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9" r:id="rId4"/>
    <p:sldId id="258" r:id="rId5"/>
    <p:sldId id="267" r:id="rId6"/>
    <p:sldId id="268" r:id="rId7"/>
    <p:sldId id="259" r:id="rId8"/>
    <p:sldId id="270" r:id="rId9"/>
    <p:sldId id="271" r:id="rId10"/>
    <p:sldId id="272" r:id="rId11"/>
    <p:sldId id="260" r:id="rId12"/>
    <p:sldId id="273" r:id="rId13"/>
    <p:sldId id="274" r:id="rId14"/>
    <p:sldId id="261" r:id="rId15"/>
    <p:sldId id="262" r:id="rId16"/>
    <p:sldId id="263" r:id="rId17"/>
    <p:sldId id="264" r:id="rId18"/>
    <p:sldId id="265" r:id="rId19"/>
    <p:sldId id="266"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p:scale>
          <a:sx n="60" d="100"/>
          <a:sy n="60" d="100"/>
        </p:scale>
        <p:origin x="-908" y="-16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BF44A02-5572-3AC9-BF11-6F0C4EFEB73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 xmlns:a16="http://schemas.microsoft.com/office/drawing/2014/main" id="{E21DF675-FA32-5105-2C54-8A7B60A3E0F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 xmlns:a16="http://schemas.microsoft.com/office/drawing/2014/main" id="{566431AA-4926-78C1-98F7-2617DE755C9D}"/>
              </a:ext>
            </a:extLst>
          </p:cNvPr>
          <p:cNvSpPr>
            <a:spLocks noGrp="1"/>
          </p:cNvSpPr>
          <p:nvPr>
            <p:ph type="dt" sz="half" idx="10"/>
          </p:nvPr>
        </p:nvSpPr>
        <p:spPr/>
        <p:txBody>
          <a:bodyPr/>
          <a:lstStyle/>
          <a:p>
            <a:fld id="{33182E98-179E-46E5-AF84-E811031DD898}" type="datetimeFigureOut">
              <a:rPr lang="en-US" smtClean="0"/>
              <a:t>12/30/2024</a:t>
            </a:fld>
            <a:endParaRPr lang="en-US"/>
          </a:p>
        </p:txBody>
      </p:sp>
      <p:sp>
        <p:nvSpPr>
          <p:cNvPr id="5" name="Footer Placeholder 4">
            <a:extLst>
              <a:ext uri="{FF2B5EF4-FFF2-40B4-BE49-F238E27FC236}">
                <a16:creationId xmlns="" xmlns:a16="http://schemas.microsoft.com/office/drawing/2014/main" id="{54F655E5-951B-BDAB-B25A-04C7D86910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30D5B55C-8FD0-C89A-76AB-A61925DACCFA}"/>
              </a:ext>
            </a:extLst>
          </p:cNvPr>
          <p:cNvSpPr>
            <a:spLocks noGrp="1"/>
          </p:cNvSpPr>
          <p:nvPr>
            <p:ph type="sldNum" sz="quarter" idx="12"/>
          </p:nvPr>
        </p:nvSpPr>
        <p:spPr/>
        <p:txBody>
          <a:bodyPr/>
          <a:lstStyle/>
          <a:p>
            <a:fld id="{3465B4CA-7E1C-4815-B8EF-B74FBCB39441}" type="slidenum">
              <a:rPr lang="en-US" smtClean="0"/>
              <a:t>‹#›</a:t>
            </a:fld>
            <a:endParaRPr lang="en-US"/>
          </a:p>
        </p:txBody>
      </p:sp>
    </p:spTree>
    <p:extLst>
      <p:ext uri="{BB962C8B-B14F-4D97-AF65-F5344CB8AC3E}">
        <p14:creationId xmlns:p14="http://schemas.microsoft.com/office/powerpoint/2010/main" val="39160338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CF90898-71A7-4220-54DE-E08E89BF9F0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 xmlns:a16="http://schemas.microsoft.com/office/drawing/2014/main" id="{9586B053-3571-9EBC-0D99-A42A4B3ABB9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0BF368CC-1F72-DCF4-1C98-5BCFE63C2857}"/>
              </a:ext>
            </a:extLst>
          </p:cNvPr>
          <p:cNvSpPr>
            <a:spLocks noGrp="1"/>
          </p:cNvSpPr>
          <p:nvPr>
            <p:ph type="dt" sz="half" idx="10"/>
          </p:nvPr>
        </p:nvSpPr>
        <p:spPr/>
        <p:txBody>
          <a:bodyPr/>
          <a:lstStyle/>
          <a:p>
            <a:fld id="{33182E98-179E-46E5-AF84-E811031DD898}" type="datetimeFigureOut">
              <a:rPr lang="en-US" smtClean="0"/>
              <a:t>12/30/2024</a:t>
            </a:fld>
            <a:endParaRPr lang="en-US"/>
          </a:p>
        </p:txBody>
      </p:sp>
      <p:sp>
        <p:nvSpPr>
          <p:cNvPr id="5" name="Footer Placeholder 4">
            <a:extLst>
              <a:ext uri="{FF2B5EF4-FFF2-40B4-BE49-F238E27FC236}">
                <a16:creationId xmlns="" xmlns:a16="http://schemas.microsoft.com/office/drawing/2014/main" id="{11D7B53F-A5D6-3B7E-629C-5D9E714A4FB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992768F3-50E8-3576-8E19-A8D56AA98AAD}"/>
              </a:ext>
            </a:extLst>
          </p:cNvPr>
          <p:cNvSpPr>
            <a:spLocks noGrp="1"/>
          </p:cNvSpPr>
          <p:nvPr>
            <p:ph type="sldNum" sz="quarter" idx="12"/>
          </p:nvPr>
        </p:nvSpPr>
        <p:spPr/>
        <p:txBody>
          <a:bodyPr/>
          <a:lstStyle/>
          <a:p>
            <a:fld id="{3465B4CA-7E1C-4815-B8EF-B74FBCB39441}" type="slidenum">
              <a:rPr lang="en-US" smtClean="0"/>
              <a:t>‹#›</a:t>
            </a:fld>
            <a:endParaRPr lang="en-US"/>
          </a:p>
        </p:txBody>
      </p:sp>
    </p:spTree>
    <p:extLst>
      <p:ext uri="{BB962C8B-B14F-4D97-AF65-F5344CB8AC3E}">
        <p14:creationId xmlns:p14="http://schemas.microsoft.com/office/powerpoint/2010/main" val="26721723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49C43BC6-C7F8-2C61-D156-F65749A243C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 xmlns:a16="http://schemas.microsoft.com/office/drawing/2014/main" id="{5CA2EA2B-F9DB-4094-3162-58787D2EDA7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B6FED61F-AF3C-E90C-1FD5-2370BBB1DF37}"/>
              </a:ext>
            </a:extLst>
          </p:cNvPr>
          <p:cNvSpPr>
            <a:spLocks noGrp="1"/>
          </p:cNvSpPr>
          <p:nvPr>
            <p:ph type="dt" sz="half" idx="10"/>
          </p:nvPr>
        </p:nvSpPr>
        <p:spPr/>
        <p:txBody>
          <a:bodyPr/>
          <a:lstStyle/>
          <a:p>
            <a:fld id="{33182E98-179E-46E5-AF84-E811031DD898}" type="datetimeFigureOut">
              <a:rPr lang="en-US" smtClean="0"/>
              <a:t>12/30/2024</a:t>
            </a:fld>
            <a:endParaRPr lang="en-US"/>
          </a:p>
        </p:txBody>
      </p:sp>
      <p:sp>
        <p:nvSpPr>
          <p:cNvPr id="5" name="Footer Placeholder 4">
            <a:extLst>
              <a:ext uri="{FF2B5EF4-FFF2-40B4-BE49-F238E27FC236}">
                <a16:creationId xmlns="" xmlns:a16="http://schemas.microsoft.com/office/drawing/2014/main" id="{2ED58ED6-5622-78BB-CB01-196A6DB380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FE5EFB47-5297-4A33-A242-AC29E2C7C7D4}"/>
              </a:ext>
            </a:extLst>
          </p:cNvPr>
          <p:cNvSpPr>
            <a:spLocks noGrp="1"/>
          </p:cNvSpPr>
          <p:nvPr>
            <p:ph type="sldNum" sz="quarter" idx="12"/>
          </p:nvPr>
        </p:nvSpPr>
        <p:spPr/>
        <p:txBody>
          <a:bodyPr/>
          <a:lstStyle/>
          <a:p>
            <a:fld id="{3465B4CA-7E1C-4815-B8EF-B74FBCB39441}" type="slidenum">
              <a:rPr lang="en-US" smtClean="0"/>
              <a:t>‹#›</a:t>
            </a:fld>
            <a:endParaRPr lang="en-US"/>
          </a:p>
        </p:txBody>
      </p:sp>
    </p:spTree>
    <p:extLst>
      <p:ext uri="{BB962C8B-B14F-4D97-AF65-F5344CB8AC3E}">
        <p14:creationId xmlns:p14="http://schemas.microsoft.com/office/powerpoint/2010/main" val="41189067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58B8C17-D8B7-EAE7-D596-C22F24E3134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DA6D76E7-253F-3CE6-8F22-CAD3EA6708C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9878723C-CD83-7D2F-213F-E65CC1DFE502}"/>
              </a:ext>
            </a:extLst>
          </p:cNvPr>
          <p:cNvSpPr>
            <a:spLocks noGrp="1"/>
          </p:cNvSpPr>
          <p:nvPr>
            <p:ph type="dt" sz="half" idx="10"/>
          </p:nvPr>
        </p:nvSpPr>
        <p:spPr/>
        <p:txBody>
          <a:bodyPr/>
          <a:lstStyle/>
          <a:p>
            <a:fld id="{33182E98-179E-46E5-AF84-E811031DD898}" type="datetimeFigureOut">
              <a:rPr lang="en-US" smtClean="0"/>
              <a:t>12/30/2024</a:t>
            </a:fld>
            <a:endParaRPr lang="en-US"/>
          </a:p>
        </p:txBody>
      </p:sp>
      <p:sp>
        <p:nvSpPr>
          <p:cNvPr id="5" name="Footer Placeholder 4">
            <a:extLst>
              <a:ext uri="{FF2B5EF4-FFF2-40B4-BE49-F238E27FC236}">
                <a16:creationId xmlns="" xmlns:a16="http://schemas.microsoft.com/office/drawing/2014/main" id="{AEAE13BA-4C2A-AD52-D80B-C6BDCD34B43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9CFC231C-9B9C-F402-DDD2-EAA7B136711F}"/>
              </a:ext>
            </a:extLst>
          </p:cNvPr>
          <p:cNvSpPr>
            <a:spLocks noGrp="1"/>
          </p:cNvSpPr>
          <p:nvPr>
            <p:ph type="sldNum" sz="quarter" idx="12"/>
          </p:nvPr>
        </p:nvSpPr>
        <p:spPr/>
        <p:txBody>
          <a:bodyPr/>
          <a:lstStyle/>
          <a:p>
            <a:fld id="{3465B4CA-7E1C-4815-B8EF-B74FBCB39441}" type="slidenum">
              <a:rPr lang="en-US" smtClean="0"/>
              <a:t>‹#›</a:t>
            </a:fld>
            <a:endParaRPr lang="en-US"/>
          </a:p>
        </p:txBody>
      </p:sp>
    </p:spTree>
    <p:extLst>
      <p:ext uri="{BB962C8B-B14F-4D97-AF65-F5344CB8AC3E}">
        <p14:creationId xmlns:p14="http://schemas.microsoft.com/office/powerpoint/2010/main" val="35832948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AF9DA8D-3302-7B77-7787-ECDAE0EFEEC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 xmlns:a16="http://schemas.microsoft.com/office/drawing/2014/main" id="{C3E56149-BF74-B4E7-43C3-C77A12C33020}"/>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 xmlns:a16="http://schemas.microsoft.com/office/drawing/2014/main" id="{2ED57B57-FB32-7C64-724B-C034879471D7}"/>
              </a:ext>
            </a:extLst>
          </p:cNvPr>
          <p:cNvSpPr>
            <a:spLocks noGrp="1"/>
          </p:cNvSpPr>
          <p:nvPr>
            <p:ph type="dt" sz="half" idx="10"/>
          </p:nvPr>
        </p:nvSpPr>
        <p:spPr/>
        <p:txBody>
          <a:bodyPr/>
          <a:lstStyle/>
          <a:p>
            <a:fld id="{33182E98-179E-46E5-AF84-E811031DD898}" type="datetimeFigureOut">
              <a:rPr lang="en-US" smtClean="0"/>
              <a:t>12/30/2024</a:t>
            </a:fld>
            <a:endParaRPr lang="en-US"/>
          </a:p>
        </p:txBody>
      </p:sp>
      <p:sp>
        <p:nvSpPr>
          <p:cNvPr id="5" name="Footer Placeholder 4">
            <a:extLst>
              <a:ext uri="{FF2B5EF4-FFF2-40B4-BE49-F238E27FC236}">
                <a16:creationId xmlns="" xmlns:a16="http://schemas.microsoft.com/office/drawing/2014/main" id="{D7896EFD-4E6B-BFCB-2857-566D22686D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25C448CB-2EA7-0852-BCFA-26254BC10F6C}"/>
              </a:ext>
            </a:extLst>
          </p:cNvPr>
          <p:cNvSpPr>
            <a:spLocks noGrp="1"/>
          </p:cNvSpPr>
          <p:nvPr>
            <p:ph type="sldNum" sz="quarter" idx="12"/>
          </p:nvPr>
        </p:nvSpPr>
        <p:spPr/>
        <p:txBody>
          <a:bodyPr/>
          <a:lstStyle/>
          <a:p>
            <a:fld id="{3465B4CA-7E1C-4815-B8EF-B74FBCB39441}" type="slidenum">
              <a:rPr lang="en-US" smtClean="0"/>
              <a:t>‹#›</a:t>
            </a:fld>
            <a:endParaRPr lang="en-US"/>
          </a:p>
        </p:txBody>
      </p:sp>
    </p:spTree>
    <p:extLst>
      <p:ext uri="{BB962C8B-B14F-4D97-AF65-F5344CB8AC3E}">
        <p14:creationId xmlns:p14="http://schemas.microsoft.com/office/powerpoint/2010/main" val="31373240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BEA5CF0-BC9B-FDAC-AF19-22C0FDD0698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86D62AF7-6C60-2F4F-6317-55D570C7CDF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 xmlns:a16="http://schemas.microsoft.com/office/drawing/2014/main" id="{3D405FF0-7922-20CA-76CF-0DF3682DD36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E5EC812B-C3AD-F7ED-D41D-3D5219A26995}"/>
              </a:ext>
            </a:extLst>
          </p:cNvPr>
          <p:cNvSpPr>
            <a:spLocks noGrp="1"/>
          </p:cNvSpPr>
          <p:nvPr>
            <p:ph type="dt" sz="half" idx="10"/>
          </p:nvPr>
        </p:nvSpPr>
        <p:spPr/>
        <p:txBody>
          <a:bodyPr/>
          <a:lstStyle/>
          <a:p>
            <a:fld id="{33182E98-179E-46E5-AF84-E811031DD898}" type="datetimeFigureOut">
              <a:rPr lang="en-US" smtClean="0"/>
              <a:t>12/30/2024</a:t>
            </a:fld>
            <a:endParaRPr lang="en-US"/>
          </a:p>
        </p:txBody>
      </p:sp>
      <p:sp>
        <p:nvSpPr>
          <p:cNvPr id="6" name="Footer Placeholder 5">
            <a:extLst>
              <a:ext uri="{FF2B5EF4-FFF2-40B4-BE49-F238E27FC236}">
                <a16:creationId xmlns="" xmlns:a16="http://schemas.microsoft.com/office/drawing/2014/main" id="{BA997646-23DC-FAC7-5376-D9F64322F0D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AD9C7E0D-72CF-6DF6-F561-FDA815E55B1C}"/>
              </a:ext>
            </a:extLst>
          </p:cNvPr>
          <p:cNvSpPr>
            <a:spLocks noGrp="1"/>
          </p:cNvSpPr>
          <p:nvPr>
            <p:ph type="sldNum" sz="quarter" idx="12"/>
          </p:nvPr>
        </p:nvSpPr>
        <p:spPr/>
        <p:txBody>
          <a:bodyPr/>
          <a:lstStyle/>
          <a:p>
            <a:fld id="{3465B4CA-7E1C-4815-B8EF-B74FBCB39441}" type="slidenum">
              <a:rPr lang="en-US" smtClean="0"/>
              <a:t>‹#›</a:t>
            </a:fld>
            <a:endParaRPr lang="en-US"/>
          </a:p>
        </p:txBody>
      </p:sp>
    </p:spTree>
    <p:extLst>
      <p:ext uri="{BB962C8B-B14F-4D97-AF65-F5344CB8AC3E}">
        <p14:creationId xmlns:p14="http://schemas.microsoft.com/office/powerpoint/2010/main" val="36735022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EF082A1-6479-2FC1-CB55-21847DF3F24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 xmlns:a16="http://schemas.microsoft.com/office/drawing/2014/main" id="{50331B7F-C6A0-EA90-CC90-94624C10DED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C12D5D03-6D08-9A6D-523C-DDD5E1565C6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 xmlns:a16="http://schemas.microsoft.com/office/drawing/2014/main" id="{104D4C00-6311-B878-1661-79E4B6F9934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2F0DBEE8-2689-5868-E1A2-746BAE6BC7B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 xmlns:a16="http://schemas.microsoft.com/office/drawing/2014/main" id="{E00CD803-F0BE-7486-8672-1B296A484512}"/>
              </a:ext>
            </a:extLst>
          </p:cNvPr>
          <p:cNvSpPr>
            <a:spLocks noGrp="1"/>
          </p:cNvSpPr>
          <p:nvPr>
            <p:ph type="dt" sz="half" idx="10"/>
          </p:nvPr>
        </p:nvSpPr>
        <p:spPr/>
        <p:txBody>
          <a:bodyPr/>
          <a:lstStyle/>
          <a:p>
            <a:fld id="{33182E98-179E-46E5-AF84-E811031DD898}" type="datetimeFigureOut">
              <a:rPr lang="en-US" smtClean="0"/>
              <a:t>12/30/2024</a:t>
            </a:fld>
            <a:endParaRPr lang="en-US"/>
          </a:p>
        </p:txBody>
      </p:sp>
      <p:sp>
        <p:nvSpPr>
          <p:cNvPr id="8" name="Footer Placeholder 7">
            <a:extLst>
              <a:ext uri="{FF2B5EF4-FFF2-40B4-BE49-F238E27FC236}">
                <a16:creationId xmlns="" xmlns:a16="http://schemas.microsoft.com/office/drawing/2014/main" id="{0353BEAF-6CC9-86EF-EF38-75F332EDF8F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 xmlns:a16="http://schemas.microsoft.com/office/drawing/2014/main" id="{35AF7F42-D556-64D2-EF10-E34052FC0BEB}"/>
              </a:ext>
            </a:extLst>
          </p:cNvPr>
          <p:cNvSpPr>
            <a:spLocks noGrp="1"/>
          </p:cNvSpPr>
          <p:nvPr>
            <p:ph type="sldNum" sz="quarter" idx="12"/>
          </p:nvPr>
        </p:nvSpPr>
        <p:spPr/>
        <p:txBody>
          <a:bodyPr/>
          <a:lstStyle/>
          <a:p>
            <a:fld id="{3465B4CA-7E1C-4815-B8EF-B74FBCB39441}" type="slidenum">
              <a:rPr lang="en-US" smtClean="0"/>
              <a:t>‹#›</a:t>
            </a:fld>
            <a:endParaRPr lang="en-US"/>
          </a:p>
        </p:txBody>
      </p:sp>
    </p:spTree>
    <p:extLst>
      <p:ext uri="{BB962C8B-B14F-4D97-AF65-F5344CB8AC3E}">
        <p14:creationId xmlns:p14="http://schemas.microsoft.com/office/powerpoint/2010/main" val="5987430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4DD5606-2728-68A0-301A-209E78D9189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882D5EFC-9221-C04A-F4D8-615BD1874963}"/>
              </a:ext>
            </a:extLst>
          </p:cNvPr>
          <p:cNvSpPr>
            <a:spLocks noGrp="1"/>
          </p:cNvSpPr>
          <p:nvPr>
            <p:ph type="dt" sz="half" idx="10"/>
          </p:nvPr>
        </p:nvSpPr>
        <p:spPr/>
        <p:txBody>
          <a:bodyPr/>
          <a:lstStyle/>
          <a:p>
            <a:fld id="{33182E98-179E-46E5-AF84-E811031DD898}" type="datetimeFigureOut">
              <a:rPr lang="en-US" smtClean="0"/>
              <a:t>12/30/2024</a:t>
            </a:fld>
            <a:endParaRPr lang="en-US"/>
          </a:p>
        </p:txBody>
      </p:sp>
      <p:sp>
        <p:nvSpPr>
          <p:cNvPr id="4" name="Footer Placeholder 3">
            <a:extLst>
              <a:ext uri="{FF2B5EF4-FFF2-40B4-BE49-F238E27FC236}">
                <a16:creationId xmlns="" xmlns:a16="http://schemas.microsoft.com/office/drawing/2014/main" id="{AE07B896-B558-48B4-3FB5-CF0400B1F9A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 xmlns:a16="http://schemas.microsoft.com/office/drawing/2014/main" id="{C9D5274C-3CF5-ABE7-0158-A5EDBA601492}"/>
              </a:ext>
            </a:extLst>
          </p:cNvPr>
          <p:cNvSpPr>
            <a:spLocks noGrp="1"/>
          </p:cNvSpPr>
          <p:nvPr>
            <p:ph type="sldNum" sz="quarter" idx="12"/>
          </p:nvPr>
        </p:nvSpPr>
        <p:spPr/>
        <p:txBody>
          <a:bodyPr/>
          <a:lstStyle/>
          <a:p>
            <a:fld id="{3465B4CA-7E1C-4815-B8EF-B74FBCB39441}" type="slidenum">
              <a:rPr lang="en-US" smtClean="0"/>
              <a:t>‹#›</a:t>
            </a:fld>
            <a:endParaRPr lang="en-US"/>
          </a:p>
        </p:txBody>
      </p:sp>
    </p:spTree>
    <p:extLst>
      <p:ext uri="{BB962C8B-B14F-4D97-AF65-F5344CB8AC3E}">
        <p14:creationId xmlns:p14="http://schemas.microsoft.com/office/powerpoint/2010/main" val="31246027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2C01ED1B-6A30-EF43-DA6A-2A0C9CD58DFD}"/>
              </a:ext>
            </a:extLst>
          </p:cNvPr>
          <p:cNvSpPr>
            <a:spLocks noGrp="1"/>
          </p:cNvSpPr>
          <p:nvPr>
            <p:ph type="dt" sz="half" idx="10"/>
          </p:nvPr>
        </p:nvSpPr>
        <p:spPr/>
        <p:txBody>
          <a:bodyPr/>
          <a:lstStyle/>
          <a:p>
            <a:fld id="{33182E98-179E-46E5-AF84-E811031DD898}" type="datetimeFigureOut">
              <a:rPr lang="en-US" smtClean="0"/>
              <a:t>12/30/2024</a:t>
            </a:fld>
            <a:endParaRPr lang="en-US"/>
          </a:p>
        </p:txBody>
      </p:sp>
      <p:sp>
        <p:nvSpPr>
          <p:cNvPr id="3" name="Footer Placeholder 2">
            <a:extLst>
              <a:ext uri="{FF2B5EF4-FFF2-40B4-BE49-F238E27FC236}">
                <a16:creationId xmlns="" xmlns:a16="http://schemas.microsoft.com/office/drawing/2014/main" id="{5641F9ED-835D-28F2-A84F-C7F86730C79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 xmlns:a16="http://schemas.microsoft.com/office/drawing/2014/main" id="{0304FF1F-AA4C-1A93-6395-82FCD8F9A19B}"/>
              </a:ext>
            </a:extLst>
          </p:cNvPr>
          <p:cNvSpPr>
            <a:spLocks noGrp="1"/>
          </p:cNvSpPr>
          <p:nvPr>
            <p:ph type="sldNum" sz="quarter" idx="12"/>
          </p:nvPr>
        </p:nvSpPr>
        <p:spPr/>
        <p:txBody>
          <a:bodyPr/>
          <a:lstStyle/>
          <a:p>
            <a:fld id="{3465B4CA-7E1C-4815-B8EF-B74FBCB39441}" type="slidenum">
              <a:rPr lang="en-US" smtClean="0"/>
              <a:t>‹#›</a:t>
            </a:fld>
            <a:endParaRPr lang="en-US"/>
          </a:p>
        </p:txBody>
      </p:sp>
    </p:spTree>
    <p:extLst>
      <p:ext uri="{BB962C8B-B14F-4D97-AF65-F5344CB8AC3E}">
        <p14:creationId xmlns:p14="http://schemas.microsoft.com/office/powerpoint/2010/main" val="1258204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1F4E12D-6652-ABB5-B50A-6D38500159A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 xmlns:a16="http://schemas.microsoft.com/office/drawing/2014/main" id="{E75975F6-3DBE-A3A9-A1CF-BA554466DC1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A0E838ED-E5C2-6093-C15E-B3392C8446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8183FB22-0B6E-EF0C-66E8-B01F30CB9DF7}"/>
              </a:ext>
            </a:extLst>
          </p:cNvPr>
          <p:cNvSpPr>
            <a:spLocks noGrp="1"/>
          </p:cNvSpPr>
          <p:nvPr>
            <p:ph type="dt" sz="half" idx="10"/>
          </p:nvPr>
        </p:nvSpPr>
        <p:spPr/>
        <p:txBody>
          <a:bodyPr/>
          <a:lstStyle/>
          <a:p>
            <a:fld id="{33182E98-179E-46E5-AF84-E811031DD898}" type="datetimeFigureOut">
              <a:rPr lang="en-US" smtClean="0"/>
              <a:t>12/30/2024</a:t>
            </a:fld>
            <a:endParaRPr lang="en-US"/>
          </a:p>
        </p:txBody>
      </p:sp>
      <p:sp>
        <p:nvSpPr>
          <p:cNvPr id="6" name="Footer Placeholder 5">
            <a:extLst>
              <a:ext uri="{FF2B5EF4-FFF2-40B4-BE49-F238E27FC236}">
                <a16:creationId xmlns="" xmlns:a16="http://schemas.microsoft.com/office/drawing/2014/main" id="{C35645F6-B175-354E-BA23-4E472BED1C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27B5436C-57ED-5901-F84A-D288CE8E0BC1}"/>
              </a:ext>
            </a:extLst>
          </p:cNvPr>
          <p:cNvSpPr>
            <a:spLocks noGrp="1"/>
          </p:cNvSpPr>
          <p:nvPr>
            <p:ph type="sldNum" sz="quarter" idx="12"/>
          </p:nvPr>
        </p:nvSpPr>
        <p:spPr/>
        <p:txBody>
          <a:bodyPr/>
          <a:lstStyle/>
          <a:p>
            <a:fld id="{3465B4CA-7E1C-4815-B8EF-B74FBCB39441}" type="slidenum">
              <a:rPr lang="en-US" smtClean="0"/>
              <a:t>‹#›</a:t>
            </a:fld>
            <a:endParaRPr lang="en-US"/>
          </a:p>
        </p:txBody>
      </p:sp>
    </p:spTree>
    <p:extLst>
      <p:ext uri="{BB962C8B-B14F-4D97-AF65-F5344CB8AC3E}">
        <p14:creationId xmlns:p14="http://schemas.microsoft.com/office/powerpoint/2010/main" val="38330638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1AE8ABE-BEE0-CC21-A049-49A9EC08B25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 xmlns:a16="http://schemas.microsoft.com/office/drawing/2014/main" id="{65EBDFB2-40E5-655A-935B-3F6A0A12A55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 xmlns:a16="http://schemas.microsoft.com/office/drawing/2014/main" id="{F3B3A91D-5130-4593-2125-0482159969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BBED162E-D8F1-1969-DDEE-48F59E6E882D}"/>
              </a:ext>
            </a:extLst>
          </p:cNvPr>
          <p:cNvSpPr>
            <a:spLocks noGrp="1"/>
          </p:cNvSpPr>
          <p:nvPr>
            <p:ph type="dt" sz="half" idx="10"/>
          </p:nvPr>
        </p:nvSpPr>
        <p:spPr/>
        <p:txBody>
          <a:bodyPr/>
          <a:lstStyle/>
          <a:p>
            <a:fld id="{33182E98-179E-46E5-AF84-E811031DD898}" type="datetimeFigureOut">
              <a:rPr lang="en-US" smtClean="0"/>
              <a:t>12/30/2024</a:t>
            </a:fld>
            <a:endParaRPr lang="en-US"/>
          </a:p>
        </p:txBody>
      </p:sp>
      <p:sp>
        <p:nvSpPr>
          <p:cNvPr id="6" name="Footer Placeholder 5">
            <a:extLst>
              <a:ext uri="{FF2B5EF4-FFF2-40B4-BE49-F238E27FC236}">
                <a16:creationId xmlns="" xmlns:a16="http://schemas.microsoft.com/office/drawing/2014/main" id="{E9538900-2EFD-E87A-26F8-547FC646FCC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B6430F95-2B05-4015-6A6F-B6B012857D29}"/>
              </a:ext>
            </a:extLst>
          </p:cNvPr>
          <p:cNvSpPr>
            <a:spLocks noGrp="1"/>
          </p:cNvSpPr>
          <p:nvPr>
            <p:ph type="sldNum" sz="quarter" idx="12"/>
          </p:nvPr>
        </p:nvSpPr>
        <p:spPr/>
        <p:txBody>
          <a:bodyPr/>
          <a:lstStyle/>
          <a:p>
            <a:fld id="{3465B4CA-7E1C-4815-B8EF-B74FBCB39441}" type="slidenum">
              <a:rPr lang="en-US" smtClean="0"/>
              <a:t>‹#›</a:t>
            </a:fld>
            <a:endParaRPr lang="en-US"/>
          </a:p>
        </p:txBody>
      </p:sp>
    </p:spTree>
    <p:extLst>
      <p:ext uri="{BB962C8B-B14F-4D97-AF65-F5344CB8AC3E}">
        <p14:creationId xmlns:p14="http://schemas.microsoft.com/office/powerpoint/2010/main" val="8005115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61ED35EA-32A7-A111-B75F-72859B89121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 xmlns:a16="http://schemas.microsoft.com/office/drawing/2014/main" id="{563D625E-B4EC-AA20-A701-7F347A4932D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F1C6E5FF-4D0B-27C8-A268-64C5594FD1B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33182E98-179E-46E5-AF84-E811031DD898}" type="datetimeFigureOut">
              <a:rPr lang="en-US" smtClean="0"/>
              <a:t>12/30/2024</a:t>
            </a:fld>
            <a:endParaRPr lang="en-US"/>
          </a:p>
        </p:txBody>
      </p:sp>
      <p:sp>
        <p:nvSpPr>
          <p:cNvPr id="5" name="Footer Placeholder 4">
            <a:extLst>
              <a:ext uri="{FF2B5EF4-FFF2-40B4-BE49-F238E27FC236}">
                <a16:creationId xmlns="" xmlns:a16="http://schemas.microsoft.com/office/drawing/2014/main" id="{5C9C4256-A31B-FFDE-9248-29038124E59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 xmlns:a16="http://schemas.microsoft.com/office/drawing/2014/main" id="{01A3DA1F-65AF-2CBF-0E9A-22DF2E72C29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465B4CA-7E1C-4815-B8EF-B74FBCB39441}" type="slidenum">
              <a:rPr lang="en-US" smtClean="0"/>
              <a:t>‹#›</a:t>
            </a:fld>
            <a:endParaRPr lang="en-US"/>
          </a:p>
        </p:txBody>
      </p:sp>
    </p:spTree>
    <p:extLst>
      <p:ext uri="{BB962C8B-B14F-4D97-AF65-F5344CB8AC3E}">
        <p14:creationId xmlns:p14="http://schemas.microsoft.com/office/powerpoint/2010/main" val="4900467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cheatsheetseries.owasp.org/cheatsheets/Mobile_Application_Security_Cheat_Sheet.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5EEF05F-B60C-8190-E7F7-FFEB31F4185D}"/>
              </a:ext>
            </a:extLst>
          </p:cNvPr>
          <p:cNvSpPr>
            <a:spLocks noGrp="1"/>
          </p:cNvSpPr>
          <p:nvPr>
            <p:ph type="ctrTitle"/>
          </p:nvPr>
        </p:nvSpPr>
        <p:spPr/>
        <p:txBody>
          <a:bodyPr/>
          <a:lstStyle/>
          <a:p>
            <a:r>
              <a:rPr lang="en-US" dirty="0"/>
              <a:t>Mobile application security principles</a:t>
            </a:r>
          </a:p>
        </p:txBody>
      </p:sp>
      <p:sp>
        <p:nvSpPr>
          <p:cNvPr id="3" name="Subtitle 2">
            <a:extLst>
              <a:ext uri="{FF2B5EF4-FFF2-40B4-BE49-F238E27FC236}">
                <a16:creationId xmlns="" xmlns:a16="http://schemas.microsoft.com/office/drawing/2014/main" id="{EDD79394-A39E-69EB-1DE8-23E8FDA84067}"/>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3785680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87B482A-20A5-C7B4-B86A-3B26B1A3F20B}"/>
              </a:ext>
            </a:extLst>
          </p:cNvPr>
          <p:cNvSpPr>
            <a:spLocks noGrp="1"/>
          </p:cNvSpPr>
          <p:nvPr>
            <p:ph type="title"/>
          </p:nvPr>
        </p:nvSpPr>
        <p:spPr/>
        <p:txBody>
          <a:bodyPr/>
          <a:lstStyle/>
          <a:p>
            <a:r>
              <a:rPr lang="en-US" dirty="0"/>
              <a:t>II.4 Session management and sensitive operations</a:t>
            </a:r>
          </a:p>
        </p:txBody>
      </p:sp>
      <p:sp>
        <p:nvSpPr>
          <p:cNvPr id="3" name="Content Placeholder 2">
            <a:extLst>
              <a:ext uri="{FF2B5EF4-FFF2-40B4-BE49-F238E27FC236}">
                <a16:creationId xmlns="" xmlns:a16="http://schemas.microsoft.com/office/drawing/2014/main" id="{443D5472-5490-9CED-2092-6FD2D37C3877}"/>
              </a:ext>
            </a:extLst>
          </p:cNvPr>
          <p:cNvSpPr>
            <a:spLocks noGrp="1"/>
          </p:cNvSpPr>
          <p:nvPr>
            <p:ph idx="1"/>
          </p:nvPr>
        </p:nvSpPr>
        <p:spPr/>
        <p:txBody>
          <a:bodyPr/>
          <a:lstStyle/>
          <a:p>
            <a:pPr algn="l">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s</a:t>
            </a:r>
            <a:r>
              <a:rPr lang="en-US" b="0" i="0" dirty="0">
                <a:effectLst/>
                <a:latin typeface="Times New Roman" panose="02020603050405020304" pitchFamily="18" charset="0"/>
                <a:cs typeface="Times New Roman" panose="02020603050405020304" pitchFamily="18" charset="0"/>
              </a:rPr>
              <a:t>essions should timeout after inactivity</a:t>
            </a:r>
          </a:p>
          <a:p>
            <a:pPr algn="l">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o</a:t>
            </a:r>
            <a:r>
              <a:rPr lang="en-US" b="0" i="0" dirty="0">
                <a:effectLst/>
                <a:latin typeface="Times New Roman" panose="02020603050405020304" pitchFamily="18" charset="0"/>
                <a:cs typeface="Times New Roman" panose="02020603050405020304" pitchFamily="18" charset="0"/>
              </a:rPr>
              <a:t>ffer a remote logout feature</a:t>
            </a:r>
          </a:p>
          <a:p>
            <a:pPr algn="l">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u</a:t>
            </a:r>
            <a:r>
              <a:rPr lang="en-US" b="0" i="0" dirty="0">
                <a:effectLst/>
                <a:latin typeface="Times New Roman" panose="02020603050405020304" pitchFamily="18" charset="0"/>
                <a:cs typeface="Times New Roman" panose="02020603050405020304" pitchFamily="18" charset="0"/>
              </a:rPr>
              <a:t>se randomly generated session tokens</a:t>
            </a:r>
          </a:p>
          <a:p>
            <a:pPr algn="l">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s</a:t>
            </a:r>
            <a:r>
              <a:rPr lang="en-US" b="0" i="0" dirty="0">
                <a:effectLst/>
                <a:latin typeface="Times New Roman" panose="02020603050405020304" pitchFamily="18" charset="0"/>
                <a:cs typeface="Times New Roman" panose="02020603050405020304" pitchFamily="18" charset="0"/>
              </a:rPr>
              <a:t>ecure session data storage, both client and server side</a:t>
            </a:r>
          </a:p>
          <a:p>
            <a:pPr algn="l">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r</a:t>
            </a:r>
            <a:r>
              <a:rPr lang="en-US" b="0" i="0" dirty="0">
                <a:effectLst/>
                <a:latin typeface="Times New Roman" panose="02020603050405020304" pitchFamily="18" charset="0"/>
                <a:cs typeface="Times New Roman" panose="02020603050405020304" pitchFamily="18" charset="0"/>
              </a:rPr>
              <a:t>equire users to re-authenticate before executing sensitive operations like password change</a:t>
            </a:r>
          </a:p>
          <a:p>
            <a:pPr algn="l">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c</a:t>
            </a:r>
            <a:r>
              <a:rPr lang="en-US" b="0" i="0" dirty="0">
                <a:effectLst/>
                <a:latin typeface="Times New Roman" panose="02020603050405020304" pitchFamily="18" charset="0"/>
                <a:cs typeface="Times New Roman" panose="02020603050405020304" pitchFamily="18" charset="0"/>
              </a:rPr>
              <a:t>onsider requiring re-authentication before displaying highly sensitive information</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589026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39C11-29D4-61B8-E508-30CBBE36E54C}"/>
              </a:ext>
            </a:extLst>
          </p:cNvPr>
          <p:cNvSpPr>
            <a:spLocks noGrp="1"/>
          </p:cNvSpPr>
          <p:nvPr>
            <p:ph type="title"/>
          </p:nvPr>
        </p:nvSpPr>
        <p:spPr/>
        <p:txBody>
          <a:bodyPr/>
          <a:lstStyle/>
          <a:p>
            <a:r>
              <a:rPr lang="en-US" dirty="0"/>
              <a:t>III. Data storage and privacy</a:t>
            </a:r>
          </a:p>
        </p:txBody>
      </p:sp>
      <p:sp>
        <p:nvSpPr>
          <p:cNvPr id="3" name="Content Placeholder 2">
            <a:extLst>
              <a:ext uri="{FF2B5EF4-FFF2-40B4-BE49-F238E27FC236}">
                <a16:creationId xmlns="" xmlns:a16="http://schemas.microsoft.com/office/drawing/2014/main" id="{80158FB3-E027-E35B-D72B-F5503A0BCF6E}"/>
              </a:ext>
            </a:extLst>
          </p:cNvPr>
          <p:cNvSpPr>
            <a:spLocks noGrp="1"/>
          </p:cNvSpPr>
          <p:nvPr>
            <p:ph idx="1"/>
          </p:nvPr>
        </p:nvSpPr>
        <p:spPr/>
        <p:txBody>
          <a:bodyPr/>
          <a:lstStyle/>
          <a:p>
            <a:pPr algn="l">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e</a:t>
            </a:r>
            <a:r>
              <a:rPr lang="en-US" b="0" i="0" dirty="0">
                <a:effectLst/>
                <a:latin typeface="Times New Roman" panose="02020603050405020304" pitchFamily="18" charset="0"/>
                <a:cs typeface="Times New Roman" panose="02020603050405020304" pitchFamily="18" charset="0"/>
              </a:rPr>
              <a:t>ncrypt sensitive data both at rest and in transit</a:t>
            </a:r>
          </a:p>
          <a:p>
            <a:pPr algn="l">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s</a:t>
            </a:r>
            <a:r>
              <a:rPr lang="en-US" b="0" i="0" dirty="0">
                <a:effectLst/>
                <a:latin typeface="Times New Roman" panose="02020603050405020304" pitchFamily="18" charset="0"/>
                <a:cs typeface="Times New Roman" panose="02020603050405020304" pitchFamily="18" charset="0"/>
              </a:rPr>
              <a:t>tore private data on the device's internal storage</a:t>
            </a:r>
          </a:p>
          <a:p>
            <a:pPr algn="l">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u</a:t>
            </a:r>
            <a:r>
              <a:rPr lang="en-US" b="0" i="0" dirty="0">
                <a:effectLst/>
                <a:latin typeface="Times New Roman" panose="02020603050405020304" pitchFamily="18" charset="0"/>
                <a:cs typeface="Times New Roman" panose="02020603050405020304" pitchFamily="18" charset="0"/>
              </a:rPr>
              <a:t>se platform APIs for encryption; do not attempt to implement your own encryption algorithms</a:t>
            </a:r>
          </a:p>
          <a:p>
            <a:r>
              <a:rPr lang="en-US" dirty="0">
                <a:latin typeface="Times New Roman" panose="02020603050405020304" pitchFamily="18" charset="0"/>
                <a:cs typeface="Times New Roman" panose="02020603050405020304" pitchFamily="18" charset="0"/>
              </a:rPr>
              <a:t>b</a:t>
            </a:r>
            <a:r>
              <a:rPr lang="en-US" b="0" i="0" dirty="0">
                <a:effectLst/>
                <a:latin typeface="Times New Roman" panose="02020603050405020304" pitchFamily="18" charset="0"/>
                <a:cs typeface="Times New Roman" panose="02020603050405020304" pitchFamily="18" charset="0"/>
              </a:rPr>
              <a:t>eware of caching, logging, and background snapshots; ensure that sensitive data is not leaked through these mechanisms</a:t>
            </a:r>
          </a:p>
          <a:p>
            <a:r>
              <a:rPr lang="en-US" dirty="0" err="1">
                <a:latin typeface="Times New Roman" panose="02020603050405020304" pitchFamily="18" charset="0"/>
                <a:cs typeface="Times New Roman" panose="02020603050405020304" pitchFamily="18" charset="0"/>
              </a:rPr>
              <a:t>minimise</a:t>
            </a:r>
            <a:r>
              <a:rPr lang="en-US" dirty="0">
                <a:latin typeface="Times New Roman" panose="02020603050405020304" pitchFamily="18" charset="0"/>
                <a:cs typeface="Times New Roman" panose="02020603050405020304" pitchFamily="18" charset="0"/>
              </a:rPr>
              <a:t> any personally identifiable information</a:t>
            </a:r>
            <a:endParaRPr lang="en-US" b="0" i="0" dirty="0">
              <a:effectLst/>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831964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39C11-29D4-61B8-E508-30CBBE36E54C}"/>
              </a:ext>
            </a:extLst>
          </p:cNvPr>
          <p:cNvSpPr>
            <a:spLocks noGrp="1"/>
          </p:cNvSpPr>
          <p:nvPr>
            <p:ph type="title"/>
          </p:nvPr>
        </p:nvSpPr>
        <p:spPr/>
        <p:txBody>
          <a:bodyPr/>
          <a:lstStyle/>
          <a:p>
            <a:r>
              <a:rPr lang="en-US" dirty="0"/>
              <a:t>III. Data storage and </a:t>
            </a:r>
            <a:r>
              <a:rPr lang="en-US" dirty="0" smtClean="0"/>
              <a:t>privacy (continuation)</a:t>
            </a:r>
            <a:endParaRPr lang="en-US" dirty="0"/>
          </a:p>
        </p:txBody>
      </p:sp>
      <p:sp>
        <p:nvSpPr>
          <p:cNvPr id="3" name="Content Placeholder 2">
            <a:extLst>
              <a:ext uri="{FF2B5EF4-FFF2-40B4-BE49-F238E27FC236}">
                <a16:creationId xmlns="" xmlns:a16="http://schemas.microsoft.com/office/drawing/2014/main" id="{80158FB3-E027-E35B-D72B-F5503A0BCF6E}"/>
              </a:ext>
            </a:extLst>
          </p:cNvPr>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Apps handle sensitive data coming from many sources such as the user, the backend, system services or other apps on the device and usually need to store it </a:t>
            </a:r>
            <a:r>
              <a:rPr lang="en-US" dirty="0" smtClean="0">
                <a:latin typeface="Times New Roman" panose="02020603050405020304" pitchFamily="18" charset="0"/>
                <a:cs typeface="Times New Roman" panose="02020603050405020304" pitchFamily="18" charset="0"/>
              </a:rPr>
              <a:t>locally</a:t>
            </a:r>
          </a:p>
          <a:p>
            <a:r>
              <a:rPr lang="en-US" dirty="0">
                <a:latin typeface="Times New Roman" panose="02020603050405020304" pitchFamily="18" charset="0"/>
                <a:cs typeface="Times New Roman" panose="02020603050405020304" pitchFamily="18" charset="0"/>
              </a:rPr>
              <a:t>The storage locations may be private to the app (e.g. its internal storage) or be public and therefore accessible by the user or other installed apps (e.g. public folders such as Downloads</a:t>
            </a:r>
            <a:r>
              <a:rPr lang="en-US" dirty="0" smtClean="0">
                <a:latin typeface="Times New Roman" panose="02020603050405020304" pitchFamily="18" charset="0"/>
                <a:cs typeface="Times New Roman" panose="02020603050405020304" pitchFamily="18" charset="0"/>
              </a:rPr>
              <a:t>).</a:t>
            </a:r>
          </a:p>
          <a:p>
            <a:r>
              <a:rPr lang="en-US" dirty="0" smtClean="0">
                <a:latin typeface="Times New Roman" panose="02020603050405020304" pitchFamily="18" charset="0"/>
                <a:cs typeface="Times New Roman" panose="02020603050405020304" pitchFamily="18" charset="0"/>
              </a:rPr>
              <a:t>Sensitive data should be stored securely</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685675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39C11-29D4-61B8-E508-30CBBE36E54C}"/>
              </a:ext>
            </a:extLst>
          </p:cNvPr>
          <p:cNvSpPr>
            <a:spLocks noGrp="1"/>
          </p:cNvSpPr>
          <p:nvPr>
            <p:ph type="title"/>
          </p:nvPr>
        </p:nvSpPr>
        <p:spPr/>
        <p:txBody>
          <a:bodyPr/>
          <a:lstStyle/>
          <a:p>
            <a:r>
              <a:rPr lang="en-US" dirty="0"/>
              <a:t>III. Data storage and </a:t>
            </a:r>
            <a:r>
              <a:rPr lang="en-US" dirty="0" smtClean="0"/>
              <a:t>privacy (continuation)</a:t>
            </a:r>
            <a:endParaRPr lang="en-US" dirty="0"/>
          </a:p>
        </p:txBody>
      </p:sp>
      <p:sp>
        <p:nvSpPr>
          <p:cNvPr id="3" name="Content Placeholder 2">
            <a:extLst>
              <a:ext uri="{FF2B5EF4-FFF2-40B4-BE49-F238E27FC236}">
                <a16:creationId xmlns="" xmlns:a16="http://schemas.microsoft.com/office/drawing/2014/main" id="{80158FB3-E027-E35B-D72B-F5503A0BCF6E}"/>
              </a:ext>
            </a:extLst>
          </p:cNvPr>
          <p:cNvSpPr>
            <a:spLocks noGrp="1"/>
          </p:cNvSpPr>
          <p:nvPr>
            <p:ph idx="1"/>
          </p:nvPr>
        </p:nvSpPr>
        <p:spPr/>
        <p:txBody>
          <a:bodyPr>
            <a:normAutofit lnSpcReduction="10000"/>
          </a:bodyPr>
          <a:lstStyle/>
          <a:p>
            <a:r>
              <a:rPr lang="en-US" dirty="0">
                <a:latin typeface="Times New Roman" panose="02020603050405020304" pitchFamily="18" charset="0"/>
                <a:cs typeface="Times New Roman" panose="02020603050405020304" pitchFamily="18" charset="0"/>
              </a:rPr>
              <a:t>Apps should only request access to the data they absolutely need for their functionality and always with informed consent from the </a:t>
            </a:r>
            <a:r>
              <a:rPr lang="en-US" dirty="0" smtClean="0">
                <a:latin typeface="Times New Roman" panose="02020603050405020304" pitchFamily="18" charset="0"/>
                <a:cs typeface="Times New Roman" panose="02020603050405020304" pitchFamily="18" charset="0"/>
              </a:rPr>
              <a:t>user</a:t>
            </a: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apps should share data with third parties only when necessary, and this should include enforcing that third-party SDKs operate based on user consent, not by default or without </a:t>
            </a:r>
            <a:r>
              <a:rPr lang="en-US" dirty="0" smtClean="0">
                <a:latin typeface="Times New Roman" panose="02020603050405020304" pitchFamily="18" charset="0"/>
                <a:cs typeface="Times New Roman" panose="02020603050405020304" pitchFamily="18" charset="0"/>
              </a:rPr>
              <a:t>it</a:t>
            </a:r>
          </a:p>
          <a:p>
            <a:r>
              <a:rPr lang="en-US" dirty="0">
                <a:latin typeface="Times New Roman" panose="02020603050405020304" pitchFamily="18" charset="0"/>
                <a:cs typeface="Times New Roman" panose="02020603050405020304" pitchFamily="18" charset="0"/>
              </a:rPr>
              <a:t>apps should be aware of the 'supply chain' of SDKs they incorporate, ensuring that no data is unnecessarily passed down their chain of dependencies</a:t>
            </a:r>
            <a:r>
              <a:rPr lang="en-US" dirty="0" smtClean="0">
                <a:latin typeface="Times New Roman" panose="02020603050405020304" pitchFamily="18" charset="0"/>
                <a:cs typeface="Times New Roman" panose="02020603050405020304" pitchFamily="18" charset="0"/>
              </a:rPr>
              <a:t>.</a:t>
            </a:r>
          </a:p>
          <a:p>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app prevents identification of the </a:t>
            </a:r>
            <a:r>
              <a:rPr lang="en-US" dirty="0" smtClean="0">
                <a:latin typeface="Times New Roman" panose="02020603050405020304" pitchFamily="18" charset="0"/>
                <a:cs typeface="Times New Roman" panose="02020603050405020304" pitchFamily="18" charset="0"/>
              </a:rPr>
              <a:t>user</a:t>
            </a:r>
          </a:p>
          <a:p>
            <a:r>
              <a:rPr lang="en-US" dirty="0">
                <a:latin typeface="Times New Roman" panose="02020603050405020304" pitchFamily="18" charset="0"/>
                <a:cs typeface="Times New Roman" panose="02020603050405020304" pitchFamily="18" charset="0"/>
              </a:rPr>
              <a:t>t</a:t>
            </a:r>
            <a:r>
              <a:rPr lang="en-US" dirty="0" smtClean="0">
                <a:latin typeface="Times New Roman" panose="02020603050405020304" pitchFamily="18" charset="0"/>
                <a:cs typeface="Times New Roman" panose="02020603050405020304" pitchFamily="18" charset="0"/>
              </a:rPr>
              <a:t>he </a:t>
            </a:r>
            <a:r>
              <a:rPr lang="en-US" dirty="0">
                <a:latin typeface="Times New Roman" panose="02020603050405020304" pitchFamily="18" charset="0"/>
                <a:cs typeface="Times New Roman" panose="02020603050405020304" pitchFamily="18" charset="0"/>
              </a:rPr>
              <a:t>app </a:t>
            </a:r>
            <a:r>
              <a:rPr lang="en-US" dirty="0" smtClean="0">
                <a:latin typeface="Times New Roman" panose="02020603050405020304" pitchFamily="18" charset="0"/>
                <a:cs typeface="Times New Roman" panose="02020603050405020304" pitchFamily="18" charset="0"/>
              </a:rPr>
              <a:t>is transparent and offers </a:t>
            </a:r>
            <a:r>
              <a:rPr lang="en-US" dirty="0">
                <a:latin typeface="Times New Roman" panose="02020603050405020304" pitchFamily="18" charset="0"/>
                <a:cs typeface="Times New Roman" panose="02020603050405020304" pitchFamily="18" charset="0"/>
              </a:rPr>
              <a:t>user control over their </a:t>
            </a:r>
            <a:r>
              <a:rPr lang="en-US" dirty="0" smtClean="0">
                <a:latin typeface="Times New Roman" panose="02020603050405020304" pitchFamily="18" charset="0"/>
                <a:cs typeface="Times New Roman" panose="02020603050405020304" pitchFamily="18" charset="0"/>
              </a:rPr>
              <a:t>data</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645831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1F1FF7C-D478-5565-71F1-A538A5012990}"/>
              </a:ext>
            </a:extLst>
          </p:cNvPr>
          <p:cNvSpPr>
            <a:spLocks noGrp="1"/>
          </p:cNvSpPr>
          <p:nvPr>
            <p:ph type="title"/>
          </p:nvPr>
        </p:nvSpPr>
        <p:spPr/>
        <p:txBody>
          <a:bodyPr/>
          <a:lstStyle/>
          <a:p>
            <a:r>
              <a:rPr lang="en-US" dirty="0"/>
              <a:t>IV. Network communication</a:t>
            </a:r>
          </a:p>
        </p:txBody>
      </p:sp>
      <p:sp>
        <p:nvSpPr>
          <p:cNvPr id="3" name="Content Placeholder 2">
            <a:extLst>
              <a:ext uri="{FF2B5EF4-FFF2-40B4-BE49-F238E27FC236}">
                <a16:creationId xmlns="" xmlns:a16="http://schemas.microsoft.com/office/drawing/2014/main" id="{4FBDD8E0-E51F-B612-336F-13D4795638F4}"/>
              </a:ext>
            </a:extLst>
          </p:cNvPr>
          <p:cNvSpPr>
            <a:spLocks noGrp="1"/>
          </p:cNvSpPr>
          <p:nvPr>
            <p:ph idx="1"/>
          </p:nvPr>
        </p:nvSpPr>
        <p:spPr/>
        <p:txBody>
          <a:bodyPr>
            <a:normAutofit fontScale="92500"/>
          </a:bodyPr>
          <a:lstStyle/>
          <a:p>
            <a:r>
              <a:rPr lang="en-US" dirty="0">
                <a:latin typeface="Times New Roman" panose="02020603050405020304" pitchFamily="18" charset="0"/>
                <a:ea typeface="Roboto" panose="02000000000000000000" pitchFamily="2" charset="0"/>
                <a:cs typeface="Times New Roman" panose="02020603050405020304" pitchFamily="18" charset="0"/>
              </a:rPr>
              <a:t>don’t trust the network, assume all communication can be intercepted</a:t>
            </a:r>
          </a:p>
          <a:p>
            <a:r>
              <a:rPr lang="en-US" dirty="0">
                <a:latin typeface="Times New Roman" panose="02020603050405020304" pitchFamily="18" charset="0"/>
                <a:ea typeface="Roboto" panose="02000000000000000000" pitchFamily="2" charset="0"/>
                <a:cs typeface="Times New Roman" panose="02020603050405020304" pitchFamily="18" charset="0"/>
              </a:rPr>
              <a:t>use HPPTS to call backend services from the mobile app</a:t>
            </a:r>
          </a:p>
          <a:p>
            <a:pPr algn="l">
              <a:buFont typeface="Arial" panose="020B0604020202020204" pitchFamily="34" charset="0"/>
              <a:buChar char="•"/>
            </a:pPr>
            <a:r>
              <a:rPr lang="en-US" dirty="0">
                <a:latin typeface="Times New Roman" panose="02020603050405020304" pitchFamily="18" charset="0"/>
                <a:ea typeface="Roboto" panose="02000000000000000000" pitchFamily="2" charset="0"/>
                <a:cs typeface="Times New Roman" panose="02020603050405020304" pitchFamily="18" charset="0"/>
              </a:rPr>
              <a:t>d</a:t>
            </a:r>
            <a:r>
              <a:rPr lang="en-US" i="0" dirty="0">
                <a:effectLst/>
                <a:latin typeface="Times New Roman" panose="02020603050405020304" pitchFamily="18" charset="0"/>
                <a:ea typeface="Roboto" panose="02000000000000000000" pitchFamily="2" charset="0"/>
                <a:cs typeface="Times New Roman" panose="02020603050405020304" pitchFamily="18" charset="0"/>
              </a:rPr>
              <a:t>o not override SSL certificate validation to allow self-signed or invalid certificates</a:t>
            </a:r>
          </a:p>
          <a:p>
            <a:pPr algn="l">
              <a:buFont typeface="Arial" panose="020B0604020202020204" pitchFamily="34" charset="0"/>
              <a:buChar char="•"/>
            </a:pPr>
            <a:r>
              <a:rPr lang="en-US" dirty="0">
                <a:latin typeface="Times New Roman" panose="02020603050405020304" pitchFamily="18" charset="0"/>
                <a:ea typeface="Roboto" panose="02000000000000000000" pitchFamily="2" charset="0"/>
                <a:cs typeface="Times New Roman" panose="02020603050405020304" pitchFamily="18" charset="0"/>
              </a:rPr>
              <a:t>a</a:t>
            </a:r>
            <a:r>
              <a:rPr lang="en-US" i="0" dirty="0">
                <a:effectLst/>
                <a:latin typeface="Times New Roman" panose="02020603050405020304" pitchFamily="18" charset="0"/>
                <a:ea typeface="Roboto" panose="02000000000000000000" pitchFamily="2" charset="0"/>
                <a:cs typeface="Times New Roman" panose="02020603050405020304" pitchFamily="18" charset="0"/>
              </a:rPr>
              <a:t>void mixed version SSL sessions</a:t>
            </a:r>
          </a:p>
          <a:p>
            <a:pPr algn="l">
              <a:buFont typeface="Arial" panose="020B0604020202020204" pitchFamily="34" charset="0"/>
              <a:buChar char="•"/>
            </a:pPr>
            <a:r>
              <a:rPr lang="en-US" dirty="0">
                <a:solidFill>
                  <a:schemeClr val="accent3">
                    <a:lumMod val="60000"/>
                    <a:lumOff val="40000"/>
                  </a:schemeClr>
                </a:solidFill>
                <a:latin typeface="Times New Roman" panose="02020603050405020304" pitchFamily="18" charset="0"/>
                <a:ea typeface="Roboto" panose="02000000000000000000" pitchFamily="2" charset="0"/>
                <a:cs typeface="Times New Roman" panose="02020603050405020304" pitchFamily="18" charset="0"/>
              </a:rPr>
              <a:t>e</a:t>
            </a:r>
            <a:r>
              <a:rPr lang="en-US" i="0" dirty="0">
                <a:solidFill>
                  <a:schemeClr val="accent3">
                    <a:lumMod val="60000"/>
                    <a:lumOff val="40000"/>
                  </a:schemeClr>
                </a:solidFill>
                <a:effectLst/>
                <a:latin typeface="Times New Roman" panose="02020603050405020304" pitchFamily="18" charset="0"/>
                <a:ea typeface="Roboto" panose="02000000000000000000" pitchFamily="2" charset="0"/>
                <a:cs typeface="Times New Roman" panose="02020603050405020304" pitchFamily="18" charset="0"/>
              </a:rPr>
              <a:t>ncrypt data even if sent over SSL, in case of future SSL vulnerabilities</a:t>
            </a:r>
          </a:p>
          <a:p>
            <a:pPr algn="l">
              <a:buFont typeface="Arial" panose="020B0604020202020204" pitchFamily="34" charset="0"/>
              <a:buChar char="•"/>
            </a:pPr>
            <a:r>
              <a:rPr lang="en-US" i="0" dirty="0">
                <a:effectLst/>
                <a:latin typeface="Times New Roman" panose="02020603050405020304" pitchFamily="18" charset="0"/>
                <a:ea typeface="Roboto" panose="02000000000000000000" pitchFamily="2" charset="0"/>
                <a:cs typeface="Times New Roman" panose="02020603050405020304" pitchFamily="18" charset="0"/>
              </a:rPr>
              <a:t>use strong, industry standard cipher suites, with appropriate key lengths.</a:t>
            </a:r>
          </a:p>
          <a:p>
            <a:pPr algn="l">
              <a:buFont typeface="Arial" panose="020B0604020202020204" pitchFamily="34" charset="0"/>
              <a:buChar char="•"/>
            </a:pPr>
            <a:r>
              <a:rPr lang="en-US" dirty="0">
                <a:latin typeface="Times New Roman" panose="02020603050405020304" pitchFamily="18" charset="0"/>
                <a:ea typeface="Roboto" panose="02000000000000000000" pitchFamily="2" charset="0"/>
                <a:cs typeface="Times New Roman" panose="02020603050405020304" pitchFamily="18" charset="0"/>
              </a:rPr>
              <a:t>u</a:t>
            </a:r>
            <a:r>
              <a:rPr lang="en-US" i="0" dirty="0">
                <a:effectLst/>
                <a:latin typeface="Times New Roman" panose="02020603050405020304" pitchFamily="18" charset="0"/>
                <a:ea typeface="Roboto" panose="02000000000000000000" pitchFamily="2" charset="0"/>
                <a:cs typeface="Times New Roman" panose="02020603050405020304" pitchFamily="18" charset="0"/>
              </a:rPr>
              <a:t>se certificates signed by a trusted CA provider</a:t>
            </a:r>
          </a:p>
          <a:p>
            <a:pPr algn="l">
              <a:buFont typeface="Arial" panose="020B0604020202020204" pitchFamily="34" charset="0"/>
              <a:buChar char="•"/>
            </a:pPr>
            <a:r>
              <a:rPr lang="en-US" dirty="0">
                <a:latin typeface="Times New Roman" panose="02020603050405020304" pitchFamily="18" charset="0"/>
                <a:ea typeface="Roboto" panose="02000000000000000000" pitchFamily="2" charset="0"/>
                <a:cs typeface="Times New Roman" panose="02020603050405020304" pitchFamily="18" charset="0"/>
              </a:rPr>
              <a:t>a</a:t>
            </a:r>
            <a:r>
              <a:rPr lang="en-US" i="0" dirty="0">
                <a:effectLst/>
                <a:latin typeface="Times New Roman" panose="02020603050405020304" pitchFamily="18" charset="0"/>
                <a:ea typeface="Roboto" panose="02000000000000000000" pitchFamily="2" charset="0"/>
                <a:cs typeface="Times New Roman" panose="02020603050405020304" pitchFamily="18" charset="0"/>
              </a:rPr>
              <a:t>void sending sensitive data via SMS.</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026681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97E440C-6C0B-2117-59D2-AB9A1BD4BA30}"/>
              </a:ext>
            </a:extLst>
          </p:cNvPr>
          <p:cNvSpPr>
            <a:spLocks noGrp="1"/>
          </p:cNvSpPr>
          <p:nvPr>
            <p:ph type="title"/>
          </p:nvPr>
        </p:nvSpPr>
        <p:spPr/>
        <p:txBody>
          <a:bodyPr/>
          <a:lstStyle/>
          <a:p>
            <a:r>
              <a:rPr lang="en-US" dirty="0"/>
              <a:t>V. User Interface</a:t>
            </a:r>
          </a:p>
        </p:txBody>
      </p:sp>
      <p:sp>
        <p:nvSpPr>
          <p:cNvPr id="3" name="Content Placeholder 2">
            <a:extLst>
              <a:ext uri="{FF2B5EF4-FFF2-40B4-BE49-F238E27FC236}">
                <a16:creationId xmlns="" xmlns:a16="http://schemas.microsoft.com/office/drawing/2014/main" id="{42433525-5579-5BE5-A273-BD876A00400F}"/>
              </a:ext>
            </a:extLst>
          </p:cNvPr>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m</a:t>
            </a:r>
            <a:r>
              <a:rPr lang="en-US" b="0" i="0" dirty="0">
                <a:effectLst/>
                <a:latin typeface="Times New Roman" panose="02020603050405020304" pitchFamily="18" charset="0"/>
                <a:cs typeface="Times New Roman" panose="02020603050405020304" pitchFamily="18" charset="0"/>
              </a:rPr>
              <a:t>ask sensitive information on UI fields to prevent shoulder surfing</a:t>
            </a:r>
          </a:p>
          <a:p>
            <a:r>
              <a:rPr lang="en-US" dirty="0">
                <a:latin typeface="Times New Roman" panose="02020603050405020304" pitchFamily="18" charset="0"/>
                <a:cs typeface="Times New Roman" panose="02020603050405020304" pitchFamily="18" charset="0"/>
              </a:rPr>
              <a:t>i</a:t>
            </a:r>
            <a:r>
              <a:rPr lang="en-US" b="0" i="0" dirty="0">
                <a:effectLst/>
                <a:latin typeface="Times New Roman" panose="02020603050405020304" pitchFamily="18" charset="0"/>
                <a:cs typeface="Times New Roman" panose="02020603050405020304" pitchFamily="18" charset="0"/>
              </a:rPr>
              <a:t>nform the user about security-related activities, such as logins from new devices</a:t>
            </a:r>
          </a:p>
          <a:p>
            <a:r>
              <a:rPr lang="en-US" b="0" i="0" dirty="0">
                <a:effectLst/>
                <a:latin typeface="Times New Roman" panose="02020603050405020304" pitchFamily="18" charset="0"/>
                <a:cs typeface="Times New Roman" panose="02020603050405020304" pitchFamily="18" charset="0"/>
              </a:rPr>
              <a:t>validate and sanitize all user input</a:t>
            </a:r>
          </a:p>
          <a:p>
            <a:r>
              <a:rPr lang="en-US" dirty="0">
                <a:latin typeface="Times New Roman" panose="02020603050405020304" pitchFamily="18" charset="0"/>
                <a:cs typeface="Times New Roman" panose="02020603050405020304" pitchFamily="18" charset="0"/>
              </a:rPr>
              <a:t>v</a:t>
            </a:r>
            <a:r>
              <a:rPr lang="en-US" b="0" i="0" dirty="0">
                <a:effectLst/>
                <a:latin typeface="Times New Roman" panose="02020603050405020304" pitchFamily="18" charset="0"/>
                <a:cs typeface="Times New Roman" panose="02020603050405020304" pitchFamily="18" charset="0"/>
              </a:rPr>
              <a:t>alidate and sanitize output to prevent injection and execution attacks</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519090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6D3BCB2-E4EC-6331-9255-57AC4233AE43}"/>
              </a:ext>
            </a:extLst>
          </p:cNvPr>
          <p:cNvSpPr>
            <a:spLocks noGrp="1"/>
          </p:cNvSpPr>
          <p:nvPr>
            <p:ph type="title"/>
          </p:nvPr>
        </p:nvSpPr>
        <p:spPr/>
        <p:txBody>
          <a:bodyPr/>
          <a:lstStyle/>
          <a:p>
            <a:r>
              <a:rPr lang="en-US" dirty="0"/>
              <a:t>VI. Code quality</a:t>
            </a:r>
          </a:p>
        </p:txBody>
      </p:sp>
      <p:sp>
        <p:nvSpPr>
          <p:cNvPr id="3" name="Content Placeholder 2">
            <a:extLst>
              <a:ext uri="{FF2B5EF4-FFF2-40B4-BE49-F238E27FC236}">
                <a16:creationId xmlns="" xmlns:a16="http://schemas.microsoft.com/office/drawing/2014/main" id="{69A9384F-4FB1-B7B3-3299-3688F8972D46}"/>
              </a:ext>
            </a:extLst>
          </p:cNvPr>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u</a:t>
            </a:r>
            <a:r>
              <a:rPr lang="en-US" b="0" i="0" dirty="0">
                <a:effectLst/>
                <a:latin typeface="Times New Roman" panose="02020603050405020304" pitchFamily="18" charset="0"/>
                <a:cs typeface="Times New Roman" panose="02020603050405020304" pitchFamily="18" charset="0"/>
              </a:rPr>
              <a:t>se static analysis tools to identify vulnerabilities.</a:t>
            </a:r>
          </a:p>
          <a:p>
            <a:r>
              <a:rPr lang="en-US" dirty="0">
                <a:latin typeface="Times New Roman" panose="02020603050405020304" pitchFamily="18" charset="0"/>
                <a:cs typeface="Times New Roman" panose="02020603050405020304" pitchFamily="18" charset="0"/>
              </a:rPr>
              <a:t>perform code audits</a:t>
            </a:r>
          </a:p>
          <a:p>
            <a:r>
              <a:rPr lang="en-US" dirty="0">
                <a:latin typeface="Times New Roman" panose="02020603050405020304" pitchFamily="18" charset="0"/>
                <a:cs typeface="Times New Roman" panose="02020603050405020304" pitchFamily="18" charset="0"/>
              </a:rPr>
              <a:t>focus on security issues during code reviews</a:t>
            </a:r>
          </a:p>
          <a:p>
            <a:r>
              <a:rPr lang="en-US" b="0" i="0" dirty="0">
                <a:effectLst/>
                <a:latin typeface="Times New Roman" panose="02020603050405020304" pitchFamily="18" charset="0"/>
                <a:cs typeface="Times New Roman" panose="02020603050405020304" pitchFamily="18" charset="0"/>
              </a:rPr>
              <a:t>keep all your libraries up to date to patch known vulnerabilities</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495114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3B623E4-75A8-9C90-CD7D-9CD9416D6D9F}"/>
              </a:ext>
            </a:extLst>
          </p:cNvPr>
          <p:cNvSpPr>
            <a:spLocks noGrp="1"/>
          </p:cNvSpPr>
          <p:nvPr>
            <p:ph type="title"/>
          </p:nvPr>
        </p:nvSpPr>
        <p:spPr/>
        <p:txBody>
          <a:bodyPr/>
          <a:lstStyle/>
          <a:p>
            <a:r>
              <a:rPr lang="en-US" dirty="0"/>
              <a:t>VII. Application integrity</a:t>
            </a:r>
          </a:p>
        </p:txBody>
      </p:sp>
      <p:sp>
        <p:nvSpPr>
          <p:cNvPr id="3" name="Content Placeholder 2">
            <a:extLst>
              <a:ext uri="{FF2B5EF4-FFF2-40B4-BE49-F238E27FC236}">
                <a16:creationId xmlns="" xmlns:a16="http://schemas.microsoft.com/office/drawing/2014/main" id="{CC25393F-935D-8D81-CB8A-C617F9727736}"/>
              </a:ext>
            </a:extLst>
          </p:cNvPr>
          <p:cNvSpPr>
            <a:spLocks noGrp="1"/>
          </p:cNvSpPr>
          <p:nvPr>
            <p:ph idx="1"/>
          </p:nvPr>
        </p:nvSpPr>
        <p:spPr/>
        <p:txBody>
          <a:bodyPr/>
          <a:lstStyle/>
          <a:p>
            <a:pPr algn="l">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d</a:t>
            </a:r>
            <a:r>
              <a:rPr lang="en-US" b="0" i="0" dirty="0">
                <a:effectLst/>
                <a:latin typeface="Times New Roman" panose="02020603050405020304" pitchFamily="18" charset="0"/>
                <a:cs typeface="Times New Roman" panose="02020603050405020304" pitchFamily="18" charset="0"/>
              </a:rPr>
              <a:t>isable debugging</a:t>
            </a:r>
          </a:p>
          <a:p>
            <a:pPr algn="l">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i</a:t>
            </a:r>
            <a:r>
              <a:rPr lang="en-US" b="0" i="0" dirty="0">
                <a:effectLst/>
                <a:latin typeface="Times New Roman" panose="02020603050405020304" pitchFamily="18" charset="0"/>
                <a:cs typeface="Times New Roman" panose="02020603050405020304" pitchFamily="18" charset="0"/>
              </a:rPr>
              <a:t>nclude code to validate integrity of application code</a:t>
            </a:r>
          </a:p>
          <a:p>
            <a:pPr algn="l">
              <a:buFont typeface="Arial" panose="020B0604020202020204" pitchFamily="34" charset="0"/>
              <a:buChar char="•"/>
            </a:pPr>
            <a:r>
              <a:rPr lang="en-US" b="0" i="0" dirty="0">
                <a:effectLst/>
                <a:latin typeface="Times New Roman" panose="02020603050405020304" pitchFamily="18" charset="0"/>
                <a:cs typeface="Times New Roman" panose="02020603050405020304" pitchFamily="18" charset="0"/>
              </a:rPr>
              <a:t>obfuscate the app binary</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018309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F051FF6-606A-2B07-4565-BAB37F066F93}"/>
              </a:ext>
            </a:extLst>
          </p:cNvPr>
          <p:cNvSpPr>
            <a:spLocks noGrp="1"/>
          </p:cNvSpPr>
          <p:nvPr>
            <p:ph type="title"/>
          </p:nvPr>
        </p:nvSpPr>
        <p:spPr/>
        <p:txBody>
          <a:bodyPr/>
          <a:lstStyle/>
          <a:p>
            <a:r>
              <a:rPr lang="en-US" dirty="0"/>
              <a:t>VIII. Penetration Testing</a:t>
            </a:r>
          </a:p>
        </p:txBody>
      </p:sp>
      <p:sp>
        <p:nvSpPr>
          <p:cNvPr id="3" name="Content Placeholder 2">
            <a:extLst>
              <a:ext uri="{FF2B5EF4-FFF2-40B4-BE49-F238E27FC236}">
                <a16:creationId xmlns="" xmlns:a16="http://schemas.microsoft.com/office/drawing/2014/main" id="{07A7F7BB-1EFE-DD9B-F936-4A21350DEB6F}"/>
              </a:ext>
            </a:extLst>
          </p:cNvPr>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do penetration testing of the mobile application</a:t>
            </a:r>
          </a:p>
        </p:txBody>
      </p:sp>
    </p:spTree>
    <p:extLst>
      <p:ext uri="{BB962C8B-B14F-4D97-AF65-F5344CB8AC3E}">
        <p14:creationId xmlns:p14="http://schemas.microsoft.com/office/powerpoint/2010/main" val="11329398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FC69AA3-BFFC-F2FC-A553-8907DA79E243}"/>
              </a:ext>
            </a:extLst>
          </p:cNvPr>
          <p:cNvSpPr>
            <a:spLocks noGrp="1"/>
          </p:cNvSpPr>
          <p:nvPr>
            <p:ph type="title"/>
          </p:nvPr>
        </p:nvSpPr>
        <p:spPr/>
        <p:txBody>
          <a:bodyPr/>
          <a:lstStyle/>
          <a:p>
            <a:r>
              <a:rPr lang="en-US" dirty="0"/>
              <a:t>IX. Post deployment</a:t>
            </a:r>
          </a:p>
        </p:txBody>
      </p:sp>
      <p:sp>
        <p:nvSpPr>
          <p:cNvPr id="3" name="Content Placeholder 2">
            <a:extLst>
              <a:ext uri="{FF2B5EF4-FFF2-40B4-BE49-F238E27FC236}">
                <a16:creationId xmlns="" xmlns:a16="http://schemas.microsoft.com/office/drawing/2014/main" id="{3AE3C8C5-FB39-65C3-2551-B5F3CA23A501}"/>
              </a:ext>
            </a:extLst>
          </p:cNvPr>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respond to post deployment security incidents</a:t>
            </a:r>
          </a:p>
          <a:p>
            <a:r>
              <a:rPr lang="en-US" dirty="0">
                <a:latin typeface="Times New Roman" panose="02020603050405020304" pitchFamily="18" charset="0"/>
                <a:cs typeface="Times New Roman" panose="02020603050405020304" pitchFamily="18" charset="0"/>
              </a:rPr>
              <a:t>produce patches and updates</a:t>
            </a:r>
          </a:p>
          <a:p>
            <a:r>
              <a:rPr lang="en-US" dirty="0">
                <a:latin typeface="Times New Roman" panose="02020603050405020304" pitchFamily="18" charset="0"/>
                <a:cs typeface="Times New Roman" panose="02020603050405020304" pitchFamily="18" charset="0"/>
              </a:rPr>
              <a:t>code mechanisms that force users to update the mobile app</a:t>
            </a:r>
          </a:p>
          <a:p>
            <a:r>
              <a:rPr lang="en-US" dirty="0">
                <a:latin typeface="Times New Roman" panose="02020603050405020304" pitchFamily="18" charset="0"/>
                <a:cs typeface="Times New Roman" panose="02020603050405020304" pitchFamily="18" charset="0"/>
              </a:rPr>
              <a:t>monitor the usage logs to discover security incidents (of the backend service)</a:t>
            </a:r>
          </a:p>
        </p:txBody>
      </p:sp>
    </p:spTree>
    <p:extLst>
      <p:ext uri="{BB962C8B-B14F-4D97-AF65-F5344CB8AC3E}">
        <p14:creationId xmlns:p14="http://schemas.microsoft.com/office/powerpoint/2010/main" val="23113372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30FE793-6AD8-AC6E-62CA-2C6C136AA6D1}"/>
              </a:ext>
            </a:extLst>
          </p:cNvPr>
          <p:cNvSpPr>
            <a:spLocks noGrp="1"/>
          </p:cNvSpPr>
          <p:nvPr>
            <p:ph type="title"/>
          </p:nvPr>
        </p:nvSpPr>
        <p:spPr/>
        <p:txBody>
          <a:bodyPr/>
          <a:lstStyle/>
          <a:p>
            <a:r>
              <a:rPr lang="en-US" dirty="0"/>
              <a:t>OWASP mobile security guidelines</a:t>
            </a:r>
          </a:p>
        </p:txBody>
      </p:sp>
      <p:sp>
        <p:nvSpPr>
          <p:cNvPr id="3" name="Content Placeholder 2">
            <a:extLst>
              <a:ext uri="{FF2B5EF4-FFF2-40B4-BE49-F238E27FC236}">
                <a16:creationId xmlns="" xmlns:a16="http://schemas.microsoft.com/office/drawing/2014/main" id="{298DF803-5F0B-4112-B463-4BC51562F26D}"/>
              </a:ext>
            </a:extLst>
          </p:cNvPr>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OWASP – Open Worldwide Application Security Project is a community and foundation that produces freely available articles, guidelines and documents on improving security in various types of applications (web, IoT, mobile, desktop)</a:t>
            </a:r>
          </a:p>
          <a:p>
            <a:r>
              <a:rPr lang="en-US" dirty="0">
                <a:latin typeface="Times New Roman" panose="02020603050405020304" pitchFamily="18" charset="0"/>
                <a:cs typeface="Times New Roman" panose="02020603050405020304" pitchFamily="18" charset="0"/>
              </a:rPr>
              <a:t>Guides on security considerations for mobile applications development</a:t>
            </a:r>
          </a:p>
          <a:p>
            <a:r>
              <a:rPr lang="en-US" dirty="0">
                <a:latin typeface="Times New Roman" panose="02020603050405020304" pitchFamily="18" charset="0"/>
                <a:cs typeface="Times New Roman" panose="02020603050405020304" pitchFamily="18" charset="0"/>
                <a:hlinkClick r:id="rId2"/>
              </a:rPr>
              <a:t>https://cheatsheetseries.owasp.org/cheatsheets/Mobile_Application_Security_Cheat_Sheet.html</a:t>
            </a:r>
            <a:r>
              <a:rPr lang="en-US"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7203684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A8027D9-CDB4-78A6-3D9F-D5C5D1C3C389}"/>
              </a:ext>
            </a:extLst>
          </p:cNvPr>
          <p:cNvSpPr>
            <a:spLocks noGrp="1"/>
          </p:cNvSpPr>
          <p:nvPr>
            <p:ph type="title"/>
          </p:nvPr>
        </p:nvSpPr>
        <p:spPr/>
        <p:txBody>
          <a:bodyPr/>
          <a:lstStyle/>
          <a:p>
            <a:r>
              <a:rPr lang="en-US" dirty="0"/>
              <a:t>I. Architecture and design</a:t>
            </a:r>
          </a:p>
        </p:txBody>
      </p:sp>
    </p:spTree>
    <p:extLst>
      <p:ext uri="{BB962C8B-B14F-4D97-AF65-F5344CB8AC3E}">
        <p14:creationId xmlns:p14="http://schemas.microsoft.com/office/powerpoint/2010/main" val="19658251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9B23A15-9EE8-418B-905C-791D49F875CA}"/>
              </a:ext>
            </a:extLst>
          </p:cNvPr>
          <p:cNvSpPr>
            <a:spLocks noGrp="1"/>
          </p:cNvSpPr>
          <p:nvPr>
            <p:ph type="title"/>
          </p:nvPr>
        </p:nvSpPr>
        <p:spPr/>
        <p:txBody>
          <a:bodyPr/>
          <a:lstStyle/>
          <a:p>
            <a:r>
              <a:rPr lang="en-US" dirty="0"/>
              <a:t>I. Architecture and design</a:t>
            </a:r>
          </a:p>
        </p:txBody>
      </p:sp>
      <p:sp>
        <p:nvSpPr>
          <p:cNvPr id="3" name="Content Placeholder 2">
            <a:extLst>
              <a:ext uri="{FF2B5EF4-FFF2-40B4-BE49-F238E27FC236}">
                <a16:creationId xmlns="" xmlns:a16="http://schemas.microsoft.com/office/drawing/2014/main" id="{4549BE27-83CB-6B66-C1AA-85F75504E0FE}"/>
              </a:ext>
            </a:extLst>
          </p:cNvPr>
          <p:cNvSpPr>
            <a:spLocks noGrp="1"/>
          </p:cNvSpPr>
          <p:nvPr>
            <p:ph idx="1"/>
          </p:nvPr>
        </p:nvSpPr>
        <p:spPr>
          <a:xfrm>
            <a:off x="838199" y="1825625"/>
            <a:ext cx="10798629" cy="4749346"/>
          </a:xfrm>
        </p:spPr>
        <p:txBody>
          <a:bodyPr>
            <a:normAutofit/>
          </a:bodyPr>
          <a:lstStyle/>
          <a:p>
            <a:r>
              <a:rPr lang="en-US" dirty="0">
                <a:latin typeface="Times New Roman" panose="02020603050405020304" pitchFamily="18" charset="0"/>
                <a:cs typeface="Times New Roman" panose="02020603050405020304" pitchFamily="18" charset="0"/>
              </a:rPr>
              <a:t>Use security principles in the development cycle:</a:t>
            </a:r>
          </a:p>
          <a:p>
            <a:pPr lvl="1"/>
            <a:r>
              <a:rPr lang="en-US" u="sng" dirty="0">
                <a:latin typeface="Times New Roman" panose="02020603050405020304" pitchFamily="18" charset="0"/>
                <a:cs typeface="Times New Roman" panose="02020603050405020304" pitchFamily="18" charset="0"/>
              </a:rPr>
              <a:t>principle of Least Privilege</a:t>
            </a:r>
            <a:r>
              <a:rPr lang="en-US" dirty="0">
                <a:latin typeface="Times New Roman" panose="02020603050405020304" pitchFamily="18" charset="0"/>
                <a:cs typeface="Times New Roman" panose="02020603050405020304" pitchFamily="18" charset="0"/>
              </a:rPr>
              <a:t>: users should only be given the minimum amount of access necessary to perform their job</a:t>
            </a:r>
          </a:p>
          <a:p>
            <a:pPr lvl="1"/>
            <a:r>
              <a:rPr lang="en-US" u="sng" dirty="0">
                <a:latin typeface="Times New Roman" panose="02020603050405020304" pitchFamily="18" charset="0"/>
                <a:cs typeface="Times New Roman" panose="02020603050405020304" pitchFamily="18" charset="0"/>
              </a:rPr>
              <a:t>principle of Separation of Duties</a:t>
            </a:r>
            <a:r>
              <a:rPr lang="en-US" dirty="0">
                <a:latin typeface="Times New Roman" panose="02020603050405020304" pitchFamily="18" charset="0"/>
                <a:cs typeface="Times New Roman" panose="02020603050405020304" pitchFamily="18" charset="0"/>
              </a:rPr>
              <a:t>: separate functionality to different roles, don’t let a regular user with all privileges </a:t>
            </a:r>
          </a:p>
          <a:p>
            <a:pPr lvl="1"/>
            <a:r>
              <a:rPr lang="en-US" u="sng" dirty="0">
                <a:latin typeface="Times New Roman" panose="02020603050405020304" pitchFamily="18" charset="0"/>
                <a:cs typeface="Times New Roman" panose="02020603050405020304" pitchFamily="18" charset="0"/>
              </a:rPr>
              <a:t>principle of Defense-in-Depth</a:t>
            </a:r>
            <a:r>
              <a:rPr lang="en-US" dirty="0">
                <a:latin typeface="Times New Roman" panose="02020603050405020304" pitchFamily="18" charset="0"/>
                <a:cs typeface="Times New Roman" panose="02020603050405020304" pitchFamily="18" charset="0"/>
              </a:rPr>
              <a:t>: implement several layers of security (e.g. physical security, network security, application security, and data security)</a:t>
            </a:r>
          </a:p>
          <a:p>
            <a:pPr lvl="1"/>
            <a:r>
              <a:rPr lang="en-US" u="sng" dirty="0">
                <a:latin typeface="Times New Roman" panose="02020603050405020304" pitchFamily="18" charset="0"/>
                <a:cs typeface="Times New Roman" panose="02020603050405020304" pitchFamily="18" charset="0"/>
              </a:rPr>
              <a:t>principle of Zero Trust</a:t>
            </a:r>
            <a:r>
              <a:rPr lang="en-US" dirty="0">
                <a:latin typeface="Times New Roman" panose="02020603050405020304" pitchFamily="18" charset="0"/>
                <a:cs typeface="Times New Roman" panose="02020603050405020304" pitchFamily="18" charset="0"/>
              </a:rPr>
              <a:t>: assumes that all users, devices, and networks are untrusted and must be verified before access is granted</a:t>
            </a:r>
          </a:p>
          <a:p>
            <a:pPr lvl="1"/>
            <a:r>
              <a:rPr lang="en-US" u="sng" dirty="0">
                <a:latin typeface="Times New Roman" panose="02020603050405020304" pitchFamily="18" charset="0"/>
                <a:cs typeface="Times New Roman" panose="02020603050405020304" pitchFamily="18" charset="0"/>
              </a:rPr>
              <a:t>principle of Security-in-the-Open</a:t>
            </a:r>
            <a:r>
              <a:rPr lang="en-US" dirty="0">
                <a:latin typeface="Times New Roman" panose="02020603050405020304" pitchFamily="18" charset="0"/>
                <a:cs typeface="Times New Roman" panose="02020603050405020304" pitchFamily="18" charset="0"/>
              </a:rPr>
              <a:t>: using secure coding practices, testing for vulnerabilities, and using secure development tools</a:t>
            </a:r>
          </a:p>
          <a:p>
            <a:pPr marL="0" indent="0">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220068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148F7079-E62D-B942-F37B-F29047F399A9}"/>
            </a:ext>
          </a:extLst>
        </p:cNvPr>
        <p:cNvGrpSpPr/>
        <p:nvPr/>
      </p:nvGrpSpPr>
      <p:grpSpPr>
        <a:xfrm>
          <a:off x="0" y="0"/>
          <a:ext cx="0" cy="0"/>
          <a:chOff x="0" y="0"/>
          <a:chExt cx="0" cy="0"/>
        </a:xfrm>
      </p:grpSpPr>
      <p:sp>
        <p:nvSpPr>
          <p:cNvPr id="2" name="Title 1">
            <a:extLst>
              <a:ext uri="{FF2B5EF4-FFF2-40B4-BE49-F238E27FC236}">
                <a16:creationId xmlns="" xmlns:a16="http://schemas.microsoft.com/office/drawing/2014/main" id="{56CC8477-FECE-6C99-77DE-CB63DAA5F119}"/>
              </a:ext>
            </a:extLst>
          </p:cNvPr>
          <p:cNvSpPr>
            <a:spLocks noGrp="1"/>
          </p:cNvSpPr>
          <p:nvPr>
            <p:ph type="title"/>
          </p:nvPr>
        </p:nvSpPr>
        <p:spPr/>
        <p:txBody>
          <a:bodyPr/>
          <a:lstStyle/>
          <a:p>
            <a:r>
              <a:rPr lang="en-US" dirty="0"/>
              <a:t>I. Architecture and design (cont.)</a:t>
            </a:r>
          </a:p>
        </p:txBody>
      </p:sp>
      <p:sp>
        <p:nvSpPr>
          <p:cNvPr id="3" name="Content Placeholder 2">
            <a:extLst>
              <a:ext uri="{FF2B5EF4-FFF2-40B4-BE49-F238E27FC236}">
                <a16:creationId xmlns="" xmlns:a16="http://schemas.microsoft.com/office/drawing/2014/main" id="{FD637DA6-005B-C421-0279-708085C9E1BD}"/>
              </a:ext>
            </a:extLst>
          </p:cNvPr>
          <p:cNvSpPr>
            <a:spLocks noGrp="1"/>
          </p:cNvSpPr>
          <p:nvPr>
            <p:ph idx="1"/>
          </p:nvPr>
        </p:nvSpPr>
        <p:spPr>
          <a:xfrm>
            <a:off x="838199" y="1825625"/>
            <a:ext cx="10798629" cy="4749346"/>
          </a:xfrm>
        </p:spPr>
        <p:txBody>
          <a:bodyPr>
            <a:normAutofit/>
          </a:bodyPr>
          <a:lstStyle/>
          <a:p>
            <a:r>
              <a:rPr lang="en-US" dirty="0">
                <a:latin typeface="Times New Roman" panose="02020603050405020304" pitchFamily="18" charset="0"/>
                <a:cs typeface="Times New Roman" panose="02020603050405020304" pitchFamily="18" charset="0"/>
              </a:rPr>
              <a:t>secure your APIs usage:</a:t>
            </a:r>
          </a:p>
          <a:p>
            <a:pPr lvl="1"/>
            <a:r>
              <a:rPr lang="en-US" dirty="0">
                <a:latin typeface="Times New Roman" panose="02020603050405020304" pitchFamily="18" charset="0"/>
                <a:cs typeface="Times New Roman" panose="02020603050405020304" pitchFamily="18" charset="0"/>
              </a:rPr>
              <a:t>mobile app communicates securely (encrypted) with backend services</a:t>
            </a:r>
          </a:p>
          <a:p>
            <a:pPr lvl="1"/>
            <a:r>
              <a:rPr lang="en-US" dirty="0">
                <a:latin typeface="Times New Roman" panose="02020603050405020304" pitchFamily="18" charset="0"/>
                <a:cs typeface="Times New Roman" panose="02020603050405020304" pitchFamily="18" charset="0"/>
              </a:rPr>
              <a:t>use OAuth2, JWT or something similar for authentication</a:t>
            </a:r>
          </a:p>
          <a:p>
            <a:pPr lvl="1"/>
            <a:r>
              <a:rPr lang="en-US" dirty="0">
                <a:latin typeface="Times New Roman" panose="02020603050405020304" pitchFamily="18" charset="0"/>
                <a:cs typeface="Times New Roman" panose="02020603050405020304" pitchFamily="18" charset="0"/>
              </a:rPr>
              <a:t>regularly rotate and update any used API keys/tokens</a:t>
            </a:r>
          </a:p>
          <a:p>
            <a:r>
              <a:rPr lang="en-US" dirty="0">
                <a:latin typeface="Times New Roman" panose="02020603050405020304" pitchFamily="18" charset="0"/>
                <a:cs typeface="Times New Roman" panose="02020603050405020304" pitchFamily="18" charset="0"/>
              </a:rPr>
              <a:t>request only the permissions the mobile app needs, not more</a:t>
            </a:r>
          </a:p>
          <a:p>
            <a:r>
              <a:rPr lang="en-US" dirty="0">
                <a:latin typeface="Times New Roman" panose="02020603050405020304" pitchFamily="18" charset="0"/>
                <a:cs typeface="Times New Roman" panose="02020603050405020304" pitchFamily="18" charset="0"/>
              </a:rPr>
              <a:t>don’t store application files with maximum permissions</a:t>
            </a:r>
          </a:p>
          <a:p>
            <a:r>
              <a:rPr lang="en-US" dirty="0">
                <a:latin typeface="Times New Roman" panose="02020603050405020304" pitchFamily="18" charset="0"/>
                <a:cs typeface="Times New Roman" panose="02020603050405020304" pitchFamily="18" charset="0"/>
              </a:rPr>
              <a:t>app should have the most secure setting by default</a:t>
            </a:r>
          </a:p>
          <a:p>
            <a:r>
              <a:rPr lang="en-US" dirty="0">
                <a:latin typeface="Times New Roman" panose="02020603050405020304" pitchFamily="18" charset="0"/>
                <a:cs typeface="Times New Roman" panose="02020603050405020304" pitchFamily="18" charset="0"/>
              </a:rPr>
              <a:t>ensure third-party libraries used are secure (i.e. library signing, trusted and validated libraries, library updates, patches</a:t>
            </a:r>
          </a:p>
          <a:p>
            <a:pPr marL="0" indent="0">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612705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3667F91-1C8B-8746-0A2B-6B3D4878A45A}"/>
              </a:ext>
            </a:extLst>
          </p:cNvPr>
          <p:cNvSpPr>
            <a:spLocks noGrp="1"/>
          </p:cNvSpPr>
          <p:nvPr>
            <p:ph type="title"/>
          </p:nvPr>
        </p:nvSpPr>
        <p:spPr/>
        <p:txBody>
          <a:bodyPr/>
          <a:lstStyle/>
          <a:p>
            <a:r>
              <a:rPr lang="en-US" dirty="0"/>
              <a:t>II. Authentication and authorization</a:t>
            </a:r>
          </a:p>
        </p:txBody>
      </p:sp>
    </p:spTree>
    <p:extLst>
      <p:ext uri="{BB962C8B-B14F-4D97-AF65-F5344CB8AC3E}">
        <p14:creationId xmlns:p14="http://schemas.microsoft.com/office/powerpoint/2010/main" val="41265121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935D600-0CE9-B3AB-D42A-C82996BEA05E}"/>
              </a:ext>
            </a:extLst>
          </p:cNvPr>
          <p:cNvSpPr>
            <a:spLocks noGrp="1"/>
          </p:cNvSpPr>
          <p:nvPr>
            <p:ph type="title"/>
          </p:nvPr>
        </p:nvSpPr>
        <p:spPr/>
        <p:txBody>
          <a:bodyPr/>
          <a:lstStyle/>
          <a:p>
            <a:r>
              <a:rPr lang="en-US" dirty="0"/>
              <a:t>II.1 Zero trust, don’t trust the user</a:t>
            </a:r>
          </a:p>
        </p:txBody>
      </p:sp>
      <p:sp>
        <p:nvSpPr>
          <p:cNvPr id="3" name="Content Placeholder 2">
            <a:extLst>
              <a:ext uri="{FF2B5EF4-FFF2-40B4-BE49-F238E27FC236}">
                <a16:creationId xmlns="" xmlns:a16="http://schemas.microsoft.com/office/drawing/2014/main" id="{14AFA92D-2FE2-6695-A93C-D3857292EE9D}"/>
              </a:ext>
            </a:extLst>
          </p:cNvPr>
          <p:cNvSpPr>
            <a:spLocks noGrp="1"/>
          </p:cNvSpPr>
          <p:nvPr>
            <p:ph idx="1"/>
          </p:nvPr>
        </p:nvSpPr>
        <p:spPr/>
        <p:txBody>
          <a:bodyPr>
            <a:normAutofit fontScale="92500" lnSpcReduction="10000"/>
          </a:bodyPr>
          <a:lstStyle/>
          <a:p>
            <a:r>
              <a:rPr lang="en-US" dirty="0">
                <a:latin typeface="Times New Roman" panose="02020603050405020304" pitchFamily="18" charset="0"/>
                <a:cs typeface="Times New Roman" panose="02020603050405020304" pitchFamily="18" charset="0"/>
              </a:rPr>
              <a:t>perform authorization server-side and only load data on the device after successful authentication.</a:t>
            </a:r>
          </a:p>
          <a:p>
            <a:r>
              <a:rPr lang="en-US" dirty="0">
                <a:latin typeface="Times New Roman" panose="02020603050405020304" pitchFamily="18" charset="0"/>
                <a:cs typeface="Times New Roman" panose="02020603050405020304" pitchFamily="18" charset="0"/>
              </a:rPr>
              <a:t>encrypt data stored locally using a key derived from the user’s login credentials.</a:t>
            </a:r>
          </a:p>
          <a:p>
            <a:r>
              <a:rPr lang="en-US" dirty="0">
                <a:latin typeface="Times New Roman" panose="02020603050405020304" pitchFamily="18" charset="0"/>
                <a:cs typeface="Times New Roman" panose="02020603050405020304" pitchFamily="18" charset="0"/>
              </a:rPr>
              <a:t>don’t store user passwords on the device; use device-specific tokens that can be revoked.</a:t>
            </a:r>
          </a:p>
          <a:p>
            <a:r>
              <a:rPr lang="en-US" dirty="0">
                <a:latin typeface="Times New Roman" panose="02020603050405020304" pitchFamily="18" charset="0"/>
                <a:cs typeface="Times New Roman" panose="02020603050405020304" pitchFamily="18" charset="0"/>
              </a:rPr>
              <a:t>avoid using </a:t>
            </a:r>
            <a:r>
              <a:rPr lang="en-US" dirty="0" err="1">
                <a:latin typeface="Times New Roman" panose="02020603050405020304" pitchFamily="18" charset="0"/>
                <a:cs typeface="Times New Roman" panose="02020603050405020304" pitchFamily="18" charset="0"/>
              </a:rPr>
              <a:t>spoofable</a:t>
            </a:r>
            <a:r>
              <a:rPr lang="en-US" dirty="0">
                <a:latin typeface="Times New Roman" panose="02020603050405020304" pitchFamily="18" charset="0"/>
                <a:cs typeface="Times New Roman" panose="02020603050405020304" pitchFamily="18" charset="0"/>
              </a:rPr>
              <a:t> values like device identifiers for authentication.</a:t>
            </a:r>
          </a:p>
          <a:p>
            <a:r>
              <a:rPr lang="en-US" dirty="0">
                <a:latin typeface="Times New Roman" panose="02020603050405020304" pitchFamily="18" charset="0"/>
                <a:cs typeface="Times New Roman" panose="02020603050405020304" pitchFamily="18" charset="0"/>
              </a:rPr>
              <a:t>assume all client-side controls can be bypassed and perform them server-side as well.</a:t>
            </a:r>
          </a:p>
          <a:p>
            <a:r>
              <a:rPr lang="en-US" dirty="0">
                <a:latin typeface="Times New Roman" panose="02020603050405020304" pitchFamily="18" charset="0"/>
                <a:cs typeface="Times New Roman" panose="02020603050405020304" pitchFamily="18" charset="0"/>
              </a:rPr>
              <a:t>include mobile code to detect code/binary tampering (refuse to run in mobile device is rooted)</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863918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2A5C81C-6474-CB63-313C-7F021C4B1E86}"/>
              </a:ext>
            </a:extLst>
          </p:cNvPr>
          <p:cNvSpPr>
            <a:spLocks noGrp="1"/>
          </p:cNvSpPr>
          <p:nvPr>
            <p:ph type="title"/>
          </p:nvPr>
        </p:nvSpPr>
        <p:spPr/>
        <p:txBody>
          <a:bodyPr/>
          <a:lstStyle/>
          <a:p>
            <a:r>
              <a:rPr lang="en-US" dirty="0"/>
              <a:t>II.2 Credential handling </a:t>
            </a:r>
          </a:p>
        </p:txBody>
      </p:sp>
      <p:sp>
        <p:nvSpPr>
          <p:cNvPr id="3" name="Content Placeholder 2">
            <a:extLst>
              <a:ext uri="{FF2B5EF4-FFF2-40B4-BE49-F238E27FC236}">
                <a16:creationId xmlns="" xmlns:a16="http://schemas.microsoft.com/office/drawing/2014/main" id="{7A392E0B-1E46-BE35-23F1-D68F9E6C4458}"/>
              </a:ext>
            </a:extLst>
          </p:cNvPr>
          <p:cNvSpPr>
            <a:spLocks noGrp="1"/>
          </p:cNvSpPr>
          <p:nvPr>
            <p:ph idx="1"/>
          </p:nvPr>
        </p:nvSpPr>
        <p:spPr/>
        <p:txBody>
          <a:bodyPr/>
          <a:lstStyle/>
          <a:p>
            <a:pPr algn="l">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d</a:t>
            </a:r>
            <a:r>
              <a:rPr lang="en-US" b="0" i="0" dirty="0">
                <a:effectLst/>
                <a:latin typeface="Times New Roman" panose="02020603050405020304" pitchFamily="18" charset="0"/>
                <a:cs typeface="Times New Roman" panose="02020603050405020304" pitchFamily="18" charset="0"/>
              </a:rPr>
              <a:t>o not hardcode credentials in the mobile app</a:t>
            </a:r>
          </a:p>
          <a:p>
            <a:pPr algn="l">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e</a:t>
            </a:r>
            <a:r>
              <a:rPr lang="en-US" b="0" i="0" dirty="0">
                <a:effectLst/>
                <a:latin typeface="Times New Roman" panose="02020603050405020304" pitchFamily="18" charset="0"/>
                <a:cs typeface="Times New Roman" panose="02020603050405020304" pitchFamily="18" charset="0"/>
              </a:rPr>
              <a:t>ncrypt credentials in transmission</a:t>
            </a:r>
          </a:p>
          <a:p>
            <a:pPr algn="l">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d</a:t>
            </a:r>
            <a:r>
              <a:rPr lang="en-US" b="0" i="0" dirty="0">
                <a:effectLst/>
                <a:latin typeface="Times New Roman" panose="02020603050405020304" pitchFamily="18" charset="0"/>
                <a:cs typeface="Times New Roman" panose="02020603050405020304" pitchFamily="18" charset="0"/>
              </a:rPr>
              <a:t>o not store user credentials on the device, use revokable/temporary tokens</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40272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70244A8-13FA-8C3F-4FD8-41342BAF0783}"/>
              </a:ext>
            </a:extLst>
          </p:cNvPr>
          <p:cNvSpPr>
            <a:spLocks noGrp="1"/>
          </p:cNvSpPr>
          <p:nvPr>
            <p:ph type="title"/>
          </p:nvPr>
        </p:nvSpPr>
        <p:spPr/>
        <p:txBody>
          <a:bodyPr/>
          <a:lstStyle/>
          <a:p>
            <a:r>
              <a:rPr lang="en-US" dirty="0"/>
              <a:t>II.3 Passwords, PINs and biometric authentication</a:t>
            </a:r>
          </a:p>
        </p:txBody>
      </p:sp>
      <p:sp>
        <p:nvSpPr>
          <p:cNvPr id="3" name="Content Placeholder 2">
            <a:extLst>
              <a:ext uri="{FF2B5EF4-FFF2-40B4-BE49-F238E27FC236}">
                <a16:creationId xmlns="" xmlns:a16="http://schemas.microsoft.com/office/drawing/2014/main" id="{71BF07BE-CD29-BF8D-9A28-4068F50D868F}"/>
              </a:ext>
            </a:extLst>
          </p:cNvPr>
          <p:cNvSpPr>
            <a:spLocks noGrp="1"/>
          </p:cNvSpPr>
          <p:nvPr>
            <p:ph idx="1"/>
          </p:nvPr>
        </p:nvSpPr>
        <p:spPr>
          <a:xfrm>
            <a:off x="816428" y="1825625"/>
            <a:ext cx="10515600" cy="4351338"/>
          </a:xfrm>
        </p:spPr>
        <p:txBody>
          <a:bodyPr>
            <a:normAutofit fontScale="92500" lnSpcReduction="10000"/>
          </a:bodyPr>
          <a:lstStyle/>
          <a:p>
            <a:pPr algn="l">
              <a:buFont typeface="Arial" panose="020B0604020202020204" pitchFamily="34" charset="0"/>
              <a:buChar char="•"/>
            </a:pPr>
            <a:r>
              <a:rPr lang="en-US" b="0" i="0" dirty="0">
                <a:effectLst/>
                <a:latin typeface="Times New Roman" panose="02020603050405020304" pitchFamily="18" charset="0"/>
                <a:cs typeface="Times New Roman" panose="02020603050405020304" pitchFamily="18" charset="0"/>
              </a:rPr>
              <a:t>require password complexity</a:t>
            </a:r>
          </a:p>
          <a:p>
            <a:pPr algn="l">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d</a:t>
            </a:r>
            <a:r>
              <a:rPr lang="en-US" b="0" i="0" dirty="0">
                <a:effectLst/>
                <a:latin typeface="Times New Roman" panose="02020603050405020304" pitchFamily="18" charset="0"/>
                <a:cs typeface="Times New Roman" panose="02020603050405020304" pitchFamily="18" charset="0"/>
              </a:rPr>
              <a:t>o not allow short PINs such as 4 digits</a:t>
            </a:r>
          </a:p>
          <a:p>
            <a:pPr algn="l">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u</a:t>
            </a:r>
            <a:r>
              <a:rPr lang="en-US" b="0" i="0" dirty="0">
                <a:effectLst/>
                <a:latin typeface="Times New Roman" panose="02020603050405020304" pitchFamily="18" charset="0"/>
                <a:cs typeface="Times New Roman" panose="02020603050405020304" pitchFamily="18" charset="0"/>
              </a:rPr>
              <a:t>se platform specific secure storage mechanisms, such as Keychain (iOS) or Keystore (Android)</a:t>
            </a:r>
          </a:p>
          <a:p>
            <a:pPr algn="l">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u</a:t>
            </a:r>
            <a:r>
              <a:rPr lang="en-US" b="0" i="0" dirty="0">
                <a:effectLst/>
                <a:latin typeface="Times New Roman" panose="02020603050405020304" pitchFamily="18" charset="0"/>
                <a:cs typeface="Times New Roman" panose="02020603050405020304" pitchFamily="18" charset="0"/>
              </a:rPr>
              <a:t>se platform-supported methods for biometric authentication (</a:t>
            </a:r>
            <a:r>
              <a:rPr lang="en-US" dirty="0">
                <a:latin typeface="Times New Roman" panose="02020603050405020304" pitchFamily="18" charset="0"/>
                <a:cs typeface="Times New Roman" panose="02020603050405020304" pitchFamily="18" charset="0"/>
              </a:rPr>
              <a:t>a</a:t>
            </a:r>
            <a:r>
              <a:rPr lang="en-US" b="0" i="0" dirty="0">
                <a:effectLst/>
                <a:latin typeface="Times New Roman" panose="02020603050405020304" pitchFamily="18" charset="0"/>
                <a:cs typeface="Times New Roman" panose="02020603050405020304" pitchFamily="18" charset="0"/>
              </a:rPr>
              <a:t>lways provide a fallback, such as a PIN)</a:t>
            </a:r>
          </a:p>
          <a:p>
            <a:pPr algn="l">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in the error message for a failed authentication don’t specify the reason (user unknown, wrong password, wrong email)</a:t>
            </a:r>
          </a:p>
          <a:p>
            <a:r>
              <a:rPr lang="en-US" dirty="0">
                <a:latin typeface="Times New Roman" panose="02020603050405020304" pitchFamily="18" charset="0"/>
                <a:cs typeface="Times New Roman" panose="02020603050405020304" pitchFamily="18" charset="0"/>
              </a:rPr>
              <a:t>s</a:t>
            </a:r>
            <a:r>
              <a:rPr lang="en-US" b="0" i="0" dirty="0">
                <a:effectLst/>
                <a:latin typeface="Times New Roman" panose="02020603050405020304" pitchFamily="18" charset="0"/>
                <a:cs typeface="Times New Roman" panose="02020603050405020304" pitchFamily="18" charset="0"/>
              </a:rPr>
              <a:t>tore authentication tokens securely, don’t store passwords locally</a:t>
            </a:r>
          </a:p>
          <a:p>
            <a:r>
              <a:rPr lang="en-US" dirty="0">
                <a:latin typeface="Times New Roman" panose="02020603050405020304" pitchFamily="18" charset="0"/>
                <a:cs typeface="Times New Roman" panose="02020603050405020304" pitchFamily="18" charset="0"/>
              </a:rPr>
              <a:t>use multifactor authentication</a:t>
            </a:r>
            <a:endParaRPr lang="en-US" b="0" i="0" dirty="0">
              <a:effectLst/>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421816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1162</TotalTime>
  <Words>1014</Words>
  <Application>Microsoft Office PowerPoint</Application>
  <PresentationFormat>Custom</PresentationFormat>
  <Paragraphs>95</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Mobile application security principles</vt:lpstr>
      <vt:lpstr>OWASP mobile security guidelines</vt:lpstr>
      <vt:lpstr>I. Architecture and design</vt:lpstr>
      <vt:lpstr>I. Architecture and design</vt:lpstr>
      <vt:lpstr>I. Architecture and design (cont.)</vt:lpstr>
      <vt:lpstr>II. Authentication and authorization</vt:lpstr>
      <vt:lpstr>II.1 Zero trust, don’t trust the user</vt:lpstr>
      <vt:lpstr>II.2 Credential handling </vt:lpstr>
      <vt:lpstr>II.3 Passwords, PINs and biometric authentication</vt:lpstr>
      <vt:lpstr>II.4 Session management and sensitive operations</vt:lpstr>
      <vt:lpstr>III. Data storage and privacy</vt:lpstr>
      <vt:lpstr>III. Data storage and privacy (continuation)</vt:lpstr>
      <vt:lpstr>III. Data storage and privacy (continuation)</vt:lpstr>
      <vt:lpstr>IV. Network communication</vt:lpstr>
      <vt:lpstr>V. User Interface</vt:lpstr>
      <vt:lpstr>VI. Code quality</vt:lpstr>
      <vt:lpstr>VII. Application integrity</vt:lpstr>
      <vt:lpstr>VIII. Penetration Testing</vt:lpstr>
      <vt:lpstr>IX. Post deployment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Mobile application security principles</dc:title>
  <dc:creator>Adrian-Ioan Sterca</dc:creator>
  <cp:lastModifiedBy>Adrian Sterca</cp:lastModifiedBy>
  <cp:revision>27</cp:revision>
  <dcterms:created xsi:type="dcterms:W3CDTF">2024-12-15T18:11:27Z</dcterms:created>
  <dcterms:modified xsi:type="dcterms:W3CDTF">2024-12-30T11:43:06Z</dcterms:modified>
</cp:coreProperties>
</file>