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9" r:id="rId45"/>
    <p:sldId id="311" r:id="rId46"/>
    <p:sldId id="312" r:id="rId47"/>
    <p:sldId id="313" r:id="rId48"/>
    <p:sldId id="314" r:id="rId49"/>
    <p:sldId id="319" r:id="rId50"/>
    <p:sldId id="320" r:id="rId51"/>
    <p:sldId id="327" r:id="rId52"/>
    <p:sldId id="328" r:id="rId53"/>
    <p:sldId id="331" r:id="rId54"/>
    <p:sldId id="332" r:id="rId55"/>
    <p:sldId id="333" r:id="rId56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716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960359" cy="11308715"/>
          </a:xfrm>
          <a:custGeom>
            <a:avLst/>
            <a:gdLst/>
            <a:ahLst/>
            <a:cxnLst/>
            <a:rect l="l" t="t" r="r" b="b"/>
            <a:pathLst>
              <a:path w="7960359" h="11308715">
                <a:moveTo>
                  <a:pt x="4493114" y="0"/>
                </a:moveTo>
                <a:lnTo>
                  <a:pt x="0" y="0"/>
                </a:lnTo>
                <a:lnTo>
                  <a:pt x="3728596" y="5638571"/>
                </a:lnTo>
                <a:lnTo>
                  <a:pt x="0" y="11308556"/>
                </a:lnTo>
                <a:lnTo>
                  <a:pt x="4493114" y="11308556"/>
                </a:lnTo>
                <a:lnTo>
                  <a:pt x="7959795" y="5638571"/>
                </a:lnTo>
                <a:lnTo>
                  <a:pt x="4493114" y="0"/>
                </a:lnTo>
                <a:close/>
              </a:path>
            </a:pathLst>
          </a:custGeom>
          <a:solidFill>
            <a:srgbClr val="263238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73113" y="0"/>
            <a:ext cx="7806055" cy="11308715"/>
          </a:xfrm>
          <a:custGeom>
            <a:avLst/>
            <a:gdLst/>
            <a:ahLst/>
            <a:cxnLst/>
            <a:rect l="l" t="t" r="r" b="b"/>
            <a:pathLst>
              <a:path w="7806055" h="11308715">
                <a:moveTo>
                  <a:pt x="4493109" y="0"/>
                </a:moveTo>
                <a:lnTo>
                  <a:pt x="0" y="0"/>
                </a:lnTo>
                <a:lnTo>
                  <a:pt x="3357779" y="5638571"/>
                </a:lnTo>
                <a:lnTo>
                  <a:pt x="0" y="11308556"/>
                </a:lnTo>
                <a:lnTo>
                  <a:pt x="4493109" y="11308556"/>
                </a:lnTo>
                <a:lnTo>
                  <a:pt x="7806045" y="5654278"/>
                </a:lnTo>
                <a:lnTo>
                  <a:pt x="4493109" y="0"/>
                </a:lnTo>
                <a:close/>
              </a:path>
            </a:pathLst>
          </a:custGeom>
          <a:solidFill>
            <a:srgbClr val="26323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863513" y="0"/>
            <a:ext cx="7806055" cy="11308715"/>
          </a:xfrm>
          <a:custGeom>
            <a:avLst/>
            <a:gdLst/>
            <a:ahLst/>
            <a:cxnLst/>
            <a:rect l="l" t="t" r="r" b="b"/>
            <a:pathLst>
              <a:path w="7806055" h="11308715">
                <a:moveTo>
                  <a:pt x="4493109" y="0"/>
                </a:moveTo>
                <a:lnTo>
                  <a:pt x="0" y="0"/>
                </a:lnTo>
                <a:lnTo>
                  <a:pt x="3357782" y="5638571"/>
                </a:lnTo>
                <a:lnTo>
                  <a:pt x="0" y="11308556"/>
                </a:lnTo>
                <a:lnTo>
                  <a:pt x="4493109" y="11308556"/>
                </a:lnTo>
                <a:lnTo>
                  <a:pt x="7806045" y="5654278"/>
                </a:lnTo>
                <a:lnTo>
                  <a:pt x="4493109" y="0"/>
                </a:lnTo>
                <a:close/>
              </a:path>
            </a:pathLst>
          </a:custGeom>
          <a:solidFill>
            <a:srgbClr val="263238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067710" y="219888"/>
            <a:ext cx="2802343" cy="514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03022" y="3047512"/>
            <a:ext cx="10498054" cy="3738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368078" y="3130795"/>
            <a:ext cx="6115684" cy="5696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chemeClr val="bg1"/>
                </a:solidFill>
                <a:latin typeface="Lucida Sans Typewriter"/>
                <a:cs typeface="Lucida Sans Typewrite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263343" y="3130795"/>
            <a:ext cx="5982334" cy="6242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chemeClr val="bg1"/>
                </a:solidFill>
                <a:latin typeface="Lucida Sans Typewriter"/>
                <a:cs typeface="Lucida Sans Typewriter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960359" cy="11308715"/>
          </a:xfrm>
          <a:custGeom>
            <a:avLst/>
            <a:gdLst/>
            <a:ahLst/>
            <a:cxnLst/>
            <a:rect l="l" t="t" r="r" b="b"/>
            <a:pathLst>
              <a:path w="7960359" h="11308715">
                <a:moveTo>
                  <a:pt x="4493114" y="0"/>
                </a:moveTo>
                <a:lnTo>
                  <a:pt x="0" y="0"/>
                </a:lnTo>
                <a:lnTo>
                  <a:pt x="3728596" y="5638571"/>
                </a:lnTo>
                <a:lnTo>
                  <a:pt x="0" y="11308556"/>
                </a:lnTo>
                <a:lnTo>
                  <a:pt x="4493114" y="11308556"/>
                </a:lnTo>
                <a:lnTo>
                  <a:pt x="7959795" y="5638571"/>
                </a:lnTo>
                <a:lnTo>
                  <a:pt x="4493114" y="0"/>
                </a:lnTo>
                <a:close/>
              </a:path>
            </a:pathLst>
          </a:custGeom>
          <a:solidFill>
            <a:srgbClr val="263238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73113" y="0"/>
            <a:ext cx="7806055" cy="11308715"/>
          </a:xfrm>
          <a:custGeom>
            <a:avLst/>
            <a:gdLst/>
            <a:ahLst/>
            <a:cxnLst/>
            <a:rect l="l" t="t" r="r" b="b"/>
            <a:pathLst>
              <a:path w="7806055" h="11308715">
                <a:moveTo>
                  <a:pt x="4493109" y="0"/>
                </a:moveTo>
                <a:lnTo>
                  <a:pt x="0" y="0"/>
                </a:lnTo>
                <a:lnTo>
                  <a:pt x="3357779" y="5638571"/>
                </a:lnTo>
                <a:lnTo>
                  <a:pt x="0" y="11308556"/>
                </a:lnTo>
                <a:lnTo>
                  <a:pt x="4493109" y="11308556"/>
                </a:lnTo>
                <a:lnTo>
                  <a:pt x="7806045" y="5654278"/>
                </a:lnTo>
                <a:lnTo>
                  <a:pt x="4493109" y="0"/>
                </a:lnTo>
                <a:close/>
              </a:path>
            </a:pathLst>
          </a:custGeom>
          <a:solidFill>
            <a:srgbClr val="26323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863513" y="0"/>
            <a:ext cx="7806055" cy="11308715"/>
          </a:xfrm>
          <a:custGeom>
            <a:avLst/>
            <a:gdLst/>
            <a:ahLst/>
            <a:cxnLst/>
            <a:rect l="l" t="t" r="r" b="b"/>
            <a:pathLst>
              <a:path w="7806055" h="11308715">
                <a:moveTo>
                  <a:pt x="4493109" y="0"/>
                </a:moveTo>
                <a:lnTo>
                  <a:pt x="0" y="0"/>
                </a:lnTo>
                <a:lnTo>
                  <a:pt x="3357782" y="5638571"/>
                </a:lnTo>
                <a:lnTo>
                  <a:pt x="0" y="11308556"/>
                </a:lnTo>
                <a:lnTo>
                  <a:pt x="4493109" y="11308556"/>
                </a:lnTo>
                <a:lnTo>
                  <a:pt x="7806045" y="5654278"/>
                </a:lnTo>
                <a:lnTo>
                  <a:pt x="4493109" y="0"/>
                </a:lnTo>
                <a:close/>
              </a:path>
            </a:pathLst>
          </a:custGeom>
          <a:solidFill>
            <a:srgbClr val="263238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7694" y="812668"/>
            <a:ext cx="8108711" cy="1402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4986" y="2826874"/>
            <a:ext cx="10953750" cy="2546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6" Type="http://schemas.openxmlformats.org/officeDocument/2006/relationships/hyperlink" Target="http://reactivex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20B06E-2B4C-5077-78FC-4FA5203AB3B5}"/>
              </a:ext>
            </a:extLst>
          </p:cNvPr>
          <p:cNvSpPr txBox="1"/>
          <p:nvPr/>
        </p:nvSpPr>
        <p:spPr>
          <a:xfrm>
            <a:off x="4870450" y="2987675"/>
            <a:ext cx="1127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Lecture 5 - Coroutines &amp; Reactive Programming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68213" y="4187513"/>
            <a:ext cx="3078541" cy="2946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84650" y="1038468"/>
            <a:ext cx="11254879" cy="9035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165" marR="5080" indent="-419100">
              <a:lnSpc>
                <a:spcPct val="100000"/>
              </a:lnSpc>
            </a:pPr>
            <a:r>
              <a:rPr sz="5400" spc="-5" baseline="-25000" dirty="0">
                <a:latin typeface="Times New Roman"/>
                <a:cs typeface="Times New Roman"/>
              </a:rPr>
              <a:t>um.setName("John Doe", object : UserManagerV3.Listener {  override fun success(user: User)</a:t>
            </a:r>
            <a:r>
              <a:rPr sz="5400" spc="-20" baseline="-25000" dirty="0">
                <a:latin typeface="Times New Roman"/>
                <a:cs typeface="Times New Roman"/>
              </a:rPr>
              <a:t> </a:t>
            </a:r>
            <a:r>
              <a:rPr sz="5400" spc="-5" baseline="-25000" dirty="0">
                <a:latin typeface="Times New Roman"/>
                <a:cs typeface="Times New Roman"/>
              </a:rPr>
              <a:t>{</a:t>
            </a:r>
            <a:endParaRPr sz="5400" baseline="-25000" dirty="0">
              <a:latin typeface="Times New Roman"/>
              <a:cs typeface="Times New Roman"/>
            </a:endParaRPr>
          </a:p>
          <a:p>
            <a:pPr marL="1268730" marR="986155" indent="-419100">
              <a:lnSpc>
                <a:spcPts val="3960"/>
              </a:lnSpc>
              <a:spcBef>
                <a:spcPts val="130"/>
              </a:spcBef>
            </a:pPr>
            <a:r>
              <a:rPr sz="5400" spc="-5" baseline="-25000" dirty="0">
                <a:latin typeface="Times New Roman"/>
                <a:cs typeface="Times New Roman"/>
              </a:rPr>
              <a:t>um.setAge(42, object : UserManagerV3.Listener {  override fun success(user: User)</a:t>
            </a:r>
            <a:r>
              <a:rPr sz="5400" spc="-20" baseline="-25000" dirty="0">
                <a:latin typeface="Times New Roman"/>
                <a:cs typeface="Times New Roman"/>
              </a:rPr>
              <a:t> </a:t>
            </a:r>
            <a:r>
              <a:rPr sz="5400" spc="-5" baseline="-25000" dirty="0">
                <a:latin typeface="Times New Roman"/>
                <a:cs typeface="Times New Roman"/>
              </a:rPr>
              <a:t>{</a:t>
            </a:r>
            <a:endParaRPr sz="5400" baseline="-25000" dirty="0">
              <a:latin typeface="Times New Roman"/>
              <a:cs typeface="Times New Roman"/>
            </a:endParaRPr>
          </a:p>
          <a:p>
            <a:pPr marL="1687830">
              <a:lnSpc>
                <a:spcPts val="3825"/>
              </a:lnSpc>
            </a:pPr>
            <a:r>
              <a:rPr sz="5400" spc="-5" baseline="-25000" dirty="0">
                <a:latin typeface="Times New Roman"/>
                <a:cs typeface="Times New Roman"/>
              </a:rPr>
              <a:t>logd(user)</a:t>
            </a:r>
            <a:endParaRPr sz="5400" baseline="-25000" dirty="0">
              <a:latin typeface="Times New Roman"/>
              <a:cs typeface="Times New Roman"/>
            </a:endParaRPr>
          </a:p>
          <a:p>
            <a:pPr marL="1268730">
              <a:lnSpc>
                <a:spcPts val="3960"/>
              </a:lnSpc>
            </a:pPr>
            <a:r>
              <a:rPr sz="5400" spc="-5" baseline="-25000" dirty="0">
                <a:latin typeface="Times New Roman"/>
                <a:cs typeface="Times New Roman"/>
              </a:rPr>
              <a:t>}</a:t>
            </a:r>
            <a:endParaRPr sz="5400" baseline="-25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400" baseline="-25000" dirty="0">
              <a:latin typeface="Times New Roman"/>
              <a:cs typeface="Times New Roman"/>
            </a:endParaRPr>
          </a:p>
          <a:p>
            <a:pPr marL="1687830" marR="798830" indent="-419100">
              <a:lnSpc>
                <a:spcPct val="100000"/>
              </a:lnSpc>
            </a:pPr>
            <a:r>
              <a:rPr sz="5400" spc="-5" baseline="-25000" dirty="0">
                <a:latin typeface="Times New Roman"/>
                <a:cs typeface="Times New Roman"/>
              </a:rPr>
              <a:t>override fun failed(error: UserException) {  loge("Unable to update the user details", error)</a:t>
            </a:r>
            <a:endParaRPr sz="5400" baseline="-25000" dirty="0">
              <a:latin typeface="Times New Roman"/>
              <a:cs typeface="Times New Roman"/>
            </a:endParaRPr>
          </a:p>
          <a:p>
            <a:pPr marL="1268730">
              <a:lnSpc>
                <a:spcPts val="3954"/>
              </a:lnSpc>
            </a:pPr>
            <a:r>
              <a:rPr sz="5400" spc="-5" baseline="-25000" dirty="0">
                <a:latin typeface="Times New Roman"/>
                <a:cs typeface="Times New Roman"/>
              </a:rPr>
              <a:t>}</a:t>
            </a:r>
            <a:endParaRPr sz="5400" baseline="-25000" dirty="0">
              <a:latin typeface="Times New Roman"/>
              <a:cs typeface="Times New Roman"/>
            </a:endParaRPr>
          </a:p>
          <a:p>
            <a:pPr marL="850265">
              <a:lnSpc>
                <a:spcPts val="3954"/>
              </a:lnSpc>
            </a:pPr>
            <a:r>
              <a:rPr sz="5400" spc="-5" baseline="-25000" dirty="0">
                <a:latin typeface="Times New Roman"/>
                <a:cs typeface="Times New Roman"/>
              </a:rPr>
              <a:t>})</a:t>
            </a:r>
            <a:endParaRPr sz="5400" baseline="-25000" dirty="0">
              <a:latin typeface="Times New Roman"/>
              <a:cs typeface="Times New Roman"/>
            </a:endParaRPr>
          </a:p>
          <a:p>
            <a:pPr marL="431165">
              <a:lnSpc>
                <a:spcPts val="3960"/>
              </a:lnSpc>
            </a:pPr>
            <a:r>
              <a:rPr sz="5400" spc="-5" baseline="-25000" dirty="0">
                <a:latin typeface="Times New Roman"/>
                <a:cs typeface="Times New Roman"/>
              </a:rPr>
              <a:t>}</a:t>
            </a:r>
            <a:endParaRPr sz="5400" baseline="-25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400" baseline="-25000" dirty="0">
              <a:latin typeface="Times New Roman"/>
              <a:cs typeface="Times New Roman"/>
            </a:endParaRPr>
          </a:p>
          <a:p>
            <a:pPr marL="850265" marR="1637030" indent="-419100">
              <a:lnSpc>
                <a:spcPct val="100000"/>
              </a:lnSpc>
            </a:pPr>
            <a:r>
              <a:rPr sz="5400" spc="-5" baseline="-25000" dirty="0">
                <a:latin typeface="Times New Roman"/>
                <a:cs typeface="Times New Roman"/>
              </a:rPr>
              <a:t>override fun failed(error: UserException) {  loge("Unable to update the user details", error)</a:t>
            </a:r>
            <a:endParaRPr sz="5400" baseline="-25000" dirty="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5400" spc="-5" baseline="-25000" dirty="0">
                <a:latin typeface="Times New Roman"/>
                <a:cs typeface="Times New Roman"/>
              </a:rPr>
              <a:t>}</a:t>
            </a:r>
            <a:endParaRPr sz="5400" baseline="-25000" dirty="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5400" spc="-5" baseline="-25000" dirty="0">
                <a:latin typeface="Times New Roman"/>
                <a:cs typeface="Times New Roman"/>
              </a:rPr>
              <a:t>})</a:t>
            </a:r>
            <a:endParaRPr sz="5400" baseline="-25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05"/>
              </a:lnSpc>
            </a:pPr>
            <a:r>
              <a:rPr spc="135" dirty="0"/>
              <a:t>Why</a:t>
            </a:r>
            <a:r>
              <a:rPr spc="-85" dirty="0"/>
              <a:t> </a:t>
            </a:r>
            <a:r>
              <a:rPr spc="150" dirty="0"/>
              <a:t>Reactive?</a:t>
            </a:r>
          </a:p>
        </p:txBody>
      </p:sp>
      <p:sp>
        <p:nvSpPr>
          <p:cNvPr id="3" name="object 3"/>
          <p:cNvSpPr/>
          <p:nvPr/>
        </p:nvSpPr>
        <p:spPr>
          <a:xfrm>
            <a:off x="15344303" y="355766"/>
            <a:ext cx="1946321" cy="185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5577" y="1814443"/>
            <a:ext cx="261226" cy="247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5683" y="0"/>
            <a:ext cx="1190328" cy="1810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92660" y="3912101"/>
            <a:ext cx="6011440" cy="4052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44047" y="4939805"/>
            <a:ext cx="2250940" cy="2328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E679119-F6C3-835D-DF2A-9438E13BCBC7}"/>
              </a:ext>
            </a:extLst>
          </p:cNvPr>
          <p:cNvSpPr txBox="1"/>
          <p:nvPr/>
        </p:nvSpPr>
        <p:spPr>
          <a:xfrm>
            <a:off x="3879850" y="2209966"/>
            <a:ext cx="11963400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 </a:t>
            </a:r>
            <a:r>
              <a:rPr lang="en-US" dirty="0" err="1"/>
              <a:t>UserActivity</a:t>
            </a:r>
            <a:r>
              <a:rPr lang="en-US" dirty="0"/>
              <a:t> : </a:t>
            </a:r>
            <a:r>
              <a:rPr lang="en-US" dirty="0" err="1"/>
              <a:t>AppCompatActivity</a:t>
            </a:r>
            <a:r>
              <a:rPr lang="en-US" dirty="0"/>
              <a:t>() {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val</a:t>
            </a:r>
            <a:r>
              <a:rPr lang="en-US" sz="2400" dirty="0"/>
              <a:t> um: </a:t>
            </a:r>
            <a:r>
              <a:rPr lang="en-US" sz="2400" dirty="0" err="1"/>
              <a:t>UserManager</a:t>
            </a:r>
            <a:r>
              <a:rPr lang="en-US" sz="2400" dirty="0"/>
              <a:t> = </a:t>
            </a:r>
            <a:r>
              <a:rPr lang="en-US" sz="2400" dirty="0" err="1"/>
              <a:t>UserManagerImpl</a:t>
            </a:r>
            <a:r>
              <a:rPr lang="en-US" sz="2400" dirty="0"/>
              <a:t>()</a:t>
            </a:r>
          </a:p>
          <a:p>
            <a:r>
              <a:rPr lang="en-US" sz="2400" dirty="0"/>
              <a:t>    override fun </a:t>
            </a:r>
            <a:r>
              <a:rPr lang="en-US" sz="2400" dirty="0" err="1"/>
              <a:t>onCreate</a:t>
            </a:r>
            <a:r>
              <a:rPr lang="en-US" sz="2400" dirty="0"/>
              <a:t>(</a:t>
            </a:r>
            <a:r>
              <a:rPr lang="en-US" sz="2400" dirty="0" err="1"/>
              <a:t>savedInstanceState</a:t>
            </a:r>
            <a:r>
              <a:rPr lang="en-US" sz="2400" dirty="0"/>
              <a:t>: Bundle?) {  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super.onCreate</a:t>
            </a:r>
            <a:r>
              <a:rPr lang="en-US" sz="2400" dirty="0"/>
              <a:t>(</a:t>
            </a:r>
            <a:r>
              <a:rPr lang="en-US" sz="2400" dirty="0" err="1"/>
              <a:t>savedInstanceState</a:t>
            </a:r>
            <a:r>
              <a:rPr lang="en-US" sz="2400" dirty="0"/>
              <a:t>)  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setContentView</a:t>
            </a:r>
            <a:r>
              <a:rPr lang="en-US" sz="2400" dirty="0"/>
              <a:t>(</a:t>
            </a:r>
            <a:r>
              <a:rPr lang="en-US" sz="2400" dirty="0" err="1"/>
              <a:t>R.layout.activity_user</a:t>
            </a:r>
            <a:r>
              <a:rPr lang="en-US" sz="2400" dirty="0"/>
              <a:t>)  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um.setName</a:t>
            </a:r>
            <a:r>
              <a:rPr lang="en-US" sz="2400" dirty="0"/>
              <a:t>("John Doe", object : </a:t>
            </a:r>
            <a:r>
              <a:rPr lang="en-US" sz="2400" dirty="0" err="1"/>
              <a:t>UserManager.Listener</a:t>
            </a:r>
            <a:r>
              <a:rPr lang="en-US" sz="2400" dirty="0"/>
              <a:t> {</a:t>
            </a:r>
          </a:p>
          <a:p>
            <a:r>
              <a:rPr lang="en-US" sz="2400" dirty="0"/>
              <a:t>            override fun success(user: User) {</a:t>
            </a:r>
          </a:p>
          <a:p>
            <a:r>
              <a:rPr lang="en-US" sz="2400" dirty="0"/>
              <a:t>                </a:t>
            </a:r>
            <a:r>
              <a:rPr lang="en-US" sz="2400" dirty="0" err="1"/>
              <a:t>um.setAge</a:t>
            </a:r>
            <a:r>
              <a:rPr lang="en-US" sz="2400" dirty="0"/>
              <a:t>(42, object : </a:t>
            </a:r>
            <a:r>
              <a:rPr lang="en-US" sz="2400" dirty="0" err="1"/>
              <a:t>UserManager.Listener</a:t>
            </a:r>
            <a:r>
              <a:rPr lang="en-US" sz="2400" dirty="0"/>
              <a:t> {  </a:t>
            </a:r>
          </a:p>
          <a:p>
            <a:r>
              <a:rPr lang="en-US" sz="2400" dirty="0"/>
              <a:t>                    override fun success(user: User) {</a:t>
            </a:r>
          </a:p>
          <a:p>
            <a:r>
              <a:rPr lang="en-US" sz="2400" dirty="0"/>
              <a:t>	           if (!</a:t>
            </a:r>
            <a:r>
              <a:rPr lang="en-US" sz="2400" dirty="0" err="1"/>
              <a:t>isDestroyed</a:t>
            </a:r>
            <a:r>
              <a:rPr lang="en-US" sz="2400" dirty="0"/>
              <a:t>) {</a:t>
            </a:r>
          </a:p>
          <a:p>
            <a:r>
              <a:rPr lang="en-US" sz="2400" dirty="0"/>
              <a:t>		   </a:t>
            </a:r>
            <a:r>
              <a:rPr lang="en-US" sz="2400" dirty="0" err="1"/>
              <a:t>textView.text</a:t>
            </a:r>
            <a:r>
              <a:rPr lang="en-US" sz="2400" dirty="0"/>
              <a:t> = user.name</a:t>
            </a:r>
          </a:p>
          <a:p>
            <a:r>
              <a:rPr lang="en-US" sz="2400" dirty="0"/>
              <a:t>	           }</a:t>
            </a:r>
          </a:p>
          <a:p>
            <a:r>
              <a:rPr lang="en-US" sz="2400" dirty="0"/>
              <a:t>                        </a:t>
            </a:r>
            <a:r>
              <a:rPr lang="en-US" sz="2400" dirty="0" err="1"/>
              <a:t>logd</a:t>
            </a:r>
            <a:r>
              <a:rPr lang="en-US" sz="2400" dirty="0"/>
              <a:t>(user)</a:t>
            </a:r>
          </a:p>
          <a:p>
            <a:r>
              <a:rPr lang="en-US" sz="2400" dirty="0"/>
              <a:t>                    }</a:t>
            </a:r>
          </a:p>
          <a:p>
            <a:endParaRPr lang="en-US" sz="2400" dirty="0"/>
          </a:p>
          <a:p>
            <a:r>
              <a:rPr lang="en-US" sz="2400" dirty="0"/>
              <a:t>                    override fun failed(error: </a:t>
            </a:r>
            <a:r>
              <a:rPr lang="en-US" sz="2400" dirty="0" err="1"/>
              <a:t>UserException</a:t>
            </a:r>
            <a:r>
              <a:rPr lang="en-US" sz="2400" dirty="0"/>
              <a:t>) {  </a:t>
            </a:r>
          </a:p>
          <a:p>
            <a:r>
              <a:rPr lang="en-US" sz="2400" dirty="0"/>
              <a:t>                        loge("Unable to update the user details", error)</a:t>
            </a:r>
          </a:p>
          <a:p>
            <a:r>
              <a:rPr lang="en-US" sz="2400" dirty="0"/>
              <a:t>                    }</a:t>
            </a:r>
          </a:p>
          <a:p>
            <a:r>
              <a:rPr lang="en-US" sz="2400" dirty="0"/>
              <a:t>                }) </a:t>
            </a:r>
          </a:p>
          <a:p>
            <a:r>
              <a:rPr lang="en-US" sz="2400" dirty="0"/>
              <a:t>            }   </a:t>
            </a:r>
          </a:p>
          <a:p>
            <a:r>
              <a:rPr lang="en-US" sz="2400" dirty="0"/>
              <a:t>            override fun failed(error: </a:t>
            </a:r>
            <a:r>
              <a:rPr lang="en-US" sz="2400" dirty="0" err="1"/>
              <a:t>UserException</a:t>
            </a:r>
            <a:r>
              <a:rPr lang="en-US" sz="2400" dirty="0"/>
              <a:t>) {</a:t>
            </a:r>
          </a:p>
          <a:p>
            <a:r>
              <a:rPr lang="en-US" sz="2400" dirty="0"/>
              <a:t>                loge("Unable to update the user details", error)</a:t>
            </a:r>
          </a:p>
          <a:p>
            <a:r>
              <a:rPr lang="en-US" sz="2400" dirty="0"/>
              <a:t>            }</a:t>
            </a:r>
          </a:p>
          <a:p>
            <a:r>
              <a:rPr lang="en-US" sz="2400" dirty="0"/>
              <a:t>        })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Why</a:t>
            </a:r>
            <a:r>
              <a:rPr spc="-85" dirty="0"/>
              <a:t> </a:t>
            </a:r>
            <a:r>
              <a:rPr spc="150" dirty="0"/>
              <a:t>Reactive?</a:t>
            </a:r>
          </a:p>
        </p:txBody>
      </p:sp>
      <p:sp>
        <p:nvSpPr>
          <p:cNvPr id="3" name="object 3"/>
          <p:cNvSpPr/>
          <p:nvPr/>
        </p:nvSpPr>
        <p:spPr>
          <a:xfrm>
            <a:off x="9137442" y="3802948"/>
            <a:ext cx="1258594" cy="2126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78301" y="3542970"/>
            <a:ext cx="3751303" cy="215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66942" y="8666153"/>
            <a:ext cx="1443577" cy="1889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1540" y="3741363"/>
            <a:ext cx="1940122" cy="2273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81953" y="6441462"/>
            <a:ext cx="0" cy="2121535"/>
          </a:xfrm>
          <a:custGeom>
            <a:avLst/>
            <a:gdLst/>
            <a:ahLst/>
            <a:cxnLst/>
            <a:rect l="l" t="t" r="r" b="b"/>
            <a:pathLst>
              <a:path h="2121534">
                <a:moveTo>
                  <a:pt x="-57589" y="1060504"/>
                </a:moveTo>
                <a:lnTo>
                  <a:pt x="57589" y="1060504"/>
                </a:lnTo>
              </a:path>
            </a:pathLst>
          </a:custGeom>
          <a:ln w="2121008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62064" y="6059275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219888" y="0"/>
                </a:moveTo>
                <a:lnTo>
                  <a:pt x="0" y="439777"/>
                </a:lnTo>
                <a:lnTo>
                  <a:pt x="439777" y="439777"/>
                </a:lnTo>
                <a:lnTo>
                  <a:pt x="219888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40398" y="6059275"/>
            <a:ext cx="0" cy="2121535"/>
          </a:xfrm>
          <a:custGeom>
            <a:avLst/>
            <a:gdLst/>
            <a:ahLst/>
            <a:cxnLst/>
            <a:rect l="l" t="t" r="r" b="b"/>
            <a:pathLst>
              <a:path h="2121534">
                <a:moveTo>
                  <a:pt x="-57589" y="1060504"/>
                </a:moveTo>
                <a:lnTo>
                  <a:pt x="57589" y="1060504"/>
                </a:lnTo>
              </a:path>
            </a:pathLst>
          </a:custGeom>
          <a:ln w="2121008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20509" y="8122694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439777" y="0"/>
                </a:moveTo>
                <a:lnTo>
                  <a:pt x="0" y="0"/>
                </a:lnTo>
                <a:lnTo>
                  <a:pt x="219888" y="439777"/>
                </a:lnTo>
                <a:lnTo>
                  <a:pt x="439777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5655" y="3914667"/>
            <a:ext cx="1619320" cy="1881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73557" y="5352490"/>
            <a:ext cx="2121535" cy="0"/>
          </a:xfrm>
          <a:custGeom>
            <a:avLst/>
            <a:gdLst/>
            <a:ahLst/>
            <a:cxnLst/>
            <a:rect l="l" t="t" r="r" b="b"/>
            <a:pathLst>
              <a:path w="2121534">
                <a:moveTo>
                  <a:pt x="0" y="0"/>
                </a:moveTo>
                <a:lnTo>
                  <a:pt x="2063418" y="0"/>
                </a:lnTo>
                <a:lnTo>
                  <a:pt x="2121008" y="0"/>
                </a:lnTo>
              </a:path>
            </a:pathLst>
          </a:custGeom>
          <a:ln w="115179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36980" y="5132601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5" h="440054">
                <a:moveTo>
                  <a:pt x="0" y="0"/>
                </a:moveTo>
                <a:lnTo>
                  <a:pt x="0" y="439777"/>
                </a:lnTo>
                <a:lnTo>
                  <a:pt x="439777" y="219888"/>
                </a:lnTo>
                <a:lnTo>
                  <a:pt x="0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5749" y="4734053"/>
            <a:ext cx="2121535" cy="0"/>
          </a:xfrm>
          <a:custGeom>
            <a:avLst/>
            <a:gdLst/>
            <a:ahLst/>
            <a:cxnLst/>
            <a:rect l="l" t="t" r="r" b="b"/>
            <a:pathLst>
              <a:path w="2121534">
                <a:moveTo>
                  <a:pt x="2121008" y="0"/>
                </a:moveTo>
                <a:lnTo>
                  <a:pt x="57589" y="0"/>
                </a:lnTo>
                <a:lnTo>
                  <a:pt x="0" y="0"/>
                </a:lnTo>
              </a:path>
            </a:pathLst>
          </a:custGeom>
          <a:ln w="115179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73557" y="4514165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439777" y="0"/>
                </a:moveTo>
                <a:lnTo>
                  <a:pt x="0" y="219888"/>
                </a:lnTo>
                <a:lnTo>
                  <a:pt x="439777" y="439777"/>
                </a:lnTo>
                <a:lnTo>
                  <a:pt x="439777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49355" y="4734053"/>
            <a:ext cx="2121535" cy="0"/>
          </a:xfrm>
          <a:custGeom>
            <a:avLst/>
            <a:gdLst/>
            <a:ahLst/>
            <a:cxnLst/>
            <a:rect l="l" t="t" r="r" b="b"/>
            <a:pathLst>
              <a:path w="2121534">
                <a:moveTo>
                  <a:pt x="2121008" y="0"/>
                </a:moveTo>
                <a:lnTo>
                  <a:pt x="57589" y="0"/>
                </a:lnTo>
                <a:lnTo>
                  <a:pt x="0" y="0"/>
                </a:lnTo>
              </a:path>
            </a:pathLst>
          </a:custGeom>
          <a:ln w="115179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67166" y="4514165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439777" y="0"/>
                </a:moveTo>
                <a:lnTo>
                  <a:pt x="0" y="219888"/>
                </a:lnTo>
                <a:lnTo>
                  <a:pt x="439777" y="439777"/>
                </a:lnTo>
                <a:lnTo>
                  <a:pt x="439777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67166" y="5352490"/>
            <a:ext cx="2121535" cy="0"/>
          </a:xfrm>
          <a:custGeom>
            <a:avLst/>
            <a:gdLst/>
            <a:ahLst/>
            <a:cxnLst/>
            <a:rect l="l" t="t" r="r" b="b"/>
            <a:pathLst>
              <a:path w="2121534">
                <a:moveTo>
                  <a:pt x="0" y="0"/>
                </a:moveTo>
                <a:lnTo>
                  <a:pt x="2063418" y="0"/>
                </a:lnTo>
                <a:lnTo>
                  <a:pt x="2121008" y="0"/>
                </a:lnTo>
              </a:path>
            </a:pathLst>
          </a:custGeom>
          <a:ln w="115179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30586" y="5132601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0" y="0"/>
                </a:moveTo>
                <a:lnTo>
                  <a:pt x="0" y="439777"/>
                </a:lnTo>
                <a:lnTo>
                  <a:pt x="439777" y="219888"/>
                </a:lnTo>
                <a:lnTo>
                  <a:pt x="0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91520" y="6912313"/>
            <a:ext cx="797117" cy="7971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626598" y="4644714"/>
            <a:ext cx="797117" cy="7971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20206" y="4644714"/>
            <a:ext cx="797117" cy="7971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Why</a:t>
            </a:r>
            <a:r>
              <a:rPr spc="-85" dirty="0"/>
              <a:t> </a:t>
            </a:r>
            <a:r>
              <a:rPr spc="150" dirty="0"/>
              <a:t>Reactive?</a:t>
            </a:r>
          </a:p>
        </p:txBody>
      </p:sp>
      <p:sp>
        <p:nvSpPr>
          <p:cNvPr id="3" name="object 3"/>
          <p:cNvSpPr/>
          <p:nvPr/>
        </p:nvSpPr>
        <p:spPr>
          <a:xfrm>
            <a:off x="9159137" y="5628061"/>
            <a:ext cx="1316898" cy="2187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95376" y="5385402"/>
            <a:ext cx="3797531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98956" y="9281959"/>
            <a:ext cx="1443576" cy="1889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5714" y="5596673"/>
            <a:ext cx="1940122" cy="2273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26127" y="8296772"/>
            <a:ext cx="0" cy="963930"/>
          </a:xfrm>
          <a:custGeom>
            <a:avLst/>
            <a:gdLst/>
            <a:ahLst/>
            <a:cxnLst/>
            <a:rect l="l" t="t" r="r" b="b"/>
            <a:pathLst>
              <a:path h="963929">
                <a:moveTo>
                  <a:pt x="-57589" y="481727"/>
                </a:moveTo>
                <a:lnTo>
                  <a:pt x="57589" y="481727"/>
                </a:lnTo>
              </a:path>
            </a:pathLst>
          </a:custGeom>
          <a:ln w="963454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06238" y="7914585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219888" y="0"/>
                </a:moveTo>
                <a:lnTo>
                  <a:pt x="0" y="439777"/>
                </a:lnTo>
                <a:lnTo>
                  <a:pt x="439777" y="439777"/>
                </a:lnTo>
                <a:lnTo>
                  <a:pt x="219888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84572" y="7914585"/>
            <a:ext cx="0" cy="963930"/>
          </a:xfrm>
          <a:custGeom>
            <a:avLst/>
            <a:gdLst/>
            <a:ahLst/>
            <a:cxnLst/>
            <a:rect l="l" t="t" r="r" b="b"/>
            <a:pathLst>
              <a:path h="963929">
                <a:moveTo>
                  <a:pt x="-57589" y="481727"/>
                </a:moveTo>
                <a:lnTo>
                  <a:pt x="57589" y="481727"/>
                </a:lnTo>
              </a:path>
            </a:pathLst>
          </a:custGeom>
          <a:ln w="963454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64684" y="8820449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439777" y="0"/>
                </a:moveTo>
                <a:lnTo>
                  <a:pt x="0" y="0"/>
                </a:lnTo>
                <a:lnTo>
                  <a:pt x="219888" y="439777"/>
                </a:lnTo>
                <a:lnTo>
                  <a:pt x="439777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17733" y="7207800"/>
            <a:ext cx="2121535" cy="0"/>
          </a:xfrm>
          <a:custGeom>
            <a:avLst/>
            <a:gdLst/>
            <a:ahLst/>
            <a:cxnLst/>
            <a:rect l="l" t="t" r="r" b="b"/>
            <a:pathLst>
              <a:path w="2121534">
                <a:moveTo>
                  <a:pt x="0" y="0"/>
                </a:moveTo>
                <a:lnTo>
                  <a:pt x="2063418" y="0"/>
                </a:lnTo>
                <a:lnTo>
                  <a:pt x="2121008" y="0"/>
                </a:lnTo>
              </a:path>
            </a:pathLst>
          </a:custGeom>
          <a:ln w="115179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81157" y="6987912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5" h="440054">
                <a:moveTo>
                  <a:pt x="0" y="0"/>
                </a:moveTo>
                <a:lnTo>
                  <a:pt x="0" y="439777"/>
                </a:lnTo>
                <a:lnTo>
                  <a:pt x="439777" y="219888"/>
                </a:lnTo>
                <a:lnTo>
                  <a:pt x="0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99926" y="6589363"/>
            <a:ext cx="2121535" cy="0"/>
          </a:xfrm>
          <a:custGeom>
            <a:avLst/>
            <a:gdLst/>
            <a:ahLst/>
            <a:cxnLst/>
            <a:rect l="l" t="t" r="r" b="b"/>
            <a:pathLst>
              <a:path w="2121534">
                <a:moveTo>
                  <a:pt x="2121008" y="0"/>
                </a:moveTo>
                <a:lnTo>
                  <a:pt x="57589" y="0"/>
                </a:lnTo>
                <a:lnTo>
                  <a:pt x="0" y="0"/>
                </a:lnTo>
              </a:path>
            </a:pathLst>
          </a:custGeom>
          <a:ln w="115179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17733" y="6369475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439777" y="0"/>
                </a:moveTo>
                <a:lnTo>
                  <a:pt x="0" y="219888"/>
                </a:lnTo>
                <a:lnTo>
                  <a:pt x="439777" y="439777"/>
                </a:lnTo>
                <a:lnTo>
                  <a:pt x="439777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3528" y="6589363"/>
            <a:ext cx="2121535" cy="0"/>
          </a:xfrm>
          <a:custGeom>
            <a:avLst/>
            <a:gdLst/>
            <a:ahLst/>
            <a:cxnLst/>
            <a:rect l="l" t="t" r="r" b="b"/>
            <a:pathLst>
              <a:path w="2121534">
                <a:moveTo>
                  <a:pt x="2121008" y="0"/>
                </a:moveTo>
                <a:lnTo>
                  <a:pt x="57589" y="0"/>
                </a:lnTo>
                <a:lnTo>
                  <a:pt x="0" y="0"/>
                </a:lnTo>
              </a:path>
            </a:pathLst>
          </a:custGeom>
          <a:ln w="115179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11341" y="6369475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439777" y="0"/>
                </a:moveTo>
                <a:lnTo>
                  <a:pt x="0" y="219888"/>
                </a:lnTo>
                <a:lnTo>
                  <a:pt x="439777" y="439777"/>
                </a:lnTo>
                <a:lnTo>
                  <a:pt x="439777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11341" y="7207800"/>
            <a:ext cx="2121535" cy="0"/>
          </a:xfrm>
          <a:custGeom>
            <a:avLst/>
            <a:gdLst/>
            <a:ahLst/>
            <a:cxnLst/>
            <a:rect l="l" t="t" r="r" b="b"/>
            <a:pathLst>
              <a:path w="2121534">
                <a:moveTo>
                  <a:pt x="0" y="0"/>
                </a:moveTo>
                <a:lnTo>
                  <a:pt x="2063418" y="0"/>
                </a:lnTo>
                <a:lnTo>
                  <a:pt x="2121008" y="0"/>
                </a:lnTo>
              </a:path>
            </a:pathLst>
          </a:custGeom>
          <a:ln w="115179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74760" y="6987912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0" y="0"/>
                </a:moveTo>
                <a:lnTo>
                  <a:pt x="0" y="439777"/>
                </a:lnTo>
                <a:lnTo>
                  <a:pt x="439777" y="219888"/>
                </a:lnTo>
                <a:lnTo>
                  <a:pt x="0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14874" y="2159019"/>
            <a:ext cx="814451" cy="458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86700" y="2662589"/>
            <a:ext cx="162932" cy="5519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96614" y="2662589"/>
            <a:ext cx="162932" cy="5519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17218" y="2667953"/>
            <a:ext cx="809746" cy="10191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42869" y="4303150"/>
            <a:ext cx="0" cy="963930"/>
          </a:xfrm>
          <a:custGeom>
            <a:avLst/>
            <a:gdLst/>
            <a:ahLst/>
            <a:cxnLst/>
            <a:rect l="l" t="t" r="r" b="b"/>
            <a:pathLst>
              <a:path h="963929">
                <a:moveTo>
                  <a:pt x="-57589" y="481727"/>
                </a:moveTo>
                <a:lnTo>
                  <a:pt x="57589" y="481727"/>
                </a:lnTo>
              </a:path>
            </a:pathLst>
          </a:custGeom>
          <a:ln w="963454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22981" y="3920963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219888" y="0"/>
                </a:moveTo>
                <a:lnTo>
                  <a:pt x="0" y="439777"/>
                </a:lnTo>
                <a:lnTo>
                  <a:pt x="439777" y="439777"/>
                </a:lnTo>
                <a:lnTo>
                  <a:pt x="219888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01314" y="3920963"/>
            <a:ext cx="0" cy="963930"/>
          </a:xfrm>
          <a:custGeom>
            <a:avLst/>
            <a:gdLst/>
            <a:ahLst/>
            <a:cxnLst/>
            <a:rect l="l" t="t" r="r" b="b"/>
            <a:pathLst>
              <a:path h="963929">
                <a:moveTo>
                  <a:pt x="-57589" y="481727"/>
                </a:moveTo>
                <a:lnTo>
                  <a:pt x="57589" y="481727"/>
                </a:lnTo>
              </a:path>
            </a:pathLst>
          </a:custGeom>
          <a:ln w="963454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81425" y="4826827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439777" y="0"/>
                </a:moveTo>
                <a:lnTo>
                  <a:pt x="0" y="0"/>
                </a:lnTo>
                <a:lnTo>
                  <a:pt x="219888" y="439777"/>
                </a:lnTo>
                <a:lnTo>
                  <a:pt x="439777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23534" y="4195226"/>
            <a:ext cx="797117" cy="7971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Why</a:t>
            </a:r>
            <a:r>
              <a:rPr spc="-85" dirty="0"/>
              <a:t> </a:t>
            </a:r>
            <a:r>
              <a:rPr spc="150" dirty="0"/>
              <a:t>Reactive?</a:t>
            </a:r>
          </a:p>
        </p:txBody>
      </p:sp>
      <p:sp>
        <p:nvSpPr>
          <p:cNvPr id="3" name="object 3"/>
          <p:cNvSpPr/>
          <p:nvPr/>
        </p:nvSpPr>
        <p:spPr>
          <a:xfrm>
            <a:off x="9159137" y="5628061"/>
            <a:ext cx="1316898" cy="2187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95376" y="5385402"/>
            <a:ext cx="3797531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98956" y="9281959"/>
            <a:ext cx="1443576" cy="1889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5714" y="5596673"/>
            <a:ext cx="1940122" cy="2273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26127" y="8296772"/>
            <a:ext cx="0" cy="963930"/>
          </a:xfrm>
          <a:custGeom>
            <a:avLst/>
            <a:gdLst/>
            <a:ahLst/>
            <a:cxnLst/>
            <a:rect l="l" t="t" r="r" b="b"/>
            <a:pathLst>
              <a:path h="963929">
                <a:moveTo>
                  <a:pt x="-57589" y="481727"/>
                </a:moveTo>
                <a:lnTo>
                  <a:pt x="57589" y="481727"/>
                </a:lnTo>
              </a:path>
            </a:pathLst>
          </a:custGeom>
          <a:ln w="963454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06238" y="7914585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219888" y="0"/>
                </a:moveTo>
                <a:lnTo>
                  <a:pt x="0" y="439777"/>
                </a:lnTo>
                <a:lnTo>
                  <a:pt x="439777" y="439777"/>
                </a:lnTo>
                <a:lnTo>
                  <a:pt x="219888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84572" y="7914585"/>
            <a:ext cx="0" cy="963930"/>
          </a:xfrm>
          <a:custGeom>
            <a:avLst/>
            <a:gdLst/>
            <a:ahLst/>
            <a:cxnLst/>
            <a:rect l="l" t="t" r="r" b="b"/>
            <a:pathLst>
              <a:path h="963929">
                <a:moveTo>
                  <a:pt x="-57589" y="481727"/>
                </a:moveTo>
                <a:lnTo>
                  <a:pt x="57589" y="481727"/>
                </a:lnTo>
              </a:path>
            </a:pathLst>
          </a:custGeom>
          <a:ln w="963454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64684" y="8820449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439777" y="0"/>
                </a:moveTo>
                <a:lnTo>
                  <a:pt x="0" y="0"/>
                </a:lnTo>
                <a:lnTo>
                  <a:pt x="219888" y="439777"/>
                </a:lnTo>
                <a:lnTo>
                  <a:pt x="439777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17733" y="7207800"/>
            <a:ext cx="2121535" cy="0"/>
          </a:xfrm>
          <a:custGeom>
            <a:avLst/>
            <a:gdLst/>
            <a:ahLst/>
            <a:cxnLst/>
            <a:rect l="l" t="t" r="r" b="b"/>
            <a:pathLst>
              <a:path w="2121534">
                <a:moveTo>
                  <a:pt x="0" y="0"/>
                </a:moveTo>
                <a:lnTo>
                  <a:pt x="2063418" y="0"/>
                </a:lnTo>
                <a:lnTo>
                  <a:pt x="2121008" y="0"/>
                </a:lnTo>
              </a:path>
            </a:pathLst>
          </a:custGeom>
          <a:ln w="115179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81157" y="6987912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5" h="440054">
                <a:moveTo>
                  <a:pt x="0" y="0"/>
                </a:moveTo>
                <a:lnTo>
                  <a:pt x="0" y="439777"/>
                </a:lnTo>
                <a:lnTo>
                  <a:pt x="439777" y="219888"/>
                </a:lnTo>
                <a:lnTo>
                  <a:pt x="0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99926" y="6589363"/>
            <a:ext cx="2121535" cy="0"/>
          </a:xfrm>
          <a:custGeom>
            <a:avLst/>
            <a:gdLst/>
            <a:ahLst/>
            <a:cxnLst/>
            <a:rect l="l" t="t" r="r" b="b"/>
            <a:pathLst>
              <a:path w="2121534">
                <a:moveTo>
                  <a:pt x="2121008" y="0"/>
                </a:moveTo>
                <a:lnTo>
                  <a:pt x="57589" y="0"/>
                </a:lnTo>
                <a:lnTo>
                  <a:pt x="0" y="0"/>
                </a:lnTo>
              </a:path>
            </a:pathLst>
          </a:custGeom>
          <a:ln w="115179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17733" y="6369475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439777" y="0"/>
                </a:moveTo>
                <a:lnTo>
                  <a:pt x="0" y="219888"/>
                </a:lnTo>
                <a:lnTo>
                  <a:pt x="439777" y="439777"/>
                </a:lnTo>
                <a:lnTo>
                  <a:pt x="439777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3528" y="6589363"/>
            <a:ext cx="2121535" cy="0"/>
          </a:xfrm>
          <a:custGeom>
            <a:avLst/>
            <a:gdLst/>
            <a:ahLst/>
            <a:cxnLst/>
            <a:rect l="l" t="t" r="r" b="b"/>
            <a:pathLst>
              <a:path w="2121534">
                <a:moveTo>
                  <a:pt x="2121008" y="0"/>
                </a:moveTo>
                <a:lnTo>
                  <a:pt x="57589" y="0"/>
                </a:lnTo>
                <a:lnTo>
                  <a:pt x="0" y="0"/>
                </a:lnTo>
              </a:path>
            </a:pathLst>
          </a:custGeom>
          <a:ln w="115179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11341" y="6369475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439777" y="0"/>
                </a:moveTo>
                <a:lnTo>
                  <a:pt x="0" y="219888"/>
                </a:lnTo>
                <a:lnTo>
                  <a:pt x="439777" y="439777"/>
                </a:lnTo>
                <a:lnTo>
                  <a:pt x="439777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11341" y="7207800"/>
            <a:ext cx="2121535" cy="0"/>
          </a:xfrm>
          <a:custGeom>
            <a:avLst/>
            <a:gdLst/>
            <a:ahLst/>
            <a:cxnLst/>
            <a:rect l="l" t="t" r="r" b="b"/>
            <a:pathLst>
              <a:path w="2121534">
                <a:moveTo>
                  <a:pt x="0" y="0"/>
                </a:moveTo>
                <a:lnTo>
                  <a:pt x="2063418" y="0"/>
                </a:lnTo>
                <a:lnTo>
                  <a:pt x="2121008" y="0"/>
                </a:lnTo>
              </a:path>
            </a:pathLst>
          </a:custGeom>
          <a:ln w="115179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74760" y="6987912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0" y="0"/>
                </a:moveTo>
                <a:lnTo>
                  <a:pt x="0" y="439777"/>
                </a:lnTo>
                <a:lnTo>
                  <a:pt x="439777" y="219888"/>
                </a:lnTo>
                <a:lnTo>
                  <a:pt x="0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14874" y="2159019"/>
            <a:ext cx="814451" cy="458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86700" y="2662589"/>
            <a:ext cx="162932" cy="5519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96614" y="2662589"/>
            <a:ext cx="162932" cy="5519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17218" y="2667953"/>
            <a:ext cx="809746" cy="10191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42869" y="4303150"/>
            <a:ext cx="0" cy="963930"/>
          </a:xfrm>
          <a:custGeom>
            <a:avLst/>
            <a:gdLst/>
            <a:ahLst/>
            <a:cxnLst/>
            <a:rect l="l" t="t" r="r" b="b"/>
            <a:pathLst>
              <a:path h="963929">
                <a:moveTo>
                  <a:pt x="-57589" y="481727"/>
                </a:moveTo>
                <a:lnTo>
                  <a:pt x="57589" y="481727"/>
                </a:lnTo>
              </a:path>
            </a:pathLst>
          </a:custGeom>
          <a:ln w="963454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22981" y="3920963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219888" y="0"/>
                </a:moveTo>
                <a:lnTo>
                  <a:pt x="0" y="439777"/>
                </a:lnTo>
                <a:lnTo>
                  <a:pt x="439777" y="439777"/>
                </a:lnTo>
                <a:lnTo>
                  <a:pt x="219888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01314" y="3920963"/>
            <a:ext cx="0" cy="963930"/>
          </a:xfrm>
          <a:custGeom>
            <a:avLst/>
            <a:gdLst/>
            <a:ahLst/>
            <a:cxnLst/>
            <a:rect l="l" t="t" r="r" b="b"/>
            <a:pathLst>
              <a:path h="963929">
                <a:moveTo>
                  <a:pt x="-57589" y="481727"/>
                </a:moveTo>
                <a:lnTo>
                  <a:pt x="57589" y="481727"/>
                </a:lnTo>
              </a:path>
            </a:pathLst>
          </a:custGeom>
          <a:ln w="963454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81425" y="4826827"/>
            <a:ext cx="440055" cy="440055"/>
          </a:xfrm>
          <a:custGeom>
            <a:avLst/>
            <a:gdLst/>
            <a:ahLst/>
            <a:cxnLst/>
            <a:rect l="l" t="t" r="r" b="b"/>
            <a:pathLst>
              <a:path w="440054" h="440054">
                <a:moveTo>
                  <a:pt x="439777" y="0"/>
                </a:moveTo>
                <a:lnTo>
                  <a:pt x="0" y="0"/>
                </a:lnTo>
                <a:lnTo>
                  <a:pt x="219888" y="439777"/>
                </a:lnTo>
                <a:lnTo>
                  <a:pt x="439777" y="0"/>
                </a:lnTo>
                <a:close/>
              </a:path>
            </a:pathLst>
          </a:custGeom>
          <a:solidFill>
            <a:srgbClr val="FF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15368" y="6441285"/>
            <a:ext cx="412597" cy="8690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02636" y="6468848"/>
            <a:ext cx="599319" cy="8115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42228" y="6472307"/>
            <a:ext cx="600195" cy="8079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90986" y="5712242"/>
            <a:ext cx="1056061" cy="17503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635825" y="10121286"/>
            <a:ext cx="37274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65" dirty="0">
                <a:latin typeface="Arial"/>
                <a:cs typeface="Arial"/>
              </a:rPr>
              <a:t>UI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7050" y="873528"/>
            <a:ext cx="12690475" cy="133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50" spc="105" dirty="0"/>
              <a:t>Rx{Java|Kotlin|Swift|Dart}</a:t>
            </a:r>
            <a:endParaRPr sz="8550"/>
          </a:p>
        </p:txBody>
      </p:sp>
      <p:sp>
        <p:nvSpPr>
          <p:cNvPr id="3" name="object 3"/>
          <p:cNvSpPr txBox="1"/>
          <p:nvPr/>
        </p:nvSpPr>
        <p:spPr>
          <a:xfrm>
            <a:off x="3663562" y="4751086"/>
            <a:ext cx="5892800" cy="3789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29972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set </a:t>
            </a:r>
            <a:r>
              <a:rPr sz="3100" spc="7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100" spc="15" dirty="0">
                <a:solidFill>
                  <a:srgbClr val="FFFFFF"/>
                </a:solidFill>
                <a:latin typeface="Arial"/>
                <a:cs typeface="Arial"/>
              </a:rPr>
              <a:t>classes </a:t>
            </a:r>
            <a:r>
              <a:rPr sz="3100" spc="50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3100" spc="10" dirty="0">
                <a:solidFill>
                  <a:srgbClr val="FFFFFF"/>
                </a:solidFill>
                <a:latin typeface="Arial"/>
                <a:cs typeface="Arial"/>
              </a:rPr>
              <a:t>representing </a:t>
            </a:r>
            <a:r>
              <a:rPr sz="3100" spc="20" dirty="0">
                <a:solidFill>
                  <a:srgbClr val="FFFFFF"/>
                </a:solidFill>
                <a:latin typeface="Arial"/>
                <a:cs typeface="Arial"/>
              </a:rPr>
              <a:t>sources </a:t>
            </a:r>
            <a:r>
              <a:rPr sz="3100" spc="7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35" dirty="0">
                <a:solidFill>
                  <a:srgbClr val="FFFFFF"/>
                </a:solidFill>
                <a:latin typeface="Arial"/>
                <a:cs typeface="Arial"/>
              </a:rPr>
              <a:t>data.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96240" marR="50165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set </a:t>
            </a:r>
            <a:r>
              <a:rPr sz="3100" spc="7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100" spc="15" dirty="0">
                <a:solidFill>
                  <a:srgbClr val="FFFFFF"/>
                </a:solidFill>
                <a:latin typeface="Arial"/>
                <a:cs typeface="Arial"/>
              </a:rPr>
              <a:t>classes </a:t>
            </a:r>
            <a:r>
              <a:rPr sz="3100" spc="5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100" spc="25" dirty="0">
                <a:solidFill>
                  <a:srgbClr val="FFFFFF"/>
                </a:solidFill>
                <a:latin typeface="Arial"/>
                <a:cs typeface="Arial"/>
              </a:rPr>
              <a:t>listening</a:t>
            </a:r>
            <a:r>
              <a:rPr sz="31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10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3100" spc="4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3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20" dirty="0">
                <a:solidFill>
                  <a:srgbClr val="FFFFFF"/>
                </a:solidFill>
                <a:latin typeface="Arial"/>
                <a:cs typeface="Arial"/>
              </a:rPr>
              <a:t>sources.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96240" marR="508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set </a:t>
            </a:r>
            <a:r>
              <a:rPr sz="3100" spc="7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100" spc="55" dirty="0">
                <a:solidFill>
                  <a:srgbClr val="FFFFFF"/>
                </a:solidFill>
                <a:latin typeface="Arial"/>
                <a:cs typeface="Arial"/>
              </a:rPr>
              <a:t>methods </a:t>
            </a:r>
            <a:r>
              <a:rPr sz="3100" spc="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50" dirty="0">
                <a:solidFill>
                  <a:srgbClr val="FFFFFF"/>
                </a:solidFill>
                <a:latin typeface="Arial"/>
                <a:cs typeface="Arial"/>
              </a:rPr>
              <a:t>modifying  </a:t>
            </a:r>
            <a:r>
              <a:rPr sz="3100" spc="3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100" spc="65" dirty="0">
                <a:solidFill>
                  <a:srgbClr val="FFFFFF"/>
                </a:solidFill>
                <a:latin typeface="Arial"/>
                <a:cs typeface="Arial"/>
              </a:rPr>
              <a:t>composing 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1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35" dirty="0">
                <a:solidFill>
                  <a:srgbClr val="FFFFFF"/>
                </a:solidFill>
                <a:latin typeface="Arial"/>
                <a:cs typeface="Arial"/>
              </a:rPr>
              <a:t>data.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06269" y="3252659"/>
            <a:ext cx="1398292" cy="1764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95863" y="3288764"/>
            <a:ext cx="1653037" cy="1679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46691" y="3552223"/>
            <a:ext cx="1235942" cy="1193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90266" y="7926308"/>
            <a:ext cx="303135" cy="4070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37443" y="7950696"/>
            <a:ext cx="318783" cy="3828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95189" y="7950696"/>
            <a:ext cx="44176" cy="441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98530" y="7952166"/>
            <a:ext cx="323672" cy="3813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91296" y="8053768"/>
            <a:ext cx="261982" cy="2797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42602" y="8053768"/>
            <a:ext cx="385006" cy="2797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90722" y="8053768"/>
            <a:ext cx="48643" cy="2797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53486" y="8465599"/>
            <a:ext cx="1741187" cy="1735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01330" y="8483425"/>
            <a:ext cx="1724087" cy="1689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38218" y="5815751"/>
            <a:ext cx="1246088" cy="12047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68557" y="5958435"/>
            <a:ext cx="1038094" cy="10431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568400" y="10562394"/>
            <a:ext cx="296735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65" dirty="0">
                <a:solidFill>
                  <a:srgbClr val="FFFFFF"/>
                </a:solidFill>
                <a:latin typeface="Arial"/>
                <a:cs typeface="Arial"/>
                <a:hlinkClick r:id="rId16"/>
              </a:rPr>
              <a:t>http://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  <a:hlinkClick r:id="rId16"/>
              </a:rPr>
              <a:t>r</a:t>
            </a:r>
            <a:r>
              <a:rPr sz="2600" b="1" spc="35" dirty="0">
                <a:solidFill>
                  <a:srgbClr val="FFFFFF"/>
                </a:solidFill>
                <a:latin typeface="Arial"/>
                <a:cs typeface="Arial"/>
                <a:hlinkClick r:id="rId16"/>
              </a:rPr>
              <a:t>eactivex.io/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6424" y="2474565"/>
            <a:ext cx="9768608" cy="6359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22872" y="812668"/>
            <a:ext cx="4458970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Sources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99350" y="2814790"/>
            <a:ext cx="5929630" cy="565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25" dirty="0">
                <a:solidFill>
                  <a:srgbClr val="FFFFFF"/>
                </a:solidFill>
                <a:latin typeface="Arial"/>
                <a:cs typeface="Arial"/>
              </a:rPr>
              <a:t>Synchronous </a:t>
            </a:r>
            <a:r>
              <a:rPr sz="3100" spc="4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20" dirty="0">
                <a:solidFill>
                  <a:srgbClr val="FFFFFF"/>
                </a:solidFill>
                <a:latin typeface="Arial"/>
                <a:cs typeface="Arial"/>
              </a:rPr>
              <a:t>asynchronous.</a:t>
            </a:r>
            <a:endParaRPr sz="3100">
              <a:latin typeface="Arial"/>
              <a:cs typeface="Arial"/>
            </a:endParaRPr>
          </a:p>
          <a:p>
            <a:pPr marL="396240" marR="69723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sz="3100" spc="35" dirty="0">
                <a:solidFill>
                  <a:srgbClr val="FFFFFF"/>
                </a:solidFill>
                <a:latin typeface="Arial"/>
                <a:cs typeface="Arial"/>
              </a:rPr>
              <a:t>item, </a:t>
            </a:r>
            <a:r>
              <a:rPr sz="3100" spc="20" dirty="0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items,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40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3100" spc="15" dirty="0">
                <a:solidFill>
                  <a:srgbClr val="FFFFFF"/>
                </a:solidFill>
                <a:latin typeface="Arial"/>
                <a:cs typeface="Arial"/>
              </a:rPr>
              <a:t>empty.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96240" marR="786765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-35" dirty="0">
                <a:solidFill>
                  <a:srgbClr val="FFFFFF"/>
                </a:solidFill>
                <a:latin typeface="Arial"/>
                <a:cs typeface="Arial"/>
              </a:rPr>
              <a:t>Terminates </a:t>
            </a:r>
            <a:r>
              <a:rPr sz="3100" spc="7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100" spc="-1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error </a:t>
            </a:r>
            <a:r>
              <a:rPr sz="3100" spc="40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3100" spc="45" dirty="0">
                <a:solidFill>
                  <a:srgbClr val="FFFFFF"/>
                </a:solidFill>
                <a:latin typeface="Arial"/>
                <a:cs typeface="Arial"/>
              </a:rPr>
              <a:t>succeeds </a:t>
            </a:r>
            <a:r>
              <a:rPr sz="310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55" dirty="0">
                <a:solidFill>
                  <a:srgbClr val="FFFFFF"/>
                </a:solidFill>
                <a:latin typeface="Arial"/>
                <a:cs typeface="Arial"/>
              </a:rPr>
              <a:t>completion.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9624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4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3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20" dirty="0">
                <a:solidFill>
                  <a:srgbClr val="FFFFFF"/>
                </a:solidFill>
                <a:latin typeface="Arial"/>
                <a:cs typeface="Arial"/>
              </a:rPr>
              <a:t>terminate!</a:t>
            </a:r>
            <a:endParaRPr sz="3100">
              <a:latin typeface="Arial"/>
              <a:cs typeface="Arial"/>
            </a:endParaRPr>
          </a:p>
          <a:p>
            <a:pPr marL="396240" marR="247015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5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3100" spc="-1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3100" spc="40" dirty="0">
                <a:solidFill>
                  <a:srgbClr val="FFFFFF"/>
                </a:solidFill>
                <a:latin typeface="Arial"/>
                <a:cs typeface="Arial"/>
              </a:rPr>
              <a:t>implementation </a:t>
            </a:r>
            <a:r>
              <a:rPr sz="3100" spc="7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3100" spc="5" dirty="0">
                <a:solidFill>
                  <a:srgbClr val="FFFFFF"/>
                </a:solidFill>
                <a:latin typeface="Arial"/>
                <a:cs typeface="Arial"/>
              </a:rPr>
              <a:t>Observer</a:t>
            </a:r>
            <a:r>
              <a:rPr sz="3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45" dirty="0">
                <a:solidFill>
                  <a:srgbClr val="FFFFFF"/>
                </a:solidFill>
                <a:latin typeface="Arial"/>
                <a:cs typeface="Arial"/>
              </a:rPr>
              <a:t>pattern.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2872" y="812668"/>
            <a:ext cx="445897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Sources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954" y="3673475"/>
            <a:ext cx="6921888" cy="6001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SzPct val="144642"/>
              <a:tabLst>
                <a:tab pos="358140" algn="l"/>
              </a:tabLst>
            </a:pP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Observable&lt;T&gt;</a:t>
            </a:r>
            <a:endParaRPr lang="en-US" sz="2800" spc="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814705" lvl="1" indent="-344805">
              <a:lnSpc>
                <a:spcPts val="3295"/>
              </a:lnSpc>
              <a:buSzPct val="144642"/>
              <a:buChar char="•"/>
              <a:tabLst>
                <a:tab pos="358140" algn="l"/>
              </a:tabLst>
            </a:pPr>
            <a:r>
              <a:rPr lang="en-US" sz="2800" spc="10" dirty="0">
                <a:solidFill>
                  <a:srgbClr val="FFFFFF"/>
                </a:solidFill>
                <a:latin typeface="Arial"/>
                <a:cs typeface="Arial"/>
              </a:rPr>
              <a:t>Emits 0 </a:t>
            </a:r>
            <a:r>
              <a:rPr lang="en-US" sz="2800" spc="8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US" sz="2800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25" dirty="0">
                <a:solidFill>
                  <a:srgbClr val="FFFFFF"/>
                </a:solidFill>
                <a:latin typeface="Arial"/>
                <a:cs typeface="Arial"/>
              </a:rPr>
              <a:t>items.</a:t>
            </a:r>
            <a:endParaRPr lang="en-US" sz="2800" dirty="0">
              <a:latin typeface="Arial"/>
              <a:cs typeface="Arial"/>
            </a:endParaRPr>
          </a:p>
          <a:p>
            <a:pPr marL="853440" lvl="1" indent="-383540">
              <a:lnSpc>
                <a:spcPts val="3540"/>
              </a:lnSpc>
              <a:buSzPct val="146774"/>
              <a:buChar char="•"/>
              <a:tabLst>
                <a:tab pos="396875" algn="l"/>
              </a:tabLst>
            </a:pPr>
            <a:r>
              <a:rPr lang="en-US" sz="3100" spc="15" dirty="0">
                <a:solidFill>
                  <a:srgbClr val="FFFFFF"/>
                </a:solidFill>
                <a:latin typeface="Arial"/>
                <a:cs typeface="Arial"/>
              </a:rPr>
              <a:t>Emits 0 </a:t>
            </a:r>
            <a:r>
              <a:rPr lang="en-US" sz="31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US" sz="310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31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100" spc="30" dirty="0">
                <a:solidFill>
                  <a:srgbClr val="FFFFFF"/>
                </a:solidFill>
                <a:latin typeface="Arial"/>
                <a:cs typeface="Arial"/>
              </a:rPr>
              <a:t>items.</a:t>
            </a:r>
            <a:endParaRPr lang="en-US" sz="3100" dirty="0">
              <a:latin typeface="Arial"/>
              <a:cs typeface="Arial"/>
            </a:endParaRPr>
          </a:p>
          <a:p>
            <a:pPr marL="814705" lvl="1" indent="-344805">
              <a:lnSpc>
                <a:spcPts val="3245"/>
              </a:lnSpc>
              <a:buSzPct val="144642"/>
              <a:buChar char="•"/>
              <a:tabLst>
                <a:tab pos="358140" algn="l"/>
              </a:tabLst>
            </a:pPr>
            <a:r>
              <a:rPr lang="en-US" sz="2800" spc="-35" dirty="0">
                <a:solidFill>
                  <a:srgbClr val="FFFFFF"/>
                </a:solidFill>
                <a:latin typeface="Arial"/>
                <a:cs typeface="Arial"/>
              </a:rPr>
              <a:t>Terminates </a:t>
            </a:r>
            <a:r>
              <a:rPr lang="en-US" sz="2800" spc="6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lang="en-US" sz="2800" spc="45" dirty="0">
                <a:solidFill>
                  <a:srgbClr val="FFFFFF"/>
                </a:solidFill>
                <a:latin typeface="Arial"/>
                <a:cs typeface="Arial"/>
              </a:rPr>
              <a:t>complete </a:t>
            </a:r>
            <a:r>
              <a:rPr lang="en-US" sz="2800" spc="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lang="en-US"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0" dirty="0">
                <a:solidFill>
                  <a:srgbClr val="FFFFFF"/>
                </a:solidFill>
                <a:latin typeface="Arial"/>
                <a:cs typeface="Arial"/>
              </a:rPr>
              <a:t>error</a:t>
            </a:r>
          </a:p>
          <a:p>
            <a:pPr marL="814705" lvl="1" indent="-344805">
              <a:lnSpc>
                <a:spcPts val="3245"/>
              </a:lnSpc>
              <a:buSzPct val="144642"/>
              <a:buChar char="•"/>
              <a:tabLst>
                <a:tab pos="358140" algn="l"/>
              </a:tabLst>
            </a:pPr>
            <a:r>
              <a:rPr lang="en-US" sz="2800" spc="-50" dirty="0">
                <a:solidFill>
                  <a:srgbClr val="FFFFFF"/>
                </a:solidFill>
                <a:latin typeface="Arial"/>
                <a:cs typeface="Arial"/>
              </a:rPr>
              <a:t>Doesn’t have backpressure</a:t>
            </a:r>
            <a:endParaRPr lang="en-US" sz="2800" dirty="0">
              <a:latin typeface="Arial"/>
              <a:cs typeface="Arial"/>
            </a:endParaRPr>
          </a:p>
          <a:p>
            <a:pPr marL="357505" indent="-344805">
              <a:lnSpc>
                <a:spcPct val="100000"/>
              </a:lnSpc>
              <a:buSzPct val="144642"/>
              <a:buChar char="•"/>
              <a:tabLst>
                <a:tab pos="358140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SzPct val="144642"/>
              <a:tabLst>
                <a:tab pos="358140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SzPct val="144642"/>
              <a:tabLst>
                <a:tab pos="358140" algn="l"/>
              </a:tabLst>
            </a:pPr>
            <a:r>
              <a:rPr lang="en-US" sz="2800" spc="5" dirty="0">
                <a:solidFill>
                  <a:srgbClr val="FFFFFF"/>
                </a:solidFill>
                <a:latin typeface="Arial"/>
                <a:cs typeface="Arial"/>
              </a:rPr>
              <a:t>Flowable&lt;T&gt;</a:t>
            </a:r>
          </a:p>
          <a:p>
            <a:pPr marL="469900" indent="-457200">
              <a:buSzPct val="144642"/>
              <a:buFont typeface="Arial" panose="020B0604020202020204" pitchFamily="34" charset="0"/>
              <a:buChar char="•"/>
              <a:tabLst>
                <a:tab pos="358140" algn="l"/>
              </a:tabLst>
            </a:pPr>
            <a:r>
              <a:rPr lang="en-US" sz="2800" spc="10" dirty="0">
                <a:solidFill>
                  <a:srgbClr val="FFFFFF"/>
                </a:solidFill>
                <a:latin typeface="Arial"/>
                <a:cs typeface="Arial"/>
              </a:rPr>
              <a:t>Emits 0 </a:t>
            </a:r>
            <a:r>
              <a:rPr lang="en-US" sz="2800" spc="8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US" sz="2800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25" dirty="0">
                <a:solidFill>
                  <a:srgbClr val="FFFFFF"/>
                </a:solidFill>
                <a:latin typeface="Arial"/>
                <a:cs typeface="Arial"/>
              </a:rPr>
              <a:t>items.</a:t>
            </a:r>
          </a:p>
          <a:p>
            <a:pPr marL="469900" indent="-457200">
              <a:buSzPct val="144642"/>
              <a:buFont typeface="Arial" panose="020B0604020202020204" pitchFamily="34" charset="0"/>
              <a:buChar char="•"/>
              <a:tabLst>
                <a:tab pos="358140" algn="l"/>
              </a:tabLst>
            </a:pPr>
            <a:r>
              <a:rPr lang="en-US" sz="2800" spc="-35" dirty="0">
                <a:solidFill>
                  <a:srgbClr val="FFFFFF"/>
                </a:solidFill>
                <a:latin typeface="Arial"/>
                <a:cs typeface="Arial"/>
              </a:rPr>
              <a:t>Terminates </a:t>
            </a:r>
            <a:r>
              <a:rPr lang="en-US" sz="2800" spc="6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lang="en-US" sz="2800" spc="45" dirty="0">
                <a:solidFill>
                  <a:srgbClr val="FFFFFF"/>
                </a:solidFill>
                <a:latin typeface="Arial"/>
                <a:cs typeface="Arial"/>
              </a:rPr>
              <a:t>complete </a:t>
            </a:r>
            <a:r>
              <a:rPr lang="en-US" sz="2800" spc="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lang="en-US"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0" dirty="0">
                <a:solidFill>
                  <a:srgbClr val="FFFFFF"/>
                </a:solidFill>
                <a:latin typeface="Arial"/>
                <a:cs typeface="Arial"/>
              </a:rPr>
              <a:t>error.</a:t>
            </a:r>
          </a:p>
          <a:p>
            <a:pPr marL="469900" indent="-457200">
              <a:buSzPct val="144642"/>
              <a:buFont typeface="Arial" panose="020B0604020202020204" pitchFamily="34" charset="0"/>
              <a:buChar char="•"/>
              <a:tabLst>
                <a:tab pos="358140" algn="l"/>
              </a:tabLst>
            </a:pPr>
            <a:r>
              <a:rPr lang="en-US" sz="2800" spc="-50" dirty="0">
                <a:solidFill>
                  <a:srgbClr val="FFFFFF"/>
                </a:solidFill>
                <a:latin typeface="Arial"/>
                <a:cs typeface="Arial"/>
              </a:rPr>
              <a:t>Has backpressure</a:t>
            </a:r>
            <a:endParaRPr lang="en-US" sz="2800" dirty="0">
              <a:latin typeface="Arial"/>
              <a:cs typeface="Arial"/>
            </a:endParaRPr>
          </a:p>
          <a:p>
            <a:pPr marL="12700">
              <a:buSzPct val="144642"/>
              <a:tabLst>
                <a:tab pos="358140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SzPct val="144642"/>
              <a:tabLst>
                <a:tab pos="358140" algn="l"/>
              </a:tabLst>
            </a:pPr>
            <a:endParaRPr lang="en-US" sz="2800" spc="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SzPct val="144642"/>
              <a:tabLst>
                <a:tab pos="358140" algn="l"/>
              </a:tabLst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6028" y="847715"/>
            <a:ext cx="12772390" cy="138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850" spc="190" dirty="0"/>
              <a:t>Flowable </a:t>
            </a:r>
            <a:r>
              <a:rPr sz="8850" spc="114" dirty="0"/>
              <a:t>vs.</a:t>
            </a:r>
            <a:r>
              <a:rPr sz="8850" spc="-245" dirty="0"/>
              <a:t> </a:t>
            </a:r>
            <a:r>
              <a:rPr sz="8850" spc="155" dirty="0"/>
              <a:t>Observable</a:t>
            </a:r>
            <a:endParaRPr sz="8850"/>
          </a:p>
        </p:txBody>
      </p:sp>
      <p:sp>
        <p:nvSpPr>
          <p:cNvPr id="3" name="object 3"/>
          <p:cNvSpPr txBox="1"/>
          <p:nvPr/>
        </p:nvSpPr>
        <p:spPr>
          <a:xfrm>
            <a:off x="3618398" y="3083902"/>
            <a:ext cx="6063615" cy="562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92735" algn="ctr">
              <a:lnSpc>
                <a:spcPct val="100000"/>
              </a:lnSpc>
            </a:pPr>
            <a:r>
              <a:rPr sz="4100" spc="5" dirty="0">
                <a:solidFill>
                  <a:srgbClr val="FFFFFF"/>
                </a:solidFill>
                <a:latin typeface="Times New Roman"/>
                <a:cs typeface="Times New Roman"/>
              </a:rPr>
              <a:t>Observable</a:t>
            </a:r>
            <a:r>
              <a:rPr sz="4100" spc="5" dirty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sz="4100" spc="5" dirty="0">
                <a:solidFill>
                  <a:srgbClr val="FFFFFF"/>
                </a:solidFill>
                <a:latin typeface="Times New Roman"/>
                <a:cs typeface="Times New Roman"/>
              </a:rPr>
              <a:t>MotionEvent</a:t>
            </a:r>
            <a:r>
              <a:rPr sz="4100" spc="5" dirty="0">
                <a:solidFill>
                  <a:srgbClr val="90A4AE"/>
                </a:solidFill>
                <a:latin typeface="Times New Roman"/>
                <a:cs typeface="Times New Roman"/>
              </a:rPr>
              <a:t>&gt;</a:t>
            </a:r>
            <a:endParaRPr sz="4100" dirty="0">
              <a:latin typeface="Times New Roman"/>
              <a:cs typeface="Times New Roman"/>
            </a:endParaRPr>
          </a:p>
          <a:p>
            <a:pPr marL="746125" marR="1694180" indent="-419100">
              <a:lnSpc>
                <a:spcPct val="100000"/>
              </a:lnSpc>
              <a:spcBef>
                <a:spcPts val="1755"/>
              </a:spcBef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interface</a:t>
            </a:r>
            <a:r>
              <a:rPr sz="3300" spc="-50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Observer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&gt;{  </a:t>
            </a: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onNext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spc="-11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 dirty="0">
              <a:latin typeface="Times New Roman"/>
              <a:cs typeface="Times New Roman"/>
            </a:endParaRPr>
          </a:p>
          <a:p>
            <a:pPr marL="746125">
              <a:lnSpc>
                <a:spcPts val="3954"/>
              </a:lnSpc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</a:t>
            </a:r>
            <a:r>
              <a:rPr sz="3300" spc="-60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onComplete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3300" dirty="0">
              <a:latin typeface="Times New Roman"/>
              <a:cs typeface="Times New Roman"/>
            </a:endParaRPr>
          </a:p>
          <a:p>
            <a:pPr marL="746125">
              <a:lnSpc>
                <a:spcPts val="3954"/>
              </a:lnSpc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onError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spc="-9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Throwable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 dirty="0">
              <a:latin typeface="Times New Roman"/>
              <a:cs typeface="Times New Roman"/>
            </a:endParaRPr>
          </a:p>
          <a:p>
            <a:pPr marL="746125">
              <a:lnSpc>
                <a:spcPts val="3960"/>
              </a:lnSpc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onSubscribe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spc="-2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Disposable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 dirty="0">
              <a:latin typeface="Times New Roman"/>
              <a:cs typeface="Times New Roman"/>
            </a:endParaRPr>
          </a:p>
          <a:p>
            <a:pPr marL="327025">
              <a:lnSpc>
                <a:spcPts val="3960"/>
              </a:lnSpc>
            </a:pP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734060" marR="2108200" indent="-419100">
              <a:lnSpc>
                <a:spcPct val="100000"/>
              </a:lnSpc>
              <a:spcBef>
                <a:spcPts val="1705"/>
              </a:spcBef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interface</a:t>
            </a:r>
            <a:r>
              <a:rPr sz="3300" spc="-55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Disposable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{  </a:t>
            </a: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</a:t>
            </a:r>
            <a:r>
              <a:rPr sz="3300" spc="-70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dispose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3300" dirty="0">
              <a:latin typeface="Times New Roman"/>
              <a:cs typeface="Times New Roman"/>
            </a:endParaRPr>
          </a:p>
          <a:p>
            <a:pPr marL="314960">
              <a:lnSpc>
                <a:spcPts val="3954"/>
              </a:lnSpc>
            </a:pP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4010" y="3143618"/>
            <a:ext cx="5970270" cy="6134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ct val="100000"/>
              </a:lnSpc>
            </a:pP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Flowable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User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&gt;</a:t>
            </a:r>
            <a:endParaRPr sz="3300" dirty="0">
              <a:latin typeface="Times New Roman"/>
              <a:cs typeface="Times New Roman"/>
            </a:endParaRPr>
          </a:p>
          <a:p>
            <a:pPr marL="443230" marR="1647825" indent="-419100">
              <a:lnSpc>
                <a:spcPct val="100000"/>
              </a:lnSpc>
              <a:spcBef>
                <a:spcPts val="2245"/>
              </a:spcBef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interface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Subscriber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&gt;{  </a:t>
            </a: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onNext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spc="-11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 dirty="0">
              <a:latin typeface="Times New Roman"/>
              <a:cs typeface="Times New Roman"/>
            </a:endParaRPr>
          </a:p>
          <a:p>
            <a:pPr marL="443230">
              <a:lnSpc>
                <a:spcPts val="3954"/>
              </a:lnSpc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</a:t>
            </a:r>
            <a:r>
              <a:rPr sz="3300" spc="-60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onComplete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3300" dirty="0">
              <a:latin typeface="Times New Roman"/>
              <a:cs typeface="Times New Roman"/>
            </a:endParaRPr>
          </a:p>
          <a:p>
            <a:pPr marL="443230">
              <a:lnSpc>
                <a:spcPts val="3954"/>
              </a:lnSpc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onError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spc="-9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Throwable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 dirty="0">
              <a:latin typeface="Times New Roman"/>
              <a:cs typeface="Times New Roman"/>
            </a:endParaRPr>
          </a:p>
          <a:p>
            <a:pPr marL="443230">
              <a:lnSpc>
                <a:spcPts val="3960"/>
              </a:lnSpc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onSubscribe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spc="-15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Subscription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 dirty="0">
              <a:latin typeface="Times New Roman"/>
              <a:cs typeface="Times New Roman"/>
            </a:endParaRPr>
          </a:p>
          <a:p>
            <a:pPr marL="24130">
              <a:lnSpc>
                <a:spcPts val="3960"/>
              </a:lnSpc>
            </a:pP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431165" marR="2061845" indent="-419100">
              <a:lnSpc>
                <a:spcPct val="100000"/>
              </a:lnSpc>
              <a:spcBef>
                <a:spcPts val="2245"/>
              </a:spcBef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interface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Subscription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{  </a:t>
            </a: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</a:t>
            </a:r>
            <a:r>
              <a:rPr sz="3300" spc="-80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cancel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3300" dirty="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request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spc="-5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2872" y="812668"/>
            <a:ext cx="445897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51143" y="4366094"/>
            <a:ext cx="6080760" cy="254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interface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UserManager</a:t>
            </a:r>
            <a:r>
              <a:rPr sz="33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431165" marR="5080">
              <a:lnSpc>
                <a:spcPts val="3879"/>
              </a:lnSpc>
              <a:spcBef>
                <a:spcPts val="275"/>
              </a:spcBef>
            </a:pPr>
            <a:r>
              <a:rPr sz="4950" spc="-7" baseline="1683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4950" spc="-7" baseline="1683" dirty="0">
                <a:solidFill>
                  <a:srgbClr val="FFFFFF"/>
                </a:solidFill>
                <a:latin typeface="Times New Roman"/>
                <a:cs typeface="Times New Roman"/>
              </a:rPr>
              <a:t>getUser</a:t>
            </a:r>
            <a:r>
              <a:rPr sz="4950" spc="-7" baseline="1683" dirty="0">
                <a:solidFill>
                  <a:srgbClr val="90A4AE"/>
                </a:solidFill>
                <a:latin typeface="Times New Roman"/>
                <a:cs typeface="Times New Roman"/>
              </a:rPr>
              <a:t>(): </a:t>
            </a:r>
            <a:r>
              <a:rPr lang="en-US" sz="4950" spc="-7" baseline="1683" dirty="0">
                <a:solidFill>
                  <a:schemeClr val="bg1"/>
                </a:solidFill>
                <a:latin typeface="Times New Roman"/>
                <a:cs typeface="Times New Roman"/>
              </a:rPr>
              <a:t>Observable</a:t>
            </a:r>
            <a:r>
              <a:rPr sz="4950" spc="-472" baseline="1683" dirty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sz="4950" spc="-472" baseline="1683" dirty="0">
                <a:solidFill>
                  <a:srgbClr val="FFFFFF"/>
                </a:solidFill>
                <a:latin typeface="Times New Roman"/>
                <a:cs typeface="Times New Roman"/>
              </a:rPr>
              <a:t>User</a:t>
            </a:r>
            <a:r>
              <a:rPr sz="4950" spc="-472" baseline="1683" dirty="0">
                <a:solidFill>
                  <a:srgbClr val="90A4AE"/>
                </a:solidFill>
                <a:latin typeface="Times New Roman"/>
                <a:cs typeface="Times New Roman"/>
              </a:rPr>
              <a:t>&gt;  </a:t>
            </a: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setName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spc="-55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String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 dirty="0">
              <a:latin typeface="Times New Roman"/>
              <a:cs typeface="Times New Roman"/>
            </a:endParaRPr>
          </a:p>
          <a:p>
            <a:pPr marL="431165">
              <a:lnSpc>
                <a:spcPts val="3840"/>
              </a:lnSpc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setAge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age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spc="-5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Int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Why</a:t>
            </a:r>
            <a:r>
              <a:rPr spc="-85" dirty="0"/>
              <a:t> </a:t>
            </a:r>
            <a:r>
              <a:rPr spc="150" dirty="0"/>
              <a:t>Reactive?</a:t>
            </a:r>
          </a:p>
        </p:txBody>
      </p:sp>
      <p:sp>
        <p:nvSpPr>
          <p:cNvPr id="3" name="object 3"/>
          <p:cNvSpPr/>
          <p:nvPr/>
        </p:nvSpPr>
        <p:spPr>
          <a:xfrm>
            <a:off x="10398080" y="3811558"/>
            <a:ext cx="5887340" cy="568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77426" y="5871057"/>
            <a:ext cx="6342380" cy="221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5080" indent="-383540">
              <a:lnSpc>
                <a:spcPct val="100499"/>
              </a:lnSpc>
              <a:buSzPct val="146774"/>
              <a:buChar char="•"/>
              <a:tabLst>
                <a:tab pos="396875" algn="l"/>
              </a:tabLst>
            </a:pPr>
            <a:r>
              <a:rPr sz="3100" spc="5" dirty="0">
                <a:latin typeface="Arial"/>
                <a:cs typeface="Arial"/>
              </a:rPr>
              <a:t>Unless </a:t>
            </a:r>
            <a:r>
              <a:rPr sz="3100" spc="35" dirty="0">
                <a:latin typeface="Arial"/>
                <a:cs typeface="Arial"/>
              </a:rPr>
              <a:t>you can </a:t>
            </a:r>
            <a:r>
              <a:rPr sz="3100" spc="50" dirty="0">
                <a:latin typeface="Arial"/>
                <a:cs typeface="Arial"/>
              </a:rPr>
              <a:t>model </a:t>
            </a:r>
            <a:r>
              <a:rPr sz="3100" spc="30" dirty="0">
                <a:latin typeface="Arial"/>
                <a:cs typeface="Arial"/>
              </a:rPr>
              <a:t>your</a:t>
            </a:r>
            <a:r>
              <a:rPr sz="3100" spc="-155" dirty="0">
                <a:latin typeface="Arial"/>
                <a:cs typeface="Arial"/>
              </a:rPr>
              <a:t> </a:t>
            </a:r>
            <a:r>
              <a:rPr sz="3100" dirty="0">
                <a:latin typeface="Arial"/>
                <a:cs typeface="Arial"/>
              </a:rPr>
              <a:t>entire  </a:t>
            </a:r>
            <a:r>
              <a:rPr sz="3100" spc="35" dirty="0">
                <a:latin typeface="Arial"/>
                <a:cs typeface="Arial"/>
              </a:rPr>
              <a:t>system </a:t>
            </a:r>
            <a:r>
              <a:rPr sz="3100" spc="10" dirty="0">
                <a:latin typeface="Arial"/>
                <a:cs typeface="Arial"/>
              </a:rPr>
              <a:t>synchronously, </a:t>
            </a:r>
            <a:r>
              <a:rPr sz="3100" spc="-425" dirty="0">
                <a:latin typeface="Arial"/>
                <a:cs typeface="Arial"/>
              </a:rPr>
              <a:t>.a.. </a:t>
            </a:r>
            <a:r>
              <a:rPr sz="3100" spc="10" dirty="0">
                <a:latin typeface="Arial"/>
                <a:cs typeface="Arial"/>
              </a:rPr>
              <a:t>single  </a:t>
            </a:r>
            <a:r>
              <a:rPr sz="3100" spc="25" dirty="0">
                <a:latin typeface="Arial"/>
                <a:cs typeface="Arial"/>
              </a:rPr>
              <a:t>asynchronous source </a:t>
            </a:r>
            <a:r>
              <a:rPr sz="3100" spc="15" dirty="0">
                <a:latin typeface="Arial"/>
                <a:cs typeface="Arial"/>
              </a:rPr>
              <a:t>breaks  </a:t>
            </a:r>
            <a:r>
              <a:rPr sz="3100" spc="25" dirty="0">
                <a:latin typeface="Arial"/>
                <a:cs typeface="Arial"/>
              </a:rPr>
              <a:t>imperative </a:t>
            </a:r>
            <a:r>
              <a:rPr sz="3100" spc="40" dirty="0">
                <a:latin typeface="Arial"/>
                <a:cs typeface="Arial"/>
              </a:rPr>
              <a:t>programming. </a:t>
            </a:r>
            <a:r>
              <a:rPr sz="1950" spc="120" dirty="0">
                <a:latin typeface="Arial"/>
                <a:cs typeface="Arial"/>
              </a:rPr>
              <a:t>-- </a:t>
            </a:r>
            <a:r>
              <a:rPr sz="1950" spc="15" dirty="0">
                <a:latin typeface="Arial"/>
                <a:cs typeface="Arial"/>
              </a:rPr>
              <a:t>Jake  </a:t>
            </a:r>
            <a:r>
              <a:rPr sz="1950" spc="20" dirty="0">
                <a:latin typeface="Arial"/>
                <a:cs typeface="Arial"/>
              </a:rPr>
              <a:t>Wharton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71050" y="9531745"/>
            <a:ext cx="689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Rx library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2135" y="812668"/>
            <a:ext cx="1102042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85" dirty="0"/>
              <a:t>Specialized</a:t>
            </a:r>
            <a:r>
              <a:rPr spc="-50" dirty="0"/>
              <a:t> </a:t>
            </a:r>
            <a:r>
              <a:rPr spc="160" dirty="0"/>
              <a:t>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3562" y="3071261"/>
            <a:ext cx="6059805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SzPct val="145454"/>
              <a:buChar char="•"/>
              <a:tabLst>
                <a:tab pos="285115" algn="l"/>
              </a:tabLst>
            </a:pPr>
            <a:r>
              <a:rPr sz="2200" spc="25" dirty="0">
                <a:latin typeface="Arial"/>
                <a:cs typeface="Arial"/>
              </a:rPr>
              <a:t>Encoding subsets </a:t>
            </a:r>
            <a:r>
              <a:rPr sz="2200" spc="50" dirty="0">
                <a:latin typeface="Arial"/>
                <a:cs typeface="Arial"/>
              </a:rPr>
              <a:t>of </a:t>
            </a:r>
            <a:r>
              <a:rPr sz="2200" spc="10" dirty="0">
                <a:latin typeface="Arial"/>
                <a:cs typeface="Arial"/>
              </a:rPr>
              <a:t>Observable </a:t>
            </a:r>
            <a:r>
              <a:rPr sz="2200" spc="40" dirty="0">
                <a:latin typeface="Arial"/>
                <a:cs typeface="Arial"/>
              </a:rPr>
              <a:t>into </a:t>
            </a:r>
            <a:r>
              <a:rPr sz="2200" spc="20" dirty="0">
                <a:latin typeface="Arial"/>
                <a:cs typeface="Arial"/>
              </a:rPr>
              <a:t>the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40" dirty="0">
                <a:latin typeface="Arial"/>
                <a:cs typeface="Arial"/>
              </a:rPr>
              <a:t>type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5977" y="3416800"/>
            <a:ext cx="5666740" cy="245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20" dirty="0">
                <a:latin typeface="Arial"/>
                <a:cs typeface="Arial"/>
              </a:rPr>
              <a:t>system: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295275" indent="-272415">
              <a:lnSpc>
                <a:spcPct val="100000"/>
              </a:lnSpc>
              <a:buSzPct val="145454"/>
              <a:buChar char="•"/>
              <a:tabLst>
                <a:tab pos="295910" algn="l"/>
              </a:tabLst>
            </a:pPr>
            <a:r>
              <a:rPr sz="2200" dirty="0">
                <a:latin typeface="Arial"/>
                <a:cs typeface="Arial"/>
              </a:rPr>
              <a:t>Single</a:t>
            </a:r>
          </a:p>
          <a:p>
            <a:pPr marL="577850" lvl="1" indent="-272415">
              <a:lnSpc>
                <a:spcPct val="100000"/>
              </a:lnSpc>
              <a:spcBef>
                <a:spcPts val="2710"/>
              </a:spcBef>
              <a:buSzPct val="145454"/>
              <a:buChar char="•"/>
              <a:tabLst>
                <a:tab pos="578485" algn="l"/>
              </a:tabLst>
            </a:pPr>
            <a:r>
              <a:rPr sz="2200" spc="-5" dirty="0">
                <a:latin typeface="Arial"/>
                <a:cs typeface="Arial"/>
              </a:rPr>
              <a:t>Either </a:t>
            </a:r>
            <a:r>
              <a:rPr sz="2200" spc="30" dirty="0">
                <a:latin typeface="Arial"/>
                <a:cs typeface="Arial"/>
              </a:rPr>
              <a:t>succeeds </a:t>
            </a:r>
            <a:r>
              <a:rPr sz="2200" spc="50" dirty="0">
                <a:latin typeface="Arial"/>
                <a:cs typeface="Arial"/>
              </a:rPr>
              <a:t>with </a:t>
            </a:r>
            <a:r>
              <a:rPr sz="2200" spc="-10" dirty="0">
                <a:latin typeface="Arial"/>
                <a:cs typeface="Arial"/>
              </a:rPr>
              <a:t>an </a:t>
            </a:r>
            <a:r>
              <a:rPr sz="2200" spc="30" dirty="0">
                <a:latin typeface="Arial"/>
                <a:cs typeface="Arial"/>
              </a:rPr>
              <a:t>item or </a:t>
            </a:r>
            <a:r>
              <a:rPr sz="2200" spc="-10" dirty="0">
                <a:latin typeface="Arial"/>
                <a:cs typeface="Arial"/>
              </a:rPr>
              <a:t>an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error.</a:t>
            </a:r>
            <a:endParaRPr sz="2200" dirty="0">
              <a:latin typeface="Arial"/>
              <a:cs typeface="Arial"/>
            </a:endParaRPr>
          </a:p>
          <a:p>
            <a:pPr marL="577850" lvl="1" indent="-272415">
              <a:lnSpc>
                <a:spcPct val="100000"/>
              </a:lnSpc>
              <a:spcBef>
                <a:spcPts val="2710"/>
              </a:spcBef>
              <a:buSzPct val="145454"/>
              <a:buChar char="•"/>
              <a:tabLst>
                <a:tab pos="578485" algn="l"/>
              </a:tabLst>
            </a:pPr>
            <a:r>
              <a:rPr sz="2200" spc="35" dirty="0">
                <a:latin typeface="Arial"/>
                <a:cs typeface="Arial"/>
              </a:rPr>
              <a:t>No </a:t>
            </a:r>
            <a:r>
              <a:rPr sz="2200" spc="15" dirty="0">
                <a:latin typeface="Arial"/>
                <a:cs typeface="Arial"/>
              </a:rPr>
              <a:t>backpressure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45" dirty="0">
                <a:latin typeface="Arial"/>
                <a:cs typeface="Arial"/>
              </a:rPr>
              <a:t>support.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6276" y="6137136"/>
            <a:ext cx="191008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SzPct val="145454"/>
              <a:buChar char="•"/>
              <a:tabLst>
                <a:tab pos="285115" algn="l"/>
              </a:tabLst>
            </a:pPr>
            <a:r>
              <a:rPr sz="2200" spc="30" dirty="0">
                <a:latin typeface="Arial"/>
                <a:cs typeface="Arial"/>
              </a:rPr>
              <a:t>Completable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8990" y="6817221"/>
            <a:ext cx="5457190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SzPct val="145454"/>
              <a:buChar char="•"/>
              <a:tabLst>
                <a:tab pos="285115" algn="l"/>
              </a:tabLst>
            </a:pPr>
            <a:r>
              <a:rPr sz="2200" spc="-5" dirty="0">
                <a:latin typeface="Arial"/>
                <a:cs typeface="Arial"/>
              </a:rPr>
              <a:t>Either </a:t>
            </a:r>
            <a:r>
              <a:rPr sz="2200" spc="35" dirty="0">
                <a:latin typeface="Arial"/>
                <a:cs typeface="Arial"/>
              </a:rPr>
              <a:t>completes </a:t>
            </a:r>
            <a:r>
              <a:rPr sz="2200" spc="30" dirty="0">
                <a:latin typeface="Arial"/>
                <a:cs typeface="Arial"/>
              </a:rPr>
              <a:t>or </a:t>
            </a:r>
            <a:r>
              <a:rPr sz="2200" dirty="0">
                <a:latin typeface="Arial"/>
                <a:cs typeface="Arial"/>
              </a:rPr>
              <a:t>errors. Has </a:t>
            </a:r>
            <a:r>
              <a:rPr sz="2200" spc="30" dirty="0">
                <a:latin typeface="Arial"/>
                <a:cs typeface="Arial"/>
              </a:rPr>
              <a:t>no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items!</a:t>
            </a:r>
            <a:endParaRPr sz="2200" dirty="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2715"/>
              </a:spcBef>
              <a:buSzPct val="145454"/>
              <a:buChar char="•"/>
              <a:tabLst>
                <a:tab pos="285115" algn="l"/>
              </a:tabLst>
            </a:pPr>
            <a:r>
              <a:rPr sz="2200" spc="35" dirty="0">
                <a:latin typeface="Arial"/>
                <a:cs typeface="Arial"/>
              </a:rPr>
              <a:t>No </a:t>
            </a:r>
            <a:r>
              <a:rPr sz="2200" spc="15" dirty="0">
                <a:latin typeface="Arial"/>
                <a:cs typeface="Arial"/>
              </a:rPr>
              <a:t>backpressure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45" dirty="0">
                <a:latin typeface="Arial"/>
                <a:cs typeface="Arial"/>
              </a:rPr>
              <a:t>support.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6276" y="8177388"/>
            <a:ext cx="115633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SzPct val="145454"/>
              <a:buChar char="•"/>
              <a:tabLst>
                <a:tab pos="285115" algn="l"/>
              </a:tabLst>
            </a:pPr>
            <a:r>
              <a:rPr sz="2200" spc="30" dirty="0">
                <a:latin typeface="Arial"/>
                <a:cs typeface="Arial"/>
              </a:rPr>
              <a:t>Maybe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8990" y="8847079"/>
            <a:ext cx="5405120" cy="1397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3099"/>
              </a:lnSpc>
              <a:buSzPct val="145454"/>
              <a:buChar char="•"/>
              <a:tabLst>
                <a:tab pos="285115" algn="l"/>
              </a:tabLst>
            </a:pPr>
            <a:r>
              <a:rPr sz="2200" spc="-5" dirty="0">
                <a:latin typeface="Arial"/>
                <a:cs typeface="Arial"/>
              </a:rPr>
              <a:t>Either </a:t>
            </a:r>
            <a:r>
              <a:rPr sz="2200" spc="30" dirty="0">
                <a:latin typeface="Arial"/>
                <a:cs typeface="Arial"/>
              </a:rPr>
              <a:t>succeeds </a:t>
            </a:r>
            <a:r>
              <a:rPr sz="2200" spc="50" dirty="0">
                <a:latin typeface="Arial"/>
                <a:cs typeface="Arial"/>
              </a:rPr>
              <a:t>with </a:t>
            </a:r>
            <a:r>
              <a:rPr sz="2200" spc="-10" dirty="0">
                <a:latin typeface="Arial"/>
                <a:cs typeface="Arial"/>
              </a:rPr>
              <a:t>an </a:t>
            </a:r>
            <a:r>
              <a:rPr sz="2200" spc="25" dirty="0">
                <a:latin typeface="Arial"/>
                <a:cs typeface="Arial"/>
              </a:rPr>
              <a:t>item,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35" dirty="0">
                <a:latin typeface="Arial"/>
                <a:cs typeface="Arial"/>
              </a:rPr>
              <a:t>completes  </a:t>
            </a:r>
            <a:r>
              <a:rPr sz="2200" spc="50" dirty="0">
                <a:latin typeface="Arial"/>
                <a:cs typeface="Arial"/>
              </a:rPr>
              <a:t>with </a:t>
            </a:r>
            <a:r>
              <a:rPr sz="2200" spc="30" dirty="0">
                <a:latin typeface="Arial"/>
                <a:cs typeface="Arial"/>
              </a:rPr>
              <a:t>no </a:t>
            </a:r>
            <a:r>
              <a:rPr sz="2200" spc="25" dirty="0">
                <a:latin typeface="Arial"/>
                <a:cs typeface="Arial"/>
              </a:rPr>
              <a:t>items, </a:t>
            </a:r>
            <a:r>
              <a:rPr sz="2200" spc="30" dirty="0">
                <a:latin typeface="Arial"/>
                <a:cs typeface="Arial"/>
              </a:rPr>
              <a:t>or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error.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350" dirty="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buSzPct val="145454"/>
              <a:buChar char="•"/>
              <a:tabLst>
                <a:tab pos="285115" algn="l"/>
              </a:tabLst>
            </a:pPr>
            <a:r>
              <a:rPr sz="2200" spc="35" dirty="0">
                <a:latin typeface="Arial"/>
                <a:cs typeface="Arial"/>
              </a:rPr>
              <a:t>No </a:t>
            </a:r>
            <a:r>
              <a:rPr sz="2200" spc="15" dirty="0">
                <a:latin typeface="Arial"/>
                <a:cs typeface="Arial"/>
              </a:rPr>
              <a:t>backpressure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45" dirty="0">
                <a:latin typeface="Arial"/>
                <a:cs typeface="Arial"/>
              </a:rPr>
              <a:t>support.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730951" y="6817158"/>
            <a:ext cx="91085" cy="30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41419" y="7585838"/>
            <a:ext cx="107885" cy="24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68326" y="3898877"/>
            <a:ext cx="963431" cy="963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20320" y="5963496"/>
            <a:ext cx="1844039" cy="615315"/>
          </a:xfrm>
          <a:custGeom>
            <a:avLst/>
            <a:gdLst/>
            <a:ahLst/>
            <a:cxnLst/>
            <a:rect l="l" t="t" r="r" b="b"/>
            <a:pathLst>
              <a:path w="1844040" h="615315">
                <a:moveTo>
                  <a:pt x="1506112" y="0"/>
                </a:moveTo>
                <a:lnTo>
                  <a:pt x="337636" y="0"/>
                </a:lnTo>
                <a:lnTo>
                  <a:pt x="270959" y="245"/>
                </a:lnTo>
                <a:lnTo>
                  <a:pt x="217188" y="1964"/>
                </a:lnTo>
                <a:lnTo>
                  <a:pt x="174478" y="6629"/>
                </a:lnTo>
                <a:lnTo>
                  <a:pt x="99830" y="36040"/>
                </a:lnTo>
                <a:lnTo>
                  <a:pt x="64464" y="64464"/>
                </a:lnTo>
                <a:lnTo>
                  <a:pt x="36040" y="99831"/>
                </a:lnTo>
                <a:lnTo>
                  <a:pt x="15714" y="140986"/>
                </a:lnTo>
                <a:lnTo>
                  <a:pt x="2631" y="210205"/>
                </a:lnTo>
                <a:lnTo>
                  <a:pt x="495" y="256991"/>
                </a:lnTo>
                <a:lnTo>
                  <a:pt x="0" y="307538"/>
                </a:lnTo>
                <a:lnTo>
                  <a:pt x="495" y="358085"/>
                </a:lnTo>
                <a:lnTo>
                  <a:pt x="2631" y="404871"/>
                </a:lnTo>
                <a:lnTo>
                  <a:pt x="7380" y="444629"/>
                </a:lnTo>
                <a:lnTo>
                  <a:pt x="36040" y="515245"/>
                </a:lnTo>
                <a:lnTo>
                  <a:pt x="64464" y="550612"/>
                </a:lnTo>
                <a:lnTo>
                  <a:pt x="99830" y="579036"/>
                </a:lnTo>
                <a:lnTo>
                  <a:pt x="140986" y="599362"/>
                </a:lnTo>
                <a:lnTo>
                  <a:pt x="217188" y="613112"/>
                </a:lnTo>
                <a:lnTo>
                  <a:pt x="270959" y="614831"/>
                </a:lnTo>
                <a:lnTo>
                  <a:pt x="337636" y="615076"/>
                </a:lnTo>
                <a:lnTo>
                  <a:pt x="1506112" y="615076"/>
                </a:lnTo>
                <a:lnTo>
                  <a:pt x="1572789" y="614831"/>
                </a:lnTo>
                <a:lnTo>
                  <a:pt x="1626561" y="613112"/>
                </a:lnTo>
                <a:lnTo>
                  <a:pt x="1669271" y="608447"/>
                </a:lnTo>
                <a:lnTo>
                  <a:pt x="1743918" y="579036"/>
                </a:lnTo>
                <a:lnTo>
                  <a:pt x="1779284" y="550612"/>
                </a:lnTo>
                <a:lnTo>
                  <a:pt x="1807708" y="515245"/>
                </a:lnTo>
                <a:lnTo>
                  <a:pt x="1828034" y="474090"/>
                </a:lnTo>
                <a:lnTo>
                  <a:pt x="1841117" y="404871"/>
                </a:lnTo>
                <a:lnTo>
                  <a:pt x="1843253" y="358085"/>
                </a:lnTo>
                <a:lnTo>
                  <a:pt x="1843749" y="307538"/>
                </a:lnTo>
                <a:lnTo>
                  <a:pt x="1843253" y="256991"/>
                </a:lnTo>
                <a:lnTo>
                  <a:pt x="1841117" y="210205"/>
                </a:lnTo>
                <a:lnTo>
                  <a:pt x="1836368" y="170447"/>
                </a:lnTo>
                <a:lnTo>
                  <a:pt x="1807708" y="99831"/>
                </a:lnTo>
                <a:lnTo>
                  <a:pt x="1779284" y="64464"/>
                </a:lnTo>
                <a:lnTo>
                  <a:pt x="1743918" y="36040"/>
                </a:lnTo>
                <a:lnTo>
                  <a:pt x="1702762" y="15714"/>
                </a:lnTo>
                <a:lnTo>
                  <a:pt x="1626561" y="1964"/>
                </a:lnTo>
                <a:lnTo>
                  <a:pt x="1572789" y="245"/>
                </a:lnTo>
                <a:lnTo>
                  <a:pt x="1506112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539629" y="6079574"/>
            <a:ext cx="1404620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45" dirty="0">
                <a:solidFill>
                  <a:srgbClr val="FFFFFF"/>
                </a:solidFill>
                <a:latin typeface="Arial"/>
                <a:cs typeface="Arial"/>
              </a:rPr>
              <a:t>Runnable</a:t>
            </a:r>
            <a:endParaRPr sz="24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87673" y="8031119"/>
            <a:ext cx="1844039" cy="615315"/>
          </a:xfrm>
          <a:custGeom>
            <a:avLst/>
            <a:gdLst/>
            <a:ahLst/>
            <a:cxnLst/>
            <a:rect l="l" t="t" r="r" b="b"/>
            <a:pathLst>
              <a:path w="1844040" h="615315">
                <a:moveTo>
                  <a:pt x="1506112" y="0"/>
                </a:moveTo>
                <a:lnTo>
                  <a:pt x="337635" y="0"/>
                </a:lnTo>
                <a:lnTo>
                  <a:pt x="270959" y="245"/>
                </a:lnTo>
                <a:lnTo>
                  <a:pt x="217187" y="1964"/>
                </a:lnTo>
                <a:lnTo>
                  <a:pt x="174477" y="6629"/>
                </a:lnTo>
                <a:lnTo>
                  <a:pt x="99830" y="36040"/>
                </a:lnTo>
                <a:lnTo>
                  <a:pt x="64463" y="64464"/>
                </a:lnTo>
                <a:lnTo>
                  <a:pt x="36039" y="99831"/>
                </a:lnTo>
                <a:lnTo>
                  <a:pt x="15713" y="140986"/>
                </a:lnTo>
                <a:lnTo>
                  <a:pt x="2631" y="210205"/>
                </a:lnTo>
                <a:lnTo>
                  <a:pt x="495" y="256991"/>
                </a:lnTo>
                <a:lnTo>
                  <a:pt x="0" y="307538"/>
                </a:lnTo>
                <a:lnTo>
                  <a:pt x="495" y="358085"/>
                </a:lnTo>
                <a:lnTo>
                  <a:pt x="2631" y="404871"/>
                </a:lnTo>
                <a:lnTo>
                  <a:pt x="7379" y="444629"/>
                </a:lnTo>
                <a:lnTo>
                  <a:pt x="36039" y="515245"/>
                </a:lnTo>
                <a:lnTo>
                  <a:pt x="64463" y="550612"/>
                </a:lnTo>
                <a:lnTo>
                  <a:pt x="99830" y="579035"/>
                </a:lnTo>
                <a:lnTo>
                  <a:pt x="140985" y="599361"/>
                </a:lnTo>
                <a:lnTo>
                  <a:pt x="217187" y="613112"/>
                </a:lnTo>
                <a:lnTo>
                  <a:pt x="270959" y="614831"/>
                </a:lnTo>
                <a:lnTo>
                  <a:pt x="337635" y="615076"/>
                </a:lnTo>
                <a:lnTo>
                  <a:pt x="1506112" y="615076"/>
                </a:lnTo>
                <a:lnTo>
                  <a:pt x="1572788" y="614831"/>
                </a:lnTo>
                <a:lnTo>
                  <a:pt x="1626560" y="613112"/>
                </a:lnTo>
                <a:lnTo>
                  <a:pt x="1669270" y="608446"/>
                </a:lnTo>
                <a:lnTo>
                  <a:pt x="1743917" y="579035"/>
                </a:lnTo>
                <a:lnTo>
                  <a:pt x="1779284" y="550612"/>
                </a:lnTo>
                <a:lnTo>
                  <a:pt x="1807708" y="515245"/>
                </a:lnTo>
                <a:lnTo>
                  <a:pt x="1828034" y="474090"/>
                </a:lnTo>
                <a:lnTo>
                  <a:pt x="1841116" y="404871"/>
                </a:lnTo>
                <a:lnTo>
                  <a:pt x="1843252" y="358085"/>
                </a:lnTo>
                <a:lnTo>
                  <a:pt x="1843748" y="307538"/>
                </a:lnTo>
                <a:lnTo>
                  <a:pt x="1843252" y="256991"/>
                </a:lnTo>
                <a:lnTo>
                  <a:pt x="1841116" y="210205"/>
                </a:lnTo>
                <a:lnTo>
                  <a:pt x="1836368" y="170447"/>
                </a:lnTo>
                <a:lnTo>
                  <a:pt x="1807708" y="99831"/>
                </a:lnTo>
                <a:lnTo>
                  <a:pt x="1779284" y="64464"/>
                </a:lnTo>
                <a:lnTo>
                  <a:pt x="1743917" y="36040"/>
                </a:lnTo>
                <a:lnTo>
                  <a:pt x="1702762" y="15714"/>
                </a:lnTo>
                <a:lnTo>
                  <a:pt x="1626560" y="1964"/>
                </a:lnTo>
                <a:lnTo>
                  <a:pt x="1572788" y="245"/>
                </a:lnTo>
                <a:lnTo>
                  <a:pt x="1506112" y="0"/>
                </a:lnTo>
                <a:close/>
              </a:path>
            </a:pathLst>
          </a:custGeom>
          <a:solidFill>
            <a:srgbClr val="D6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082577" y="8143700"/>
            <a:ext cx="1253490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65" dirty="0">
                <a:solidFill>
                  <a:srgbClr val="FFFFFF"/>
                </a:solidFill>
                <a:latin typeface="Arial"/>
                <a:cs typeface="Arial"/>
              </a:rPr>
              <a:t>Optional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2872" y="812668"/>
            <a:ext cx="445897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04734" y="4198560"/>
            <a:ext cx="7365365" cy="254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interface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UserManager</a:t>
            </a:r>
            <a:r>
              <a:rPr sz="33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getUser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():</a:t>
            </a:r>
            <a:r>
              <a:rPr sz="3300" spc="-25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Observable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User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&gt;</a:t>
            </a:r>
            <a:endParaRPr sz="3300">
              <a:latin typeface="Times New Roman"/>
              <a:cs typeface="Times New Roman"/>
            </a:endParaRPr>
          </a:p>
          <a:p>
            <a:pPr marL="431165" marR="5080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setName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3300" spc="-125" dirty="0">
                <a:solidFill>
                  <a:srgbClr val="FFFFFF"/>
                </a:solidFill>
                <a:latin typeface="Times New Roman"/>
                <a:cs typeface="Times New Roman"/>
              </a:rPr>
              <a:t>String</a:t>
            </a:r>
            <a:r>
              <a:rPr sz="3300" spc="-125" dirty="0">
                <a:solidFill>
                  <a:srgbClr val="90A4AE"/>
                </a:solidFill>
                <a:latin typeface="Times New Roman"/>
                <a:cs typeface="Times New Roman"/>
              </a:rPr>
              <a:t>)):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Completable  </a:t>
            </a: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setAge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age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3300" spc="-185" dirty="0">
                <a:solidFill>
                  <a:srgbClr val="FFFFFF"/>
                </a:solidFill>
                <a:latin typeface="Times New Roman"/>
                <a:cs typeface="Times New Roman"/>
              </a:rPr>
              <a:t>Int</a:t>
            </a:r>
            <a:r>
              <a:rPr sz="3300" spc="-185" dirty="0">
                <a:solidFill>
                  <a:srgbClr val="90A4AE"/>
                </a:solidFill>
                <a:latin typeface="Times New Roman"/>
                <a:cs typeface="Times New Roman"/>
              </a:rPr>
              <a:t>)):</a:t>
            </a:r>
            <a:r>
              <a:rPr sz="3300" spc="-5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Completable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3825"/>
              </a:lnSpc>
            </a:pP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7743" y="812668"/>
            <a:ext cx="936879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Creating</a:t>
            </a:r>
            <a:r>
              <a:rPr spc="-25" dirty="0"/>
              <a:t> </a:t>
            </a:r>
            <a:r>
              <a:rPr spc="160" dirty="0"/>
              <a:t>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09E454-15DB-E22D-0714-4F25AB9EC1DF}"/>
              </a:ext>
            </a:extLst>
          </p:cNvPr>
          <p:cNvSpPr txBox="1"/>
          <p:nvPr/>
        </p:nvSpPr>
        <p:spPr>
          <a:xfrm>
            <a:off x="4718050" y="2530475"/>
            <a:ext cx="111252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Flowable.just</a:t>
            </a:r>
            <a:r>
              <a:rPr lang="en-US" sz="2400" dirty="0"/>
              <a:t>("Hello")  </a:t>
            </a:r>
          </a:p>
          <a:p>
            <a:r>
              <a:rPr lang="en-US" sz="2400" dirty="0" err="1"/>
              <a:t>Flowable.just</a:t>
            </a:r>
            <a:r>
              <a:rPr lang="en-US" sz="2400" dirty="0"/>
              <a:t>("Hello", "World")</a:t>
            </a:r>
          </a:p>
          <a:p>
            <a:endParaRPr lang="en-US" sz="2400" dirty="0"/>
          </a:p>
          <a:p>
            <a:r>
              <a:rPr lang="en-US" sz="2400" dirty="0" err="1"/>
              <a:t>Observable.just</a:t>
            </a:r>
            <a:r>
              <a:rPr lang="en-US" sz="2400" dirty="0"/>
              <a:t>("Hello")  </a:t>
            </a:r>
          </a:p>
          <a:p>
            <a:r>
              <a:rPr lang="en-US" sz="2400" dirty="0" err="1"/>
              <a:t>Observable.just</a:t>
            </a:r>
            <a:r>
              <a:rPr lang="en-US" sz="2400" dirty="0"/>
              <a:t>("Hello", "World")</a:t>
            </a:r>
          </a:p>
          <a:p>
            <a:endParaRPr lang="en-US" sz="2400" dirty="0"/>
          </a:p>
          <a:p>
            <a:r>
              <a:rPr lang="en-US" sz="2400" dirty="0" err="1"/>
              <a:t>Single.just</a:t>
            </a:r>
            <a:r>
              <a:rPr lang="en-US" sz="2400" dirty="0"/>
              <a:t>("Hello")</a:t>
            </a:r>
          </a:p>
          <a:p>
            <a:endParaRPr lang="en-US" sz="2400" dirty="0"/>
          </a:p>
          <a:p>
            <a:r>
              <a:rPr lang="en-US" sz="2400" dirty="0" err="1"/>
              <a:t>val</a:t>
            </a:r>
            <a:r>
              <a:rPr lang="en-US" sz="2400" dirty="0"/>
              <a:t> array = </a:t>
            </a:r>
            <a:r>
              <a:rPr lang="en-US" sz="2400" dirty="0" err="1"/>
              <a:t>arrayListOf</a:t>
            </a:r>
            <a:r>
              <a:rPr lang="en-US" sz="2400" dirty="0"/>
              <a:t>("Hello", "World")</a:t>
            </a:r>
          </a:p>
          <a:p>
            <a:r>
              <a:rPr lang="en-US" sz="2400" dirty="0" err="1"/>
              <a:t>val</a:t>
            </a:r>
            <a:r>
              <a:rPr lang="en-US" sz="2400" dirty="0"/>
              <a:t> list = </a:t>
            </a:r>
            <a:r>
              <a:rPr lang="en-US" sz="2400" dirty="0" err="1"/>
              <a:t>array.toList</a:t>
            </a:r>
            <a:r>
              <a:rPr lang="en-US" sz="2400" dirty="0"/>
              <a:t>()</a:t>
            </a:r>
          </a:p>
          <a:p>
            <a:endParaRPr lang="en-US" sz="2400" dirty="0"/>
          </a:p>
          <a:p>
            <a:r>
              <a:rPr lang="en-US" sz="2400" dirty="0" err="1"/>
              <a:t>Flowable.fromArray</a:t>
            </a:r>
            <a:r>
              <a:rPr lang="en-US" sz="2400" dirty="0"/>
              <a:t>(array)  </a:t>
            </a:r>
          </a:p>
          <a:p>
            <a:r>
              <a:rPr lang="en-US" sz="2400" dirty="0" err="1"/>
              <a:t>Flowable.fromIterable</a:t>
            </a:r>
            <a:r>
              <a:rPr lang="en-US" sz="2400" dirty="0"/>
              <a:t>(list)  </a:t>
            </a:r>
          </a:p>
          <a:p>
            <a:endParaRPr lang="en-US" sz="2400" dirty="0"/>
          </a:p>
          <a:p>
            <a:r>
              <a:rPr lang="en-US" sz="2400" dirty="0" err="1"/>
              <a:t>Observable.fromArray</a:t>
            </a:r>
            <a:r>
              <a:rPr lang="en-US" sz="2400" dirty="0"/>
              <a:t>(array)  </a:t>
            </a:r>
          </a:p>
          <a:p>
            <a:r>
              <a:rPr lang="en-US" sz="2400" dirty="0" err="1"/>
              <a:t>Observable.fromIterable</a:t>
            </a:r>
            <a:r>
              <a:rPr lang="en-US" sz="2400" dirty="0"/>
              <a:t>(list) 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Observable.fromCallable</a:t>
            </a:r>
            <a:r>
              <a:rPr lang="en-US" sz="2400" dirty="0"/>
              <a:t> {  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setName</a:t>
            </a:r>
            <a:r>
              <a:rPr lang="en-US" sz="2400" dirty="0"/>
              <a:t>()</a:t>
            </a:r>
          </a:p>
          <a:p>
            <a:r>
              <a:rPr lang="en-US" sz="2400" dirty="0"/>
              <a:t>}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7743" y="812668"/>
            <a:ext cx="936879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Creating</a:t>
            </a:r>
            <a:r>
              <a:rPr spc="-25" dirty="0"/>
              <a:t> </a:t>
            </a:r>
            <a:r>
              <a:rPr spc="160" dirty="0"/>
              <a:t>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302" y="3622661"/>
            <a:ext cx="7845425" cy="405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val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url 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=</a:t>
            </a:r>
            <a:r>
              <a:rPr sz="3300" spc="-55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00BFA4"/>
                </a:solidFill>
                <a:latin typeface="Times New Roman"/>
                <a:cs typeface="Times New Roman"/>
              </a:rPr>
              <a:t>"https://example.com"</a:t>
            </a: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val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request 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=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Request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Builder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().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url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url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).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build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()  </a:t>
            </a: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val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client 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=</a:t>
            </a:r>
            <a:r>
              <a:rPr sz="3300" spc="-5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OkHttpClient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431165" marR="1823720" indent="-419100">
              <a:lnSpc>
                <a:spcPct val="100000"/>
              </a:lnSpc>
            </a:pP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Observable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fromCallable 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{ 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client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newCall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request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).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execute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7330" y="812668"/>
            <a:ext cx="8369934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Create</a:t>
            </a:r>
            <a:r>
              <a:rPr spc="-50" dirty="0"/>
              <a:t> </a:t>
            </a:r>
            <a:r>
              <a:rPr spc="160" dirty="0"/>
              <a:t>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22124" y="3090839"/>
            <a:ext cx="9049385" cy="7014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735" marR="4099560" indent="-419100">
              <a:lnSpc>
                <a:spcPct val="100800"/>
              </a:lnSpc>
            </a:pP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Observable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create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String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&gt; { 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onNext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00BFA4"/>
                </a:solidFill>
                <a:latin typeface="Times New Roman"/>
                <a:cs typeface="Times New Roman"/>
              </a:rPr>
              <a:t>"Hello"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 </a:t>
            </a:r>
            <a:r>
              <a:rPr sz="33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300" spc="-5" dirty="0" err="1" smtClean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3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onComplete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3300" dirty="0">
              <a:latin typeface="Times New Roman"/>
              <a:cs typeface="Times New Roman"/>
            </a:endParaRPr>
          </a:p>
          <a:p>
            <a:pPr marL="128270">
              <a:lnSpc>
                <a:spcPts val="3925"/>
              </a:lnSpc>
            </a:pP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431165" marR="5080" indent="-419100">
              <a:lnSpc>
                <a:spcPct val="100000"/>
              </a:lnSpc>
              <a:spcBef>
                <a:spcPts val="1535"/>
              </a:spcBef>
            </a:pP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Observable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create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ObservableOnSubscribe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String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&gt; { 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onNext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00BFA4"/>
                </a:solidFill>
                <a:latin typeface="Times New Roman"/>
                <a:cs typeface="Times New Roman"/>
              </a:rPr>
              <a:t>"Hello"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 dirty="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onComplete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})</a:t>
            </a:r>
            <a:endParaRPr sz="3300" dirty="0">
              <a:latin typeface="Times New Roman"/>
              <a:cs typeface="Times New Roman"/>
            </a:endParaRPr>
          </a:p>
          <a:p>
            <a:pPr marL="409575" marR="87630" indent="-314325">
              <a:lnSpc>
                <a:spcPct val="100000"/>
              </a:lnSpc>
              <a:spcBef>
                <a:spcPts val="1535"/>
              </a:spcBef>
            </a:pP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Observable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create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ObservableOnSubscribe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String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&gt;( 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function 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= </a:t>
            </a: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ObservableEmitter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String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&gt;) {  </a:t>
            </a:r>
            <a:r>
              <a:rPr lang="en-US" sz="3300" spc="-5" dirty="0" smtClean="0">
                <a:solidFill>
                  <a:srgbClr val="90A4AE"/>
                </a:solidFill>
                <a:latin typeface="Times New Roman"/>
                <a:cs typeface="Times New Roman"/>
              </a:rPr>
              <a:t>	</a:t>
            </a:r>
            <a:r>
              <a:rPr sz="33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300" spc="-5" dirty="0" err="1" smtClean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3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onNext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00BFA4"/>
                </a:solidFill>
                <a:latin typeface="Times New Roman"/>
                <a:cs typeface="Times New Roman"/>
              </a:rPr>
              <a:t>"Hello"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 dirty="0">
              <a:latin typeface="Times New Roman"/>
              <a:cs typeface="Times New Roman"/>
            </a:endParaRPr>
          </a:p>
          <a:p>
            <a:pPr marL="514350">
              <a:lnSpc>
                <a:spcPts val="3954"/>
              </a:lnSpc>
            </a:pPr>
            <a:r>
              <a:rPr lang="en-US" sz="33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3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300" spc="-5" dirty="0" err="1" smtClean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3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onComplete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3300" dirty="0">
              <a:latin typeface="Times New Roman"/>
              <a:cs typeface="Times New Roman"/>
            </a:endParaRPr>
          </a:p>
          <a:p>
            <a:pPr marL="95250">
              <a:lnSpc>
                <a:spcPts val="3960"/>
              </a:lnSpc>
            </a:pP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}))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7330" y="540425"/>
            <a:ext cx="8369934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Create</a:t>
            </a:r>
            <a:r>
              <a:rPr spc="-50" dirty="0"/>
              <a:t> </a:t>
            </a:r>
            <a:r>
              <a:rPr spc="160" dirty="0"/>
              <a:t>Sources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75050" y="1997075"/>
            <a:ext cx="13182600" cy="9448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04010" indent="36195">
              <a:lnSpc>
                <a:spcPct val="101299"/>
              </a:lnSpc>
            </a:pPr>
            <a:r>
              <a:rPr lang="en-US" sz="2850" spc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Observable.create</a:t>
            </a:r>
            <a:r>
              <a:rPr lang="en-US" sz="2850" spc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&lt;View&gt; {</a:t>
            </a:r>
          </a:p>
          <a:p>
            <a:pPr marL="12700" marR="1604010" indent="36195">
              <a:lnSpc>
                <a:spcPct val="101299"/>
              </a:lnSpc>
            </a:pPr>
            <a:r>
              <a:rPr lang="en-US" sz="2850" spc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en-US" sz="2850" spc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it.setCancellable</a:t>
            </a:r>
            <a:r>
              <a:rPr lang="en-US" sz="2850" spc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{ </a:t>
            </a:r>
            <a:r>
              <a:rPr lang="en-US" sz="2850" spc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textView.setOnClickListener</a:t>
            </a:r>
            <a:r>
              <a:rPr lang="en-US" sz="2850" spc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(null) }</a:t>
            </a:r>
          </a:p>
          <a:p>
            <a:pPr marL="12700" marR="1604010" indent="36195">
              <a:lnSpc>
                <a:spcPct val="101299"/>
              </a:lnSpc>
            </a:pPr>
            <a:r>
              <a:rPr lang="en-US" sz="2850" spc="1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en-US" sz="2850" spc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textView.setOnClickListener</a:t>
            </a:r>
            <a:r>
              <a:rPr lang="en-US" sz="2850" spc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{ v -&gt; </a:t>
            </a:r>
            <a:r>
              <a:rPr lang="en-US" sz="2850" spc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it.onNext</a:t>
            </a:r>
            <a:r>
              <a:rPr lang="en-US" sz="2850" spc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(v) }</a:t>
            </a:r>
            <a:endParaRPr lang="en-US" sz="2850" spc="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1604010" indent="36195">
              <a:lnSpc>
                <a:spcPct val="101299"/>
              </a:lnSpc>
            </a:pPr>
            <a:r>
              <a:rPr lang="en-US" sz="2850" spc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}</a:t>
            </a:r>
          </a:p>
          <a:p>
            <a:pPr marL="12700" marR="1604010" indent="36195">
              <a:lnSpc>
                <a:spcPct val="101299"/>
              </a:lnSpc>
            </a:pPr>
            <a:endParaRPr lang="en-US" sz="2850" spc="10" dirty="0">
              <a:solidFill>
                <a:srgbClr val="26C6DA"/>
              </a:solidFill>
              <a:latin typeface="Times New Roman"/>
              <a:cs typeface="Times New Roman"/>
            </a:endParaRPr>
          </a:p>
          <a:p>
            <a:pPr marL="12700" marR="1604010" indent="36195">
              <a:lnSpc>
                <a:spcPct val="101299"/>
              </a:lnSpc>
            </a:pPr>
            <a:r>
              <a:rPr sz="2850" spc="10" dirty="0" err="1" smtClean="0">
                <a:solidFill>
                  <a:srgbClr val="26C6DA"/>
                </a:solidFill>
                <a:latin typeface="Times New Roman"/>
                <a:cs typeface="Times New Roman"/>
              </a:rPr>
              <a:t>val</a:t>
            </a:r>
            <a:r>
              <a:rPr sz="2850" spc="10" dirty="0" smtClean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2850" spc="10" dirty="0">
                <a:solidFill>
                  <a:srgbClr val="FFFFFF"/>
                </a:solidFill>
                <a:latin typeface="Times New Roman"/>
                <a:cs typeface="Times New Roman"/>
              </a:rPr>
              <a:t>request </a:t>
            </a:r>
            <a:r>
              <a:rPr sz="2850" spc="20" dirty="0">
                <a:solidFill>
                  <a:srgbClr val="90A4AE"/>
                </a:solidFill>
                <a:latin typeface="Times New Roman"/>
                <a:cs typeface="Times New Roman"/>
              </a:rPr>
              <a:t>= </a:t>
            </a:r>
            <a:r>
              <a:rPr sz="2850" spc="10" dirty="0">
                <a:solidFill>
                  <a:srgbClr val="FFFFFF"/>
                </a:solidFill>
                <a:latin typeface="Times New Roman"/>
                <a:cs typeface="Times New Roman"/>
              </a:rPr>
              <a:t>Request</a:t>
            </a:r>
            <a:r>
              <a:rPr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2850" spc="10" dirty="0">
                <a:solidFill>
                  <a:srgbClr val="FFFFFF"/>
                </a:solidFill>
                <a:latin typeface="Times New Roman"/>
                <a:cs typeface="Times New Roman"/>
              </a:rPr>
              <a:t>Builder</a:t>
            </a:r>
            <a:r>
              <a:rPr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().</a:t>
            </a:r>
            <a:r>
              <a:rPr sz="2850" spc="10" dirty="0">
                <a:solidFill>
                  <a:srgbClr val="FFFFFF"/>
                </a:solidFill>
                <a:latin typeface="Times New Roman"/>
                <a:cs typeface="Times New Roman"/>
              </a:rPr>
              <a:t>url</a:t>
            </a:r>
            <a:r>
              <a:rPr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850" spc="10" dirty="0">
                <a:solidFill>
                  <a:srgbClr val="FFFFFF"/>
                </a:solidFill>
                <a:latin typeface="Times New Roman"/>
                <a:cs typeface="Times New Roman"/>
              </a:rPr>
              <a:t>url</a:t>
            </a:r>
            <a:r>
              <a:rPr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).</a:t>
            </a:r>
            <a:r>
              <a:rPr sz="2850" spc="10" dirty="0">
                <a:solidFill>
                  <a:srgbClr val="FFFFFF"/>
                </a:solidFill>
                <a:latin typeface="Times New Roman"/>
                <a:cs typeface="Times New Roman"/>
              </a:rPr>
              <a:t>build</a:t>
            </a:r>
            <a:r>
              <a:rPr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()  </a:t>
            </a:r>
            <a:endParaRPr lang="en-US" sz="2850" spc="10" dirty="0" smtClean="0">
              <a:solidFill>
                <a:srgbClr val="90A4AE"/>
              </a:solidFill>
              <a:latin typeface="Times New Roman"/>
              <a:cs typeface="Times New Roman"/>
            </a:endParaRPr>
          </a:p>
          <a:p>
            <a:pPr marL="12700" marR="1604010" indent="36195">
              <a:lnSpc>
                <a:spcPct val="101299"/>
              </a:lnSpc>
            </a:pPr>
            <a:r>
              <a:rPr sz="2850" spc="10" dirty="0" err="1" smtClean="0">
                <a:solidFill>
                  <a:srgbClr val="26C6DA"/>
                </a:solidFill>
                <a:latin typeface="Times New Roman"/>
                <a:cs typeface="Times New Roman"/>
              </a:rPr>
              <a:t>val</a:t>
            </a:r>
            <a:r>
              <a:rPr sz="2850" spc="10" dirty="0" smtClean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2850" spc="10" dirty="0">
                <a:solidFill>
                  <a:srgbClr val="FFFFFF"/>
                </a:solidFill>
                <a:latin typeface="Times New Roman"/>
                <a:cs typeface="Times New Roman"/>
              </a:rPr>
              <a:t>client </a:t>
            </a:r>
            <a:r>
              <a:rPr sz="2850" spc="20" dirty="0">
                <a:solidFill>
                  <a:srgbClr val="90A4AE"/>
                </a:solidFill>
                <a:latin typeface="Times New Roman"/>
                <a:cs typeface="Times New Roman"/>
              </a:rPr>
              <a:t>=</a:t>
            </a:r>
            <a:r>
              <a:rPr sz="2850" spc="-85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Times New Roman"/>
                <a:cs typeface="Times New Roman"/>
              </a:rPr>
              <a:t>OkHttpClient</a:t>
            </a:r>
            <a:r>
              <a:rPr sz="2850" spc="1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2850" dirty="0">
              <a:latin typeface="Times New Roman"/>
              <a:cs typeface="Times New Roman"/>
            </a:endParaRPr>
          </a:p>
          <a:p>
            <a:pPr marL="48895" marR="5080" indent="-36830">
              <a:lnSpc>
                <a:spcPct val="101299"/>
              </a:lnSpc>
              <a:spcBef>
                <a:spcPts val="1310"/>
              </a:spcBef>
            </a:pPr>
            <a:r>
              <a:rPr sz="285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Observable</a:t>
            </a:r>
            <a:r>
              <a:rPr sz="2850" spc="5" dirty="0" err="1" smtClean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285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create</a:t>
            </a:r>
            <a:r>
              <a:rPr sz="2850" spc="5" dirty="0" smtClean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lang="en-US" sz="285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String</a:t>
            </a:r>
            <a:r>
              <a:rPr sz="2850" spc="5" dirty="0" smtClean="0">
                <a:solidFill>
                  <a:srgbClr val="90A4AE"/>
                </a:solidFill>
                <a:latin typeface="Times New Roman"/>
                <a:cs typeface="Times New Roman"/>
              </a:rPr>
              <a:t>&gt; </a:t>
            </a:r>
            <a:r>
              <a:rPr sz="2850" spc="15" dirty="0" smtClean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lang="en-US" sz="2850" spc="15" dirty="0" smtClean="0">
              <a:solidFill>
                <a:srgbClr val="90A4AE"/>
              </a:solidFill>
              <a:latin typeface="Times New Roman"/>
              <a:cs typeface="Times New Roman"/>
            </a:endParaRPr>
          </a:p>
          <a:p>
            <a:pPr marL="12700" marR="3065780">
              <a:lnSpc>
                <a:spcPct val="101299"/>
              </a:lnSpc>
            </a:pPr>
            <a:r>
              <a:rPr lang="en-US" sz="28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en-US" sz="2850" spc="10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lang="en-US" sz="2850" spc="10" dirty="0" err="1">
                <a:solidFill>
                  <a:srgbClr val="26C6DA"/>
                </a:solidFill>
                <a:latin typeface="Times New Roman"/>
                <a:cs typeface="Times New Roman"/>
              </a:rPr>
              <a:t>val</a:t>
            </a:r>
            <a:r>
              <a:rPr lang="en-US" sz="28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call = </a:t>
            </a:r>
            <a:r>
              <a:rPr lang="en-US" sz="285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client.newCall</a:t>
            </a:r>
            <a:r>
              <a:rPr lang="en-US" sz="28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(request)</a:t>
            </a:r>
          </a:p>
          <a:p>
            <a:pPr marL="12700" marR="3065780">
              <a:lnSpc>
                <a:spcPct val="101299"/>
              </a:lnSpc>
            </a:pPr>
            <a:r>
              <a:rPr lang="en-US" sz="28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en-US" sz="285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lang="en-US" sz="2850" spc="10" dirty="0" err="1" smtClean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lang="en-US" sz="285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setCancellable</a:t>
            </a:r>
            <a:r>
              <a:rPr lang="en-US" sz="28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850" spc="15" dirty="0">
                <a:solidFill>
                  <a:srgbClr val="90A4AE"/>
                </a:solidFill>
                <a:latin typeface="Times New Roman"/>
                <a:cs typeface="Times New Roman"/>
              </a:rPr>
              <a:t>{ </a:t>
            </a:r>
            <a:r>
              <a:rPr lang="en-US" sz="2850" spc="10" dirty="0" err="1">
                <a:solidFill>
                  <a:srgbClr val="FFFFFF"/>
                </a:solidFill>
                <a:latin typeface="Times New Roman"/>
                <a:cs typeface="Times New Roman"/>
              </a:rPr>
              <a:t>call</a:t>
            </a:r>
            <a:r>
              <a:rPr lang="en-US" sz="2850" spc="10" dirty="0" err="1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lang="en-US" sz="2850" spc="10" dirty="0" err="1">
                <a:solidFill>
                  <a:srgbClr val="FFFFFF"/>
                </a:solidFill>
                <a:latin typeface="Times New Roman"/>
                <a:cs typeface="Times New Roman"/>
              </a:rPr>
              <a:t>cancel</a:t>
            </a:r>
            <a:r>
              <a:rPr lang="en-US"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() </a:t>
            </a:r>
            <a:r>
              <a:rPr lang="en-US" sz="2850" spc="15" dirty="0">
                <a:solidFill>
                  <a:srgbClr val="90A4AE"/>
                </a:solidFill>
                <a:latin typeface="Times New Roman"/>
                <a:cs typeface="Times New Roman"/>
              </a:rPr>
              <a:t>}  </a:t>
            </a:r>
            <a:r>
              <a:rPr lang="en-US" sz="2850" spc="15" dirty="0" smtClean="0">
                <a:solidFill>
                  <a:srgbClr val="90A4AE"/>
                </a:solidFill>
                <a:latin typeface="Times New Roman"/>
                <a:cs typeface="Times New Roman"/>
              </a:rPr>
              <a:t>	</a:t>
            </a:r>
          </a:p>
          <a:p>
            <a:pPr marL="12700" marR="3065780">
              <a:lnSpc>
                <a:spcPct val="101299"/>
              </a:lnSpc>
            </a:pPr>
            <a:r>
              <a:rPr lang="en-US" sz="2850" spc="15" dirty="0">
                <a:solidFill>
                  <a:srgbClr val="90A4AE"/>
                </a:solidFill>
                <a:latin typeface="Times New Roman"/>
                <a:cs typeface="Times New Roman"/>
              </a:rPr>
              <a:t>	</a:t>
            </a:r>
            <a:r>
              <a:rPr lang="en-US" sz="285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call</a:t>
            </a:r>
            <a:r>
              <a:rPr lang="en-US" sz="2850" spc="10" dirty="0" err="1" smtClean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lang="en-US" sz="285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enqueue</a:t>
            </a:r>
            <a:r>
              <a:rPr lang="en-US" sz="2850" spc="10" dirty="0" smtClean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lang="en-US" sz="2850" spc="10" dirty="0" smtClean="0">
                <a:solidFill>
                  <a:srgbClr val="26C6DA"/>
                </a:solidFill>
                <a:latin typeface="Times New Roman"/>
                <a:cs typeface="Times New Roman"/>
              </a:rPr>
              <a:t>object </a:t>
            </a:r>
            <a:r>
              <a:rPr lang="en-US"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lang="en-US" sz="2850" spc="10" dirty="0">
                <a:solidFill>
                  <a:srgbClr val="FFFFFF"/>
                </a:solidFill>
                <a:latin typeface="Times New Roman"/>
                <a:cs typeface="Times New Roman"/>
              </a:rPr>
              <a:t>Callback</a:t>
            </a:r>
            <a:r>
              <a:rPr lang="en-US" sz="28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850" spc="1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lang="en-US" sz="2850" dirty="0">
              <a:latin typeface="Times New Roman"/>
              <a:cs typeface="Times New Roman"/>
            </a:endParaRPr>
          </a:p>
          <a:p>
            <a:pPr marL="745490" marR="5080" indent="-367030">
              <a:lnSpc>
                <a:spcPts val="3460"/>
              </a:lnSpc>
              <a:spcBef>
                <a:spcPts val="125"/>
              </a:spcBef>
            </a:pPr>
            <a:r>
              <a:rPr lang="en-US" sz="2850" spc="10" dirty="0" smtClean="0">
                <a:solidFill>
                  <a:srgbClr val="26C6DA"/>
                </a:solidFill>
                <a:latin typeface="Times New Roman"/>
                <a:cs typeface="Times New Roman"/>
              </a:rPr>
              <a:t>			override </a:t>
            </a:r>
            <a:r>
              <a:rPr lang="en-US" sz="2850" spc="1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lang="en-US" sz="2850" spc="10" dirty="0" err="1">
                <a:solidFill>
                  <a:srgbClr val="FFFFFF"/>
                </a:solidFill>
                <a:latin typeface="Times New Roman"/>
                <a:cs typeface="Times New Roman"/>
              </a:rPr>
              <a:t>onFailure</a:t>
            </a:r>
            <a:r>
              <a:rPr lang="en-US"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lang="en-US" sz="2850" spc="10" dirty="0">
                <a:solidFill>
                  <a:srgbClr val="FFFFFF"/>
                </a:solidFill>
                <a:latin typeface="Times New Roman"/>
                <a:cs typeface="Times New Roman"/>
              </a:rPr>
              <a:t>call</a:t>
            </a:r>
            <a:r>
              <a:rPr lang="en-US"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lang="en-US" sz="2850" spc="10" dirty="0">
                <a:solidFill>
                  <a:srgbClr val="FFFFFF"/>
                </a:solidFill>
                <a:latin typeface="Times New Roman"/>
                <a:cs typeface="Times New Roman"/>
              </a:rPr>
              <a:t>Call</a:t>
            </a:r>
            <a:r>
              <a:rPr lang="en-US"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, </a:t>
            </a:r>
            <a:r>
              <a:rPr lang="en-US" sz="285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n-US"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lang="en-US" sz="2850" spc="15" dirty="0" err="1">
                <a:solidFill>
                  <a:srgbClr val="FFFFFF"/>
                </a:solidFill>
                <a:latin typeface="Times New Roman"/>
                <a:cs typeface="Times New Roman"/>
              </a:rPr>
              <a:t>IOException</a:t>
            </a:r>
            <a:r>
              <a:rPr lang="en-US" sz="2850" spc="15" dirty="0">
                <a:solidFill>
                  <a:srgbClr val="90A4AE"/>
                </a:solidFill>
                <a:latin typeface="Times New Roman"/>
                <a:cs typeface="Times New Roman"/>
              </a:rPr>
              <a:t>) {  </a:t>
            </a:r>
            <a:endParaRPr lang="en-US" sz="2850" spc="15" dirty="0" smtClean="0">
              <a:solidFill>
                <a:srgbClr val="90A4AE"/>
              </a:solidFill>
              <a:latin typeface="Times New Roman"/>
              <a:cs typeface="Times New Roman"/>
            </a:endParaRPr>
          </a:p>
          <a:p>
            <a:pPr marL="745490" marR="5080" indent="-367030">
              <a:lnSpc>
                <a:spcPts val="3460"/>
              </a:lnSpc>
              <a:spcBef>
                <a:spcPts val="125"/>
              </a:spcBef>
            </a:pPr>
            <a:r>
              <a:rPr lang="en-US" sz="2850" spc="15" dirty="0">
                <a:solidFill>
                  <a:srgbClr val="90A4AE"/>
                </a:solidFill>
                <a:latin typeface="Times New Roman"/>
                <a:cs typeface="Times New Roman"/>
              </a:rPr>
              <a:t>	</a:t>
            </a:r>
            <a:r>
              <a:rPr lang="en-US" sz="2850" spc="15" dirty="0" smtClean="0">
                <a:solidFill>
                  <a:srgbClr val="90A4AE"/>
                </a:solidFill>
                <a:latin typeface="Times New Roman"/>
                <a:cs typeface="Times New Roman"/>
              </a:rPr>
              <a:t>			</a:t>
            </a:r>
            <a:r>
              <a:rPr lang="en-US" sz="285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lang="en-US" sz="2850" spc="10" dirty="0" err="1" smtClean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lang="en-US" sz="285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onError</a:t>
            </a:r>
            <a:r>
              <a:rPr lang="en-US" sz="2850" spc="10" dirty="0" smtClean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lang="en-US" sz="28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n-US"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lang="en-US" sz="2850" dirty="0">
              <a:latin typeface="Times New Roman"/>
              <a:cs typeface="Times New Roman"/>
            </a:endParaRPr>
          </a:p>
          <a:p>
            <a:pPr marL="379095">
              <a:lnSpc>
                <a:spcPts val="3340"/>
              </a:lnSpc>
            </a:pPr>
            <a:r>
              <a:rPr lang="en-US" sz="2850" spc="15" dirty="0" smtClean="0">
                <a:solidFill>
                  <a:srgbClr val="90A4AE"/>
                </a:solidFill>
                <a:latin typeface="Times New Roman"/>
                <a:cs typeface="Times New Roman"/>
              </a:rPr>
              <a:t>	}</a:t>
            </a:r>
          </a:p>
          <a:p>
            <a:pPr marL="379095">
              <a:lnSpc>
                <a:spcPts val="3340"/>
              </a:lnSpc>
            </a:pPr>
            <a:endParaRPr lang="en-US" sz="2850" spc="15" dirty="0">
              <a:solidFill>
                <a:srgbClr val="90A4AE"/>
              </a:solidFill>
              <a:latin typeface="Times New Roman"/>
              <a:cs typeface="Times New Roman"/>
            </a:endParaRPr>
          </a:p>
          <a:p>
            <a:pPr marL="1111885" marR="5080" indent="-367030">
              <a:lnSpc>
                <a:spcPct val="101299"/>
              </a:lnSpc>
            </a:pPr>
            <a:r>
              <a:rPr lang="en-US" sz="2850" spc="10" dirty="0" smtClean="0">
                <a:solidFill>
                  <a:srgbClr val="26C6DA"/>
                </a:solidFill>
                <a:latin typeface="Times New Roman"/>
                <a:cs typeface="Times New Roman"/>
              </a:rPr>
              <a:t> override </a:t>
            </a:r>
            <a:r>
              <a:rPr lang="en-US" sz="2850" spc="1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lang="en-US" sz="2850" spc="10" dirty="0" err="1">
                <a:solidFill>
                  <a:srgbClr val="FFFFFF"/>
                </a:solidFill>
                <a:latin typeface="Times New Roman"/>
                <a:cs typeface="Times New Roman"/>
              </a:rPr>
              <a:t>onResponse</a:t>
            </a:r>
            <a:r>
              <a:rPr lang="en-US"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lang="en-US" sz="2850" spc="10" dirty="0">
                <a:solidFill>
                  <a:srgbClr val="FFFFFF"/>
                </a:solidFill>
                <a:latin typeface="Times New Roman"/>
                <a:cs typeface="Times New Roman"/>
              </a:rPr>
              <a:t>call</a:t>
            </a:r>
            <a:r>
              <a:rPr lang="en-US"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lang="en-US" sz="2850" spc="10" dirty="0">
                <a:solidFill>
                  <a:srgbClr val="FFFFFF"/>
                </a:solidFill>
                <a:latin typeface="Times New Roman"/>
                <a:cs typeface="Times New Roman"/>
              </a:rPr>
              <a:t>Call</a:t>
            </a:r>
            <a:r>
              <a:rPr lang="en-US"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, </a:t>
            </a:r>
            <a:r>
              <a:rPr lang="en-US" sz="2850" spc="1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lang="en-US"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lang="en-US" sz="2850" spc="15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lang="en-US" sz="2850" spc="15" dirty="0">
                <a:solidFill>
                  <a:srgbClr val="90A4AE"/>
                </a:solidFill>
                <a:latin typeface="Times New Roman"/>
                <a:cs typeface="Times New Roman"/>
              </a:rPr>
              <a:t>) {  </a:t>
            </a:r>
            <a:r>
              <a:rPr lang="en-US" sz="2850" spc="15" dirty="0" smtClean="0">
                <a:solidFill>
                  <a:srgbClr val="90A4AE"/>
                </a:solidFill>
                <a:latin typeface="Times New Roman"/>
                <a:cs typeface="Times New Roman"/>
              </a:rPr>
              <a:t>	</a:t>
            </a:r>
            <a:r>
              <a:rPr lang="en-US" sz="285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lang="en-US" sz="2850" spc="10" dirty="0" err="1" smtClean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lang="en-US" sz="285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onNext</a:t>
            </a:r>
            <a:r>
              <a:rPr lang="en-US" sz="2850" spc="10" dirty="0" smtClean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lang="en-US" sz="285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lang="en-US" sz="2850" spc="10" dirty="0" err="1" smtClean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lang="en-US" sz="285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lang="en-US"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().</a:t>
            </a:r>
            <a:r>
              <a:rPr lang="en-US" sz="2850" spc="10" dirty="0" err="1">
                <a:solidFill>
                  <a:srgbClr val="FFFFFF"/>
                </a:solidFill>
                <a:latin typeface="Times New Roman"/>
                <a:cs typeface="Times New Roman"/>
              </a:rPr>
              <a:t>toString</a:t>
            </a:r>
            <a:r>
              <a:rPr lang="en-US"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())</a:t>
            </a:r>
            <a:endParaRPr lang="en-US" sz="2850" dirty="0">
              <a:latin typeface="Times New Roman"/>
              <a:cs typeface="Times New Roman"/>
            </a:endParaRPr>
          </a:p>
          <a:p>
            <a:pPr marL="1111885">
              <a:lnSpc>
                <a:spcPct val="100000"/>
              </a:lnSpc>
              <a:spcBef>
                <a:spcPts val="40"/>
              </a:spcBef>
            </a:pPr>
            <a:r>
              <a:rPr lang="en-US" sz="28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en-US" sz="285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lang="en-US" sz="2850" spc="10" dirty="0" err="1" smtClean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lang="en-US" sz="285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onComplete</a:t>
            </a:r>
            <a:r>
              <a:rPr lang="en-US"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lang="en-US" sz="2850" dirty="0">
              <a:latin typeface="Times New Roman"/>
              <a:cs typeface="Times New Roman"/>
            </a:endParaRPr>
          </a:p>
          <a:p>
            <a:pPr marL="745490">
              <a:lnSpc>
                <a:spcPct val="100000"/>
              </a:lnSpc>
              <a:spcBef>
                <a:spcPts val="40"/>
              </a:spcBef>
            </a:pPr>
            <a:r>
              <a:rPr lang="en-US" sz="285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lang="en-US" sz="2850" dirty="0">
              <a:latin typeface="Times New Roman"/>
              <a:cs typeface="Times New Roman"/>
            </a:endParaRPr>
          </a:p>
          <a:p>
            <a:pPr marL="379095">
              <a:lnSpc>
                <a:spcPct val="100000"/>
              </a:lnSpc>
              <a:spcBef>
                <a:spcPts val="40"/>
              </a:spcBef>
            </a:pPr>
            <a:r>
              <a:rPr lang="en-US" sz="2850" spc="10" dirty="0" smtClean="0">
                <a:solidFill>
                  <a:srgbClr val="90A4AE"/>
                </a:solidFill>
                <a:latin typeface="Times New Roman"/>
                <a:cs typeface="Times New Roman"/>
              </a:rPr>
              <a:t>})</a:t>
            </a:r>
          </a:p>
          <a:p>
            <a:pPr marL="379095">
              <a:lnSpc>
                <a:spcPct val="100000"/>
              </a:lnSpc>
              <a:spcBef>
                <a:spcPts val="40"/>
              </a:spcBef>
            </a:pPr>
            <a:r>
              <a:rPr lang="en-US" sz="2850" spc="10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8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9265" y="812668"/>
            <a:ext cx="1032573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85" dirty="0"/>
              <a:t>Observing</a:t>
            </a:r>
            <a:r>
              <a:rPr spc="-25" dirty="0"/>
              <a:t> </a:t>
            </a:r>
            <a:r>
              <a:rPr spc="160" dirty="0"/>
              <a:t>Sources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Observable&lt;MotionEvent&gt;</a:t>
            </a:r>
          </a:p>
          <a:p>
            <a:pPr marL="456565" marR="2035810" indent="-419100">
              <a:lnSpc>
                <a:spcPct val="100000"/>
              </a:lnSpc>
              <a:spcBef>
                <a:spcPts val="2395"/>
              </a:spcBef>
            </a:pPr>
            <a:r>
              <a:rPr sz="3300" b="0" spc="-5" dirty="0">
                <a:solidFill>
                  <a:srgbClr val="26C6DA"/>
                </a:solidFill>
                <a:latin typeface="Times New Roman"/>
                <a:cs typeface="Times New Roman"/>
              </a:rPr>
              <a:t>interface</a:t>
            </a:r>
            <a:r>
              <a:rPr sz="3300" b="0" spc="-50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300" b="0" spc="-5" dirty="0">
                <a:latin typeface="Times New Roman"/>
                <a:cs typeface="Times New Roman"/>
              </a:rPr>
              <a:t>Observer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sz="3300" b="0" spc="-5" dirty="0">
                <a:latin typeface="Times New Roman"/>
                <a:cs typeface="Times New Roman"/>
              </a:rPr>
              <a:t>T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&gt;{  </a:t>
            </a:r>
            <a:r>
              <a:rPr sz="3300" b="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b="0" spc="-5" dirty="0">
                <a:latin typeface="Times New Roman"/>
                <a:cs typeface="Times New Roman"/>
              </a:rPr>
              <a:t>onNext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b="0" spc="-5" dirty="0">
                <a:latin typeface="Times New Roman"/>
                <a:cs typeface="Times New Roman"/>
              </a:rPr>
              <a:t>t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b="0" spc="-11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b="0" spc="-5" dirty="0">
                <a:latin typeface="Times New Roman"/>
                <a:cs typeface="Times New Roman"/>
              </a:rPr>
              <a:t>T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456565">
              <a:lnSpc>
                <a:spcPts val="3954"/>
              </a:lnSpc>
            </a:pPr>
            <a:r>
              <a:rPr sz="3300" b="0" spc="-5" dirty="0">
                <a:solidFill>
                  <a:srgbClr val="26C6DA"/>
                </a:solidFill>
                <a:latin typeface="Times New Roman"/>
                <a:cs typeface="Times New Roman"/>
              </a:rPr>
              <a:t>fun</a:t>
            </a:r>
            <a:r>
              <a:rPr sz="3300" b="0" spc="-60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300" b="0" spc="-5" dirty="0">
                <a:latin typeface="Times New Roman"/>
                <a:cs typeface="Times New Roman"/>
              </a:rPr>
              <a:t>onComplete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3300">
              <a:latin typeface="Times New Roman"/>
              <a:cs typeface="Times New Roman"/>
            </a:endParaRPr>
          </a:p>
          <a:p>
            <a:pPr marL="456565">
              <a:lnSpc>
                <a:spcPts val="3954"/>
              </a:lnSpc>
            </a:pPr>
            <a:r>
              <a:rPr sz="3300" b="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b="0" spc="-5" dirty="0">
                <a:latin typeface="Times New Roman"/>
                <a:cs typeface="Times New Roman"/>
              </a:rPr>
              <a:t>onError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b="0" spc="-5" dirty="0">
                <a:latin typeface="Times New Roman"/>
                <a:cs typeface="Times New Roman"/>
              </a:rPr>
              <a:t>t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b="0" spc="-9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b="0" spc="-5" dirty="0">
                <a:latin typeface="Times New Roman"/>
                <a:cs typeface="Times New Roman"/>
              </a:rPr>
              <a:t>Throwable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456565">
              <a:lnSpc>
                <a:spcPts val="3954"/>
              </a:lnSpc>
            </a:pPr>
            <a:r>
              <a:rPr sz="3300" b="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b="0" spc="-5" dirty="0">
                <a:latin typeface="Times New Roman"/>
                <a:cs typeface="Times New Roman"/>
              </a:rPr>
              <a:t>onSubscribe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b="0" spc="-5" dirty="0">
                <a:latin typeface="Times New Roman"/>
                <a:cs typeface="Times New Roman"/>
              </a:rPr>
              <a:t>d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b="0" spc="-2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b="0" spc="-5" dirty="0">
                <a:latin typeface="Times New Roman"/>
                <a:cs typeface="Times New Roman"/>
              </a:rPr>
              <a:t>Disposable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38100">
              <a:lnSpc>
                <a:spcPts val="3960"/>
              </a:lnSpc>
            </a:pP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  <a:p>
            <a:pPr marL="546100" marR="2348230" indent="-419100">
              <a:lnSpc>
                <a:spcPct val="100000"/>
              </a:lnSpc>
              <a:spcBef>
                <a:spcPts val="2430"/>
              </a:spcBef>
            </a:pPr>
            <a:r>
              <a:rPr sz="3300" b="0" spc="-5" dirty="0">
                <a:solidFill>
                  <a:srgbClr val="26C6DA"/>
                </a:solidFill>
                <a:latin typeface="Times New Roman"/>
                <a:cs typeface="Times New Roman"/>
              </a:rPr>
              <a:t>interface</a:t>
            </a:r>
            <a:r>
              <a:rPr sz="3300" b="0" spc="-55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300" b="0" spc="-5" dirty="0">
                <a:latin typeface="Times New Roman"/>
                <a:cs typeface="Times New Roman"/>
              </a:rPr>
              <a:t>Disposable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{  </a:t>
            </a:r>
            <a:r>
              <a:rPr sz="3300" b="0" spc="-5" dirty="0">
                <a:solidFill>
                  <a:srgbClr val="26C6DA"/>
                </a:solidFill>
                <a:latin typeface="Times New Roman"/>
                <a:cs typeface="Times New Roman"/>
              </a:rPr>
              <a:t>fun</a:t>
            </a:r>
            <a:r>
              <a:rPr sz="3300" b="0" spc="-70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300" b="0" spc="-5" dirty="0">
                <a:latin typeface="Times New Roman"/>
                <a:cs typeface="Times New Roman"/>
              </a:rPr>
              <a:t>dispose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3300">
              <a:latin typeface="Times New Roman"/>
              <a:cs typeface="Times New Roman"/>
            </a:endParaRPr>
          </a:p>
          <a:p>
            <a:pPr marL="127000">
              <a:lnSpc>
                <a:spcPts val="3954"/>
              </a:lnSpc>
            </a:pP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Flowable&lt;User&gt;</a:t>
            </a:r>
          </a:p>
          <a:p>
            <a:pPr marL="454659" marR="1647825" indent="-419100">
              <a:lnSpc>
                <a:spcPct val="100000"/>
              </a:lnSpc>
              <a:spcBef>
                <a:spcPts val="2560"/>
              </a:spcBef>
            </a:pPr>
            <a:r>
              <a:rPr sz="3300" b="0" spc="-5" dirty="0">
                <a:solidFill>
                  <a:srgbClr val="26C6DA"/>
                </a:solidFill>
                <a:latin typeface="Times New Roman"/>
                <a:cs typeface="Times New Roman"/>
              </a:rPr>
              <a:t>interface </a:t>
            </a:r>
            <a:r>
              <a:rPr sz="3300" b="0" spc="-5" dirty="0">
                <a:latin typeface="Times New Roman"/>
                <a:cs typeface="Times New Roman"/>
              </a:rPr>
              <a:t>Subscriber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sz="3300" b="0" spc="-5" dirty="0">
                <a:latin typeface="Times New Roman"/>
                <a:cs typeface="Times New Roman"/>
              </a:rPr>
              <a:t>T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&gt;{  </a:t>
            </a:r>
            <a:r>
              <a:rPr sz="3300" b="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b="0" spc="-5" dirty="0">
                <a:latin typeface="Times New Roman"/>
                <a:cs typeface="Times New Roman"/>
              </a:rPr>
              <a:t>onNext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b="0" spc="-5" dirty="0">
                <a:latin typeface="Times New Roman"/>
                <a:cs typeface="Times New Roman"/>
              </a:rPr>
              <a:t>t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b="0" spc="-11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b="0" spc="-5" dirty="0">
                <a:latin typeface="Times New Roman"/>
                <a:cs typeface="Times New Roman"/>
              </a:rPr>
              <a:t>T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454659">
              <a:lnSpc>
                <a:spcPts val="3954"/>
              </a:lnSpc>
            </a:pPr>
            <a:r>
              <a:rPr sz="3300" b="0" spc="-5" dirty="0">
                <a:solidFill>
                  <a:srgbClr val="26C6DA"/>
                </a:solidFill>
                <a:latin typeface="Times New Roman"/>
                <a:cs typeface="Times New Roman"/>
              </a:rPr>
              <a:t>fun</a:t>
            </a:r>
            <a:r>
              <a:rPr sz="3300" b="0" spc="-60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300" b="0" spc="-5" dirty="0">
                <a:latin typeface="Times New Roman"/>
                <a:cs typeface="Times New Roman"/>
              </a:rPr>
              <a:t>onComplete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3300">
              <a:latin typeface="Times New Roman"/>
              <a:cs typeface="Times New Roman"/>
            </a:endParaRPr>
          </a:p>
          <a:p>
            <a:pPr marL="454659">
              <a:lnSpc>
                <a:spcPts val="3954"/>
              </a:lnSpc>
            </a:pPr>
            <a:r>
              <a:rPr sz="3300" b="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b="0" spc="-5" dirty="0">
                <a:latin typeface="Times New Roman"/>
                <a:cs typeface="Times New Roman"/>
              </a:rPr>
              <a:t>onError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b="0" spc="-5" dirty="0">
                <a:latin typeface="Times New Roman"/>
                <a:cs typeface="Times New Roman"/>
              </a:rPr>
              <a:t>t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b="0" spc="-9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b="0" spc="-5" dirty="0">
                <a:latin typeface="Times New Roman"/>
                <a:cs typeface="Times New Roman"/>
              </a:rPr>
              <a:t>Throwable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454659">
              <a:lnSpc>
                <a:spcPts val="3954"/>
              </a:lnSpc>
            </a:pPr>
            <a:r>
              <a:rPr sz="3300" b="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b="0" spc="-5" dirty="0">
                <a:latin typeface="Times New Roman"/>
                <a:cs typeface="Times New Roman"/>
              </a:rPr>
              <a:t>onSubscribe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b="0" spc="-5" dirty="0">
                <a:latin typeface="Times New Roman"/>
                <a:cs typeface="Times New Roman"/>
              </a:rPr>
              <a:t>s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b="0" spc="-15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b="0" spc="-5" dirty="0">
                <a:latin typeface="Times New Roman"/>
                <a:cs typeface="Times New Roman"/>
              </a:rPr>
              <a:t>Subscription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36195">
              <a:lnSpc>
                <a:spcPts val="3960"/>
              </a:lnSpc>
            </a:pP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  <a:p>
            <a:pPr marL="515620" marR="1989455" indent="-419100">
              <a:lnSpc>
                <a:spcPct val="100000"/>
              </a:lnSpc>
              <a:spcBef>
                <a:spcPts val="2595"/>
              </a:spcBef>
            </a:pPr>
            <a:r>
              <a:rPr sz="3300" b="0" spc="-5" dirty="0">
                <a:solidFill>
                  <a:srgbClr val="26C6DA"/>
                </a:solidFill>
                <a:latin typeface="Times New Roman"/>
                <a:cs typeface="Times New Roman"/>
              </a:rPr>
              <a:t>interface </a:t>
            </a:r>
            <a:r>
              <a:rPr sz="3300" b="0" spc="-5" dirty="0">
                <a:latin typeface="Times New Roman"/>
                <a:cs typeface="Times New Roman"/>
              </a:rPr>
              <a:t>Subscription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{  </a:t>
            </a:r>
            <a:r>
              <a:rPr sz="3300" b="0" spc="-5" dirty="0">
                <a:solidFill>
                  <a:srgbClr val="26C6DA"/>
                </a:solidFill>
                <a:latin typeface="Times New Roman"/>
                <a:cs typeface="Times New Roman"/>
              </a:rPr>
              <a:t>fun</a:t>
            </a:r>
            <a:r>
              <a:rPr sz="3300" b="0" spc="-80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300" b="0" spc="-5" dirty="0">
                <a:latin typeface="Times New Roman"/>
                <a:cs typeface="Times New Roman"/>
              </a:rPr>
              <a:t>cancel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3300">
              <a:latin typeface="Times New Roman"/>
              <a:cs typeface="Times New Roman"/>
            </a:endParaRPr>
          </a:p>
          <a:p>
            <a:pPr marL="515620">
              <a:lnSpc>
                <a:spcPts val="3954"/>
              </a:lnSpc>
            </a:pPr>
            <a:r>
              <a:rPr sz="3300" b="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b="0" spc="-5" dirty="0">
                <a:latin typeface="Times New Roman"/>
                <a:cs typeface="Times New Roman"/>
              </a:rPr>
              <a:t>request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b="0" spc="-5" dirty="0">
                <a:latin typeface="Times New Roman"/>
                <a:cs typeface="Times New Roman"/>
              </a:rPr>
              <a:t>r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300" b="0" spc="-5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b="0" spc="-5" dirty="0">
                <a:latin typeface="Times New Roman"/>
                <a:cs typeface="Times New Roman"/>
              </a:rPr>
              <a:t>Long</a:t>
            </a: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96520">
              <a:lnSpc>
                <a:spcPts val="3960"/>
              </a:lnSpc>
            </a:pPr>
            <a:r>
              <a:rPr sz="3300" b="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9265" y="812668"/>
            <a:ext cx="1032573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85" dirty="0"/>
              <a:t>Observing</a:t>
            </a:r>
            <a:r>
              <a:rPr spc="-25" dirty="0"/>
              <a:t> </a:t>
            </a:r>
            <a:r>
              <a:rPr spc="160" dirty="0"/>
              <a:t>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70250" y="2606675"/>
            <a:ext cx="14148435" cy="8258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160">
              <a:lnSpc>
                <a:spcPct val="102000"/>
              </a:lnSpc>
            </a:pP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val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observable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Observable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String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&gt; =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Observable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just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00BFA4"/>
                </a:solidFill>
                <a:latin typeface="Times New Roman"/>
                <a:cs typeface="Times New Roman"/>
              </a:rPr>
              <a:t>"Hello"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 </a:t>
            </a:r>
            <a:endParaRPr lang="en-US" sz="3300" spc="-5" dirty="0" smtClean="0">
              <a:solidFill>
                <a:srgbClr val="90A4AE"/>
              </a:solidFill>
              <a:latin typeface="Times New Roman"/>
              <a:cs typeface="Times New Roman"/>
            </a:endParaRPr>
          </a:p>
          <a:p>
            <a:pPr marL="12700" marR="5080" indent="10160">
              <a:lnSpc>
                <a:spcPct val="102000"/>
              </a:lnSpc>
            </a:pPr>
            <a:endParaRPr lang="en-US" sz="3300" spc="-5" dirty="0" smtClean="0">
              <a:solidFill>
                <a:srgbClr val="90A4AE"/>
              </a:solidFill>
              <a:latin typeface="Times New Roman"/>
              <a:cs typeface="Times New Roman"/>
            </a:endParaRPr>
          </a:p>
          <a:p>
            <a:pPr marL="12700" marR="5080" indent="10160">
              <a:lnSpc>
                <a:spcPct val="102000"/>
              </a:lnSpc>
            </a:pPr>
            <a:r>
              <a:rPr lang="en-US" sz="33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observable.subscribe</a:t>
            </a:r>
            <a:r>
              <a:rPr lang="en-US" sz="33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(object: </a:t>
            </a:r>
            <a:r>
              <a:rPr lang="en-US" sz="33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DisposableObserver</a:t>
            </a:r>
            <a:r>
              <a:rPr lang="en-US" sz="33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&lt;String&gt;() {</a:t>
            </a:r>
            <a:endParaRPr lang="en-US" sz="3300" spc="-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indent="10160">
              <a:lnSpc>
                <a:spcPct val="102000"/>
              </a:lnSpc>
            </a:pPr>
            <a:r>
              <a:rPr lang="en-US" sz="3300" spc="-5" dirty="0" smtClean="0">
                <a:solidFill>
                  <a:srgbClr val="26C6DA"/>
                </a:solidFill>
                <a:latin typeface="Times New Roman"/>
                <a:cs typeface="Times New Roman"/>
              </a:rPr>
              <a:t>	</a:t>
            </a:r>
            <a:r>
              <a:rPr sz="3300" spc="-5" dirty="0" smtClean="0">
                <a:solidFill>
                  <a:srgbClr val="26C6DA"/>
                </a:solidFill>
                <a:latin typeface="Times New Roman"/>
                <a:cs typeface="Times New Roman"/>
              </a:rPr>
              <a:t>override </a:t>
            </a: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onComplete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r>
              <a:rPr sz="3300" spc="-35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860425">
              <a:lnSpc>
                <a:spcPts val="3954"/>
              </a:lnSpc>
            </a:pPr>
            <a:r>
              <a:rPr lang="en-US" sz="3300" spc="-5" dirty="0" smtClean="0">
                <a:solidFill>
                  <a:srgbClr val="607D8B"/>
                </a:solidFill>
                <a:latin typeface="Times New Roman"/>
                <a:cs typeface="Times New Roman"/>
              </a:rPr>
              <a:t>		</a:t>
            </a:r>
            <a:r>
              <a:rPr sz="3300" spc="-5" dirty="0" smtClean="0">
                <a:solidFill>
                  <a:srgbClr val="607D8B"/>
                </a:solidFill>
                <a:latin typeface="Times New Roman"/>
                <a:cs typeface="Times New Roman"/>
              </a:rPr>
              <a:t>//...</a:t>
            </a:r>
            <a:endParaRPr sz="3300" dirty="0">
              <a:latin typeface="Times New Roman"/>
              <a:cs typeface="Times New Roman"/>
            </a:endParaRPr>
          </a:p>
          <a:p>
            <a:pPr marL="441959">
              <a:lnSpc>
                <a:spcPts val="3954"/>
              </a:lnSpc>
            </a:pPr>
            <a:r>
              <a:rPr lang="en-US" sz="3300" spc="-5" dirty="0" smtClean="0">
                <a:solidFill>
                  <a:srgbClr val="90A4AE"/>
                </a:solidFill>
                <a:latin typeface="Times New Roman"/>
                <a:cs typeface="Times New Roman"/>
              </a:rPr>
              <a:t>	</a:t>
            </a:r>
            <a:r>
              <a:rPr sz="3300" spc="-5" dirty="0" smtClean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441959">
              <a:lnSpc>
                <a:spcPts val="3960"/>
              </a:lnSpc>
            </a:pPr>
            <a:r>
              <a:rPr lang="en-US" sz="3300" spc="-5" dirty="0" smtClean="0">
                <a:solidFill>
                  <a:srgbClr val="26C6DA"/>
                </a:solidFill>
                <a:latin typeface="Times New Roman"/>
                <a:cs typeface="Times New Roman"/>
              </a:rPr>
              <a:t>	</a:t>
            </a:r>
            <a:r>
              <a:rPr sz="3300" spc="-5" dirty="0" smtClean="0">
                <a:solidFill>
                  <a:srgbClr val="26C6DA"/>
                </a:solidFill>
                <a:latin typeface="Times New Roman"/>
                <a:cs typeface="Times New Roman"/>
              </a:rPr>
              <a:t>override </a:t>
            </a: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onNext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String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r>
              <a:rPr sz="3300" spc="-15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860425">
              <a:lnSpc>
                <a:spcPts val="3954"/>
              </a:lnSpc>
            </a:pPr>
            <a:r>
              <a:rPr lang="en-US" sz="3300" spc="-5" dirty="0" smtClean="0">
                <a:solidFill>
                  <a:srgbClr val="607D8B"/>
                </a:solidFill>
                <a:latin typeface="Times New Roman"/>
                <a:cs typeface="Times New Roman"/>
              </a:rPr>
              <a:t>		</a:t>
            </a:r>
            <a:r>
              <a:rPr sz="3300" spc="-5" dirty="0" smtClean="0">
                <a:solidFill>
                  <a:srgbClr val="607D8B"/>
                </a:solidFill>
                <a:latin typeface="Times New Roman"/>
                <a:cs typeface="Times New Roman"/>
              </a:rPr>
              <a:t>//...</a:t>
            </a:r>
            <a:endParaRPr sz="3300" dirty="0">
              <a:latin typeface="Times New Roman"/>
              <a:cs typeface="Times New Roman"/>
            </a:endParaRPr>
          </a:p>
          <a:p>
            <a:pPr marL="441959">
              <a:lnSpc>
                <a:spcPts val="3954"/>
              </a:lnSpc>
            </a:pPr>
            <a:r>
              <a:rPr lang="en-US" sz="3300" spc="-5" dirty="0" smtClean="0">
                <a:solidFill>
                  <a:srgbClr val="90A4AE"/>
                </a:solidFill>
                <a:latin typeface="Times New Roman"/>
                <a:cs typeface="Times New Roman"/>
              </a:rPr>
              <a:t>	</a:t>
            </a:r>
            <a:r>
              <a:rPr sz="3300" spc="-5" dirty="0" smtClean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441959">
              <a:lnSpc>
                <a:spcPts val="3960"/>
              </a:lnSpc>
            </a:pPr>
            <a:r>
              <a:rPr lang="en-US" sz="3300" spc="-5" dirty="0" smtClean="0">
                <a:solidFill>
                  <a:srgbClr val="26C6DA"/>
                </a:solidFill>
                <a:latin typeface="Times New Roman"/>
                <a:cs typeface="Times New Roman"/>
              </a:rPr>
              <a:t>	</a:t>
            </a:r>
            <a:r>
              <a:rPr sz="3300" spc="-5" dirty="0" smtClean="0">
                <a:solidFill>
                  <a:srgbClr val="26C6DA"/>
                </a:solidFill>
                <a:latin typeface="Times New Roman"/>
                <a:cs typeface="Times New Roman"/>
              </a:rPr>
              <a:t>override </a:t>
            </a:r>
            <a:r>
              <a:rPr sz="3300" spc="-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onError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Throwable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r>
              <a:rPr sz="3300" spc="-6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860425">
              <a:lnSpc>
                <a:spcPts val="3954"/>
              </a:lnSpc>
            </a:pPr>
            <a:r>
              <a:rPr lang="en-US" sz="3300" spc="-5" dirty="0" smtClean="0">
                <a:solidFill>
                  <a:srgbClr val="607D8B"/>
                </a:solidFill>
                <a:latin typeface="Times New Roman"/>
                <a:cs typeface="Times New Roman"/>
              </a:rPr>
              <a:t>		</a:t>
            </a:r>
            <a:r>
              <a:rPr sz="3300" spc="-5" dirty="0" smtClean="0">
                <a:solidFill>
                  <a:srgbClr val="607D8B"/>
                </a:solidFill>
                <a:latin typeface="Times New Roman"/>
                <a:cs typeface="Times New Roman"/>
              </a:rPr>
              <a:t>//...</a:t>
            </a:r>
            <a:endParaRPr sz="3300" dirty="0">
              <a:latin typeface="Times New Roman"/>
              <a:cs typeface="Times New Roman"/>
            </a:endParaRPr>
          </a:p>
          <a:p>
            <a:pPr marL="441959">
              <a:lnSpc>
                <a:spcPts val="3960"/>
              </a:lnSpc>
            </a:pPr>
            <a:r>
              <a:rPr lang="en-US" sz="3300" spc="-5" dirty="0" smtClean="0">
                <a:solidFill>
                  <a:srgbClr val="90A4AE"/>
                </a:solidFill>
                <a:latin typeface="Times New Roman"/>
                <a:cs typeface="Times New Roman"/>
              </a:rPr>
              <a:t>	</a:t>
            </a:r>
            <a:r>
              <a:rPr sz="3300" spc="-5" dirty="0" smtClean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17145">
              <a:spcBef>
                <a:spcPts val="80"/>
              </a:spcBef>
            </a:pPr>
            <a:r>
              <a:rPr lang="en-US" sz="3300" spc="-535" dirty="0" smtClean="0">
                <a:solidFill>
                  <a:schemeClr val="bg1"/>
                </a:solidFill>
                <a:latin typeface="Times New Roman"/>
                <a:cs typeface="Times New Roman"/>
              </a:rPr>
              <a:t>})  </a:t>
            </a:r>
          </a:p>
          <a:p>
            <a:pPr marL="17145">
              <a:spcBef>
                <a:spcPts val="80"/>
              </a:spcBef>
            </a:pPr>
            <a:r>
              <a:rPr lang="en-US" sz="3300" kern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observable.subscribe</a:t>
            </a:r>
            <a:r>
              <a:rPr lang="en-US" sz="3300" kern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(observer)</a:t>
            </a:r>
          </a:p>
          <a:p>
            <a:pPr marL="17145">
              <a:spcBef>
                <a:spcPts val="80"/>
              </a:spcBef>
            </a:pPr>
            <a:endParaRPr lang="en-US" sz="3300" kern="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7145">
              <a:spcBef>
                <a:spcPts val="80"/>
              </a:spcBef>
            </a:pPr>
            <a:r>
              <a:rPr lang="en-US" sz="3300" kern="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observer.dispose</a:t>
            </a:r>
            <a:r>
              <a:rPr lang="en-US" sz="3300" kern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()</a:t>
            </a:r>
            <a:endParaRPr lang="en-US" sz="3300" kern="0" dirty="0">
              <a:solidFill>
                <a:srgbClr val="90A4A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7050" y="873528"/>
            <a:ext cx="12690475" cy="133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50" spc="105" dirty="0"/>
              <a:t>Rx{Java|Kotlin|Swift|Dart}</a:t>
            </a:r>
            <a:endParaRPr sz="8550"/>
          </a:p>
        </p:txBody>
      </p:sp>
      <p:sp>
        <p:nvSpPr>
          <p:cNvPr id="3" name="object 3"/>
          <p:cNvSpPr/>
          <p:nvPr/>
        </p:nvSpPr>
        <p:spPr>
          <a:xfrm>
            <a:off x="14508697" y="3235137"/>
            <a:ext cx="1390510" cy="1766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00068" y="3295131"/>
            <a:ext cx="1640757" cy="1667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61222" y="3559227"/>
            <a:ext cx="1222058" cy="1188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38825" y="7951155"/>
            <a:ext cx="291279" cy="370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01904" y="7951616"/>
            <a:ext cx="277446" cy="3731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01179" y="7951616"/>
            <a:ext cx="37726" cy="429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03842" y="7952537"/>
            <a:ext cx="316066" cy="3722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51537" y="8056529"/>
            <a:ext cx="366806" cy="2549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98875" y="8057909"/>
            <a:ext cx="35001" cy="2535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10546" y="8057250"/>
            <a:ext cx="215433" cy="2620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56769" y="8469280"/>
            <a:ext cx="1736063" cy="17301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94429" y="8490493"/>
            <a:ext cx="1727474" cy="1676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30093" y="5816355"/>
            <a:ext cx="1260748" cy="12162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64274" y="5946983"/>
            <a:ext cx="1061328" cy="10720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84450" y="3463124"/>
            <a:ext cx="7696200" cy="4847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5350"/>
              </a:lnSpc>
              <a:buFont typeface="Courier New" panose="02070309020205020404" pitchFamily="49" charset="0"/>
              <a:buChar char="o"/>
            </a:pPr>
            <a:r>
              <a:rPr lang="en-US" sz="3100" b="1" kern="0" dirty="0" smtClean="0">
                <a:solidFill>
                  <a:srgbClr val="FFFFFF"/>
                </a:solidFill>
                <a:latin typeface="Arial"/>
                <a:cs typeface="Arial"/>
              </a:rPr>
              <a:t>a set of classes for representing sources of data</a:t>
            </a:r>
          </a:p>
          <a:p>
            <a:pPr marL="469900" indent="-457200">
              <a:lnSpc>
                <a:spcPts val="5350"/>
              </a:lnSpc>
              <a:buFont typeface="Courier New" panose="02070309020205020404" pitchFamily="49" charset="0"/>
              <a:buChar char="o"/>
            </a:pPr>
            <a:r>
              <a:rPr lang="en-US" sz="3100" b="1" kern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3100" b="1" kern="0" dirty="0" smtClean="0">
                <a:solidFill>
                  <a:srgbClr val="FFFFFF"/>
                </a:solidFill>
                <a:latin typeface="Arial"/>
                <a:cs typeface="Arial"/>
              </a:rPr>
              <a:t> set of classes for listening to data sources</a:t>
            </a:r>
          </a:p>
          <a:p>
            <a:pPr marL="469900" indent="-457200">
              <a:lnSpc>
                <a:spcPts val="5350"/>
              </a:lnSpc>
              <a:buFont typeface="Courier New" panose="02070309020205020404" pitchFamily="49" charset="0"/>
              <a:buChar char="o"/>
            </a:pPr>
            <a:r>
              <a:rPr lang="en-US" sz="3100" b="1" kern="0" dirty="0" smtClean="0">
                <a:solidFill>
                  <a:srgbClr val="FFFFFF"/>
                </a:solidFill>
                <a:latin typeface="Arial"/>
                <a:cs typeface="Arial"/>
              </a:rPr>
              <a:t>A set of methods for modifying and composing the data</a:t>
            </a:r>
            <a:endParaRPr lang="en-US" sz="3100" b="1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5350"/>
              </a:lnSpc>
            </a:pPr>
            <a:endParaRPr lang="en-US" sz="3100" b="1" kern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23286" y="812668"/>
            <a:ext cx="545782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4" dirty="0"/>
              <a:t>Operators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9050" y="3825875"/>
            <a:ext cx="7816850" cy="248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Manipulate </a:t>
            </a:r>
            <a:r>
              <a:rPr sz="3100" spc="4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100" spc="55" dirty="0">
                <a:solidFill>
                  <a:srgbClr val="FFFFFF"/>
                </a:solidFill>
                <a:latin typeface="Arial"/>
                <a:cs typeface="Arial"/>
              </a:rPr>
              <a:t>combine </a:t>
            </a:r>
            <a:r>
              <a:rPr sz="3100" spc="40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3100" spc="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31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way.</a:t>
            </a:r>
            <a:endParaRPr sz="3100" dirty="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Manipulate </a:t>
            </a:r>
            <a:r>
              <a:rPr sz="3100" spc="25" dirty="0">
                <a:solidFill>
                  <a:srgbClr val="FFFFFF"/>
                </a:solidFill>
                <a:latin typeface="Arial"/>
                <a:cs typeface="Arial"/>
              </a:rPr>
              <a:t>threading </a:t>
            </a:r>
            <a:r>
              <a:rPr sz="3100" spc="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3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way.</a:t>
            </a:r>
            <a:endParaRPr sz="3100" dirty="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Manipulate </a:t>
            </a:r>
            <a:r>
              <a:rPr sz="3100" spc="20" dirty="0">
                <a:solidFill>
                  <a:srgbClr val="FFFFFF"/>
                </a:solidFill>
                <a:latin typeface="Arial"/>
                <a:cs typeface="Arial"/>
              </a:rPr>
              <a:t>emissions </a:t>
            </a:r>
            <a:r>
              <a:rPr sz="3100" spc="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way.</a:t>
            </a:r>
            <a:endParaRPr sz="3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Why</a:t>
            </a:r>
            <a:r>
              <a:rPr spc="-85" dirty="0"/>
              <a:t> </a:t>
            </a:r>
            <a:r>
              <a:rPr spc="150" dirty="0"/>
              <a:t>Reactive?</a:t>
            </a:r>
          </a:p>
        </p:txBody>
      </p:sp>
      <p:sp>
        <p:nvSpPr>
          <p:cNvPr id="3" name="object 3"/>
          <p:cNvSpPr/>
          <p:nvPr/>
        </p:nvSpPr>
        <p:spPr>
          <a:xfrm>
            <a:off x="12925051" y="3621847"/>
            <a:ext cx="5887275" cy="5689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26038" y="3621847"/>
            <a:ext cx="8476615" cy="5345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870" marR="3782060" indent="-471805">
              <a:lnSpc>
                <a:spcPct val="100299"/>
              </a:lnSpc>
            </a:pPr>
            <a:r>
              <a:rPr sz="3700" dirty="0">
                <a:latin typeface="Times New Roman"/>
                <a:cs typeface="Times New Roman"/>
              </a:rPr>
              <a:t>interface UserManager {  fun getUser():</a:t>
            </a:r>
            <a:r>
              <a:rPr sz="3700" spc="-5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User</a:t>
            </a:r>
          </a:p>
          <a:p>
            <a:pPr marL="483870" marR="2855595" indent="-467359">
              <a:lnSpc>
                <a:spcPts val="4420"/>
              </a:lnSpc>
              <a:spcBef>
                <a:spcPts val="204"/>
              </a:spcBef>
              <a:tabLst>
                <a:tab pos="483234" algn="l"/>
              </a:tabLst>
            </a:pPr>
            <a:r>
              <a:rPr sz="3700" dirty="0">
                <a:latin typeface="Times New Roman"/>
                <a:cs typeface="Times New Roman"/>
              </a:rPr>
              <a:t>	fun</a:t>
            </a:r>
            <a:r>
              <a:rPr sz="3700" spc="-2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setName(name:</a:t>
            </a:r>
            <a:r>
              <a:rPr sz="3700" spc="-2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String)  fun setAge(age:</a:t>
            </a:r>
            <a:r>
              <a:rPr sz="3700" spc="-4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Int)</a:t>
            </a:r>
          </a:p>
          <a:p>
            <a:pPr marL="85725" marR="5080" indent="-73660">
              <a:lnSpc>
                <a:spcPct val="100299"/>
              </a:lnSpc>
              <a:spcBef>
                <a:spcPts val="275"/>
              </a:spcBef>
            </a:pPr>
            <a:r>
              <a:rPr sz="5550" spc="-450" baseline="6006" dirty="0">
                <a:latin typeface="Times New Roman"/>
                <a:cs typeface="Times New Roman"/>
              </a:rPr>
              <a:t>}</a:t>
            </a:r>
            <a:endParaRPr lang="en-US" sz="5550" spc="-450" baseline="6006" dirty="0">
              <a:latin typeface="Times New Roman"/>
              <a:cs typeface="Times New Roman"/>
            </a:endParaRPr>
          </a:p>
          <a:p>
            <a:pPr marL="85725" marR="5080" indent="-73660">
              <a:lnSpc>
                <a:spcPct val="100299"/>
              </a:lnSpc>
              <a:spcBef>
                <a:spcPts val="275"/>
              </a:spcBef>
            </a:pPr>
            <a:r>
              <a:rPr sz="3700" spc="-300" dirty="0" err="1">
                <a:latin typeface="Times New Roman"/>
                <a:cs typeface="Times New Roman"/>
              </a:rPr>
              <a:t>val</a:t>
            </a:r>
            <a:r>
              <a:rPr sz="3700" spc="-300" dirty="0">
                <a:latin typeface="Times New Roman"/>
                <a:cs typeface="Times New Roman"/>
              </a:rPr>
              <a:t> </a:t>
            </a:r>
            <a:r>
              <a:rPr lang="en-US" sz="3700" spc="-300" dirty="0">
                <a:latin typeface="Times New Roman"/>
                <a:cs typeface="Times New Roman"/>
              </a:rPr>
              <a:t> </a:t>
            </a:r>
            <a:r>
              <a:rPr sz="3700" spc="5" dirty="0">
                <a:latin typeface="Times New Roman"/>
                <a:cs typeface="Times New Roman"/>
              </a:rPr>
              <a:t>um: </a:t>
            </a:r>
            <a:r>
              <a:rPr sz="3700" dirty="0">
                <a:latin typeface="Times New Roman"/>
                <a:cs typeface="Times New Roman"/>
              </a:rPr>
              <a:t>UserManager </a:t>
            </a:r>
            <a:r>
              <a:rPr sz="3700" spc="5" dirty="0">
                <a:latin typeface="Times New Roman"/>
                <a:cs typeface="Times New Roman"/>
              </a:rPr>
              <a:t>= </a:t>
            </a:r>
            <a:r>
              <a:rPr sz="3700" dirty="0">
                <a:latin typeface="Times New Roman"/>
                <a:cs typeface="Times New Roman"/>
              </a:rPr>
              <a:t>UserManagerImpl()  logd(um.getUser())</a:t>
            </a:r>
          </a:p>
          <a:p>
            <a:pPr marL="97790" marR="3510279">
              <a:lnSpc>
                <a:spcPct val="100299"/>
              </a:lnSpc>
              <a:spcBef>
                <a:spcPts val="965"/>
              </a:spcBef>
            </a:pPr>
            <a:r>
              <a:rPr sz="3700" dirty="0">
                <a:latin typeface="Times New Roman"/>
                <a:cs typeface="Times New Roman"/>
              </a:rPr>
              <a:t>um.setName("John Doe")  logd(um.getUser())</a:t>
            </a:r>
          </a:p>
        </p:txBody>
      </p:sp>
      <p:sp>
        <p:nvSpPr>
          <p:cNvPr id="5" name="object 5"/>
          <p:cNvSpPr/>
          <p:nvPr/>
        </p:nvSpPr>
        <p:spPr>
          <a:xfrm>
            <a:off x="2668097" y="9690313"/>
            <a:ext cx="1312339" cy="1248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2283" y="10120243"/>
            <a:ext cx="1989685" cy="1163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6074" y="9443940"/>
            <a:ext cx="1363361" cy="1022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23286" y="812668"/>
            <a:ext cx="545782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4" dirty="0"/>
              <a:t>Operators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65740" y="4921051"/>
            <a:ext cx="796544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60"/>
              </a:lnSpc>
            </a:pPr>
            <a:r>
              <a:rPr sz="3300" dirty="0">
                <a:solidFill>
                  <a:srgbClr val="26C6DA"/>
                </a:solidFill>
                <a:latin typeface="Times New Roman"/>
                <a:cs typeface="Times New Roman"/>
              </a:rPr>
              <a:t>val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greeting </a:t>
            </a:r>
            <a:r>
              <a:rPr sz="3300" dirty="0">
                <a:solidFill>
                  <a:srgbClr val="90A4AE"/>
                </a:solidFill>
                <a:latin typeface="Times New Roman"/>
                <a:cs typeface="Times New Roman"/>
              </a:rPr>
              <a:t>= </a:t>
            </a:r>
            <a:r>
              <a:rPr sz="3300" dirty="0" smtClean="0">
                <a:solidFill>
                  <a:srgbClr val="00BFA4"/>
                </a:solidFill>
                <a:latin typeface="Times New Roman"/>
                <a:cs typeface="Times New Roman"/>
              </a:rPr>
              <a:t>"</a:t>
            </a:r>
            <a:r>
              <a:rPr sz="3300" dirty="0">
                <a:solidFill>
                  <a:srgbClr val="00BFA4"/>
                </a:solidFill>
                <a:latin typeface="Times New Roman"/>
                <a:cs typeface="Times New Roman"/>
              </a:rPr>
              <a:t>Hello</a:t>
            </a:r>
            <a:r>
              <a:rPr sz="3300" dirty="0" smtClean="0">
                <a:solidFill>
                  <a:srgbClr val="00BFA4"/>
                </a:solidFill>
                <a:latin typeface="Times New Roman"/>
                <a:cs typeface="Times New Roman"/>
              </a:rPr>
              <a:t>"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dirty="0">
                <a:solidFill>
                  <a:srgbClr val="26C6DA"/>
                </a:solidFill>
                <a:latin typeface="Times New Roman"/>
                <a:cs typeface="Times New Roman"/>
              </a:rPr>
              <a:t>val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yelling </a:t>
            </a:r>
            <a:r>
              <a:rPr sz="3300" dirty="0">
                <a:solidFill>
                  <a:srgbClr val="90A4AE"/>
                </a:solidFill>
                <a:latin typeface="Times New Roman"/>
                <a:cs typeface="Times New Roman"/>
              </a:rPr>
              <a:t>= </a:t>
            </a:r>
            <a:r>
              <a:rPr lang="en-US" sz="33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greeting.toUpperCase</a:t>
            </a:r>
            <a:r>
              <a:rPr lang="en-US" sz="3300" dirty="0" smtClean="0">
                <a:solidFill>
                  <a:schemeClr val="bg1"/>
                </a:solidFill>
                <a:latin typeface="Times New Roman"/>
                <a:cs typeface="Times New Roman"/>
              </a:rPr>
              <a:t>()</a:t>
            </a:r>
          </a:p>
          <a:p>
            <a:pPr marL="12700">
              <a:lnSpc>
                <a:spcPts val="3960"/>
              </a:lnSpc>
            </a:pPr>
            <a:endParaRPr lang="en-US" sz="33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lang="en-US" sz="3300" dirty="0" err="1">
                <a:solidFill>
                  <a:srgbClr val="26C6DA"/>
                </a:solidFill>
                <a:latin typeface="Times New Roman"/>
                <a:cs typeface="Times New Roman"/>
              </a:rPr>
              <a:t>val</a:t>
            </a:r>
            <a:r>
              <a:rPr lang="en-US" sz="3300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lang="en-US" sz="3300" dirty="0">
                <a:solidFill>
                  <a:srgbClr val="FFFFFF"/>
                </a:solidFill>
                <a:latin typeface="Times New Roman"/>
                <a:cs typeface="Times New Roman"/>
              </a:rPr>
              <a:t>greeting </a:t>
            </a:r>
            <a:r>
              <a:rPr lang="en-US" sz="3300" dirty="0">
                <a:solidFill>
                  <a:srgbClr val="90A4AE"/>
                </a:solidFill>
                <a:latin typeface="Times New Roman"/>
                <a:cs typeface="Times New Roman"/>
              </a:rPr>
              <a:t>= </a:t>
            </a:r>
            <a:r>
              <a:rPr lang="en-US" sz="33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Observable.just</a:t>
            </a:r>
            <a:r>
              <a:rPr lang="en-US" sz="3300" dirty="0" smtClean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lang="en-US" sz="3300" dirty="0" smtClean="0">
                <a:solidFill>
                  <a:srgbClr val="00BFA4"/>
                </a:solidFill>
                <a:latin typeface="Times New Roman"/>
                <a:cs typeface="Times New Roman"/>
              </a:rPr>
              <a:t>"Hello“</a:t>
            </a:r>
            <a:r>
              <a:rPr lang="en-US" sz="3300" dirty="0" smtClean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  <a:endParaRPr lang="en-US" sz="33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lang="en-US" sz="3300" dirty="0" err="1">
                <a:solidFill>
                  <a:srgbClr val="26C6DA"/>
                </a:solidFill>
                <a:latin typeface="Times New Roman"/>
                <a:cs typeface="Times New Roman"/>
              </a:rPr>
              <a:t>val</a:t>
            </a:r>
            <a:r>
              <a:rPr lang="en-US" sz="3300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lang="en-US" sz="3300" dirty="0">
                <a:solidFill>
                  <a:srgbClr val="FFFFFF"/>
                </a:solidFill>
                <a:latin typeface="Times New Roman"/>
                <a:cs typeface="Times New Roman"/>
              </a:rPr>
              <a:t>yelling </a:t>
            </a:r>
            <a:r>
              <a:rPr lang="en-US" sz="3300" dirty="0">
                <a:solidFill>
                  <a:srgbClr val="90A4AE"/>
                </a:solidFill>
                <a:latin typeface="Times New Roman"/>
                <a:cs typeface="Times New Roman"/>
              </a:rPr>
              <a:t>= </a:t>
            </a:r>
            <a:r>
              <a:rPr lang="en-US" sz="33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greeting.map</a:t>
            </a:r>
            <a:r>
              <a:rPr lang="en-US" sz="33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{ </a:t>
            </a:r>
            <a:r>
              <a:rPr lang="en-US" sz="33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it.toUpperCase</a:t>
            </a:r>
            <a:r>
              <a:rPr lang="en-US" sz="3300" dirty="0" smtClean="0">
                <a:solidFill>
                  <a:schemeClr val="bg1"/>
                </a:solidFill>
                <a:latin typeface="Times New Roman"/>
                <a:cs typeface="Times New Roman"/>
              </a:rPr>
              <a:t>() }</a:t>
            </a:r>
            <a:endParaRPr lang="en-US" sz="33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endParaRPr sz="33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23286" y="58764"/>
            <a:ext cx="545782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4" dirty="0"/>
              <a:t>Operators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87844" y="1553386"/>
            <a:ext cx="8518525" cy="954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345" marR="2204720" indent="-335280">
              <a:lnSpc>
                <a:spcPct val="100400"/>
              </a:lnSpc>
            </a:pPr>
            <a:r>
              <a:rPr sz="2600" spc="10" dirty="0">
                <a:solidFill>
                  <a:srgbClr val="26C6DA"/>
                </a:solidFill>
                <a:latin typeface="Times New Roman"/>
                <a:cs typeface="Times New Roman"/>
              </a:rPr>
              <a:t>class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UserActivity 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AppCompatActivity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() {  </a:t>
            </a:r>
            <a:r>
              <a:rPr sz="2600" spc="10" dirty="0">
                <a:solidFill>
                  <a:srgbClr val="26C6DA"/>
                </a:solidFill>
                <a:latin typeface="Times New Roman"/>
                <a:cs typeface="Times New Roman"/>
              </a:rPr>
              <a:t>val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UserManager </a:t>
            </a:r>
            <a:r>
              <a:rPr sz="2600" spc="20" dirty="0">
                <a:solidFill>
                  <a:srgbClr val="90A4AE"/>
                </a:solidFill>
                <a:latin typeface="Times New Roman"/>
                <a:cs typeface="Times New Roman"/>
              </a:rPr>
              <a:t>=</a:t>
            </a:r>
            <a:r>
              <a:rPr sz="2600" spc="-4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UserManagerImpl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2600">
              <a:latin typeface="Times New Roman"/>
              <a:cs typeface="Times New Roman"/>
            </a:endParaRPr>
          </a:p>
          <a:p>
            <a:pPr marL="682625" marR="5080" indent="-335280">
              <a:lnSpc>
                <a:spcPct val="100400"/>
              </a:lnSpc>
            </a:pPr>
            <a:r>
              <a:rPr sz="2600" spc="15" dirty="0">
                <a:solidFill>
                  <a:srgbClr val="26C6DA"/>
                </a:solidFill>
                <a:latin typeface="Times New Roman"/>
                <a:cs typeface="Times New Roman"/>
              </a:rPr>
              <a:t>override fun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onCreate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savedInstanceState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Bundle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?) {  </a:t>
            </a:r>
            <a:r>
              <a:rPr sz="2600" spc="10" dirty="0">
                <a:solidFill>
                  <a:srgbClr val="26C6DA"/>
                </a:solidFill>
                <a:latin typeface="Times New Roman"/>
                <a:cs typeface="Times New Roman"/>
              </a:rPr>
              <a:t>super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onCreate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savedInstanceState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) 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setContentView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layout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activity_user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) 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setName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5" dirty="0">
                <a:solidFill>
                  <a:srgbClr val="00BFA4"/>
                </a:solidFill>
                <a:latin typeface="Times New Roman"/>
                <a:cs typeface="Times New Roman"/>
              </a:rPr>
              <a:t>"John Doe"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, </a:t>
            </a:r>
            <a:r>
              <a:rPr sz="2600" spc="10" dirty="0">
                <a:solidFill>
                  <a:srgbClr val="26C6DA"/>
                </a:solidFill>
                <a:latin typeface="Times New Roman"/>
                <a:cs typeface="Times New Roman"/>
              </a:rPr>
              <a:t>object 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UserManager</a:t>
            </a:r>
            <a:r>
              <a:rPr sz="2600" spc="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Listener</a:t>
            </a:r>
            <a:r>
              <a:rPr sz="2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2600">
              <a:latin typeface="Times New Roman"/>
              <a:cs typeface="Times New Roman"/>
            </a:endParaRPr>
          </a:p>
          <a:p>
            <a:pPr marL="101790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26C6DA"/>
                </a:solidFill>
                <a:latin typeface="Times New Roman"/>
                <a:cs typeface="Times New Roman"/>
              </a:rPr>
              <a:t>override fun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success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user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User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r>
              <a:rPr sz="2600" spc="-55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2600">
              <a:latin typeface="Times New Roman"/>
              <a:cs typeface="Times New Roman"/>
            </a:endParaRPr>
          </a:p>
          <a:p>
            <a:pPr marL="1687830" marR="789940" indent="-335280">
              <a:lnSpc>
                <a:spcPct val="100400"/>
              </a:lnSpc>
            </a:pP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setAge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5" dirty="0">
                <a:solidFill>
                  <a:srgbClr val="FFBC00"/>
                </a:solidFill>
                <a:latin typeface="Times New Roman"/>
                <a:cs typeface="Times New Roman"/>
              </a:rPr>
              <a:t>42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, </a:t>
            </a:r>
            <a:r>
              <a:rPr sz="2600" spc="10" dirty="0">
                <a:solidFill>
                  <a:srgbClr val="26C6DA"/>
                </a:solidFill>
                <a:latin typeface="Times New Roman"/>
                <a:cs typeface="Times New Roman"/>
              </a:rPr>
              <a:t>object 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UserManager</a:t>
            </a:r>
            <a:r>
              <a:rPr sz="2600" spc="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Listener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{  </a:t>
            </a:r>
            <a:r>
              <a:rPr sz="2600" spc="15" dirty="0">
                <a:solidFill>
                  <a:srgbClr val="26C6DA"/>
                </a:solidFill>
                <a:latin typeface="Times New Roman"/>
                <a:cs typeface="Times New Roman"/>
              </a:rPr>
              <a:t>override fun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success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user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User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r>
              <a:rPr sz="2600" spc="-55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2600">
              <a:latin typeface="Times New Roman"/>
              <a:cs typeface="Times New Roman"/>
            </a:endParaRPr>
          </a:p>
          <a:p>
            <a:pPr marL="2023110">
              <a:lnSpc>
                <a:spcPct val="100000"/>
              </a:lnSpc>
              <a:spcBef>
                <a:spcPts val="15"/>
              </a:spcBef>
            </a:pP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runOnUiThread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2600">
              <a:latin typeface="Times New Roman"/>
              <a:cs typeface="Times New Roman"/>
            </a:endParaRPr>
          </a:p>
          <a:p>
            <a:pPr marL="2693035" marR="2338070" indent="-335280">
              <a:lnSpc>
                <a:spcPct val="100400"/>
              </a:lnSpc>
            </a:pPr>
            <a:r>
              <a:rPr sz="2600" spc="10" dirty="0">
                <a:solidFill>
                  <a:srgbClr val="26C6DA"/>
                </a:solidFill>
                <a:latin typeface="Times New Roman"/>
                <a:cs typeface="Times New Roman"/>
              </a:rPr>
              <a:t>if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(!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isDestroyed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) {  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textView</a:t>
            </a:r>
            <a:r>
              <a:rPr sz="2600" spc="-1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text </a:t>
            </a:r>
            <a:r>
              <a:rPr sz="2600" spc="20" dirty="0">
                <a:solidFill>
                  <a:srgbClr val="90A4AE"/>
                </a:solidFill>
                <a:latin typeface="Times New Roman"/>
                <a:cs typeface="Times New Roman"/>
              </a:rPr>
              <a:t>=</a:t>
            </a:r>
            <a:r>
              <a:rPr sz="2600" spc="-2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user</a:t>
            </a:r>
            <a:r>
              <a:rPr sz="2600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endParaRPr sz="2600">
              <a:latin typeface="Times New Roman"/>
              <a:cs typeface="Times New Roman"/>
            </a:endParaRPr>
          </a:p>
          <a:p>
            <a:pPr marL="235775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  <a:p>
            <a:pPr marL="202311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  <a:p>
            <a:pPr marL="168783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  <a:p>
            <a:pPr marL="2023110" marR="212090" indent="-335280">
              <a:lnSpc>
                <a:spcPct val="100400"/>
              </a:lnSpc>
            </a:pPr>
            <a:r>
              <a:rPr sz="2600" spc="15" dirty="0">
                <a:solidFill>
                  <a:srgbClr val="26C6DA"/>
                </a:solidFill>
                <a:latin typeface="Times New Roman"/>
                <a:cs typeface="Times New Roman"/>
              </a:rPr>
              <a:t>override fun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failed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error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UserException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) { 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loge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5" dirty="0">
                <a:solidFill>
                  <a:srgbClr val="00BFA4"/>
                </a:solidFill>
                <a:latin typeface="Times New Roman"/>
                <a:cs typeface="Times New Roman"/>
              </a:rPr>
              <a:t>"Unable to update the </a:t>
            </a:r>
            <a:r>
              <a:rPr sz="2600" spc="10" dirty="0">
                <a:solidFill>
                  <a:srgbClr val="00BFA4"/>
                </a:solidFill>
                <a:latin typeface="Times New Roman"/>
                <a:cs typeface="Times New Roman"/>
              </a:rPr>
              <a:t>user details"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,</a:t>
            </a:r>
            <a:r>
              <a:rPr sz="2600" spc="-45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error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  <a:p>
            <a:pPr marL="1687830">
              <a:lnSpc>
                <a:spcPct val="100000"/>
              </a:lnSpc>
              <a:spcBef>
                <a:spcPts val="15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  <a:p>
            <a:pPr marL="135255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})</a:t>
            </a:r>
            <a:endParaRPr sz="2600">
              <a:latin typeface="Times New Roman"/>
              <a:cs typeface="Times New Roman"/>
            </a:endParaRPr>
          </a:p>
          <a:p>
            <a:pPr marL="101790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  <a:p>
            <a:pPr marL="1017905">
              <a:lnSpc>
                <a:spcPct val="100000"/>
              </a:lnSpc>
              <a:spcBef>
                <a:spcPts val="10"/>
              </a:spcBef>
            </a:pPr>
            <a:r>
              <a:rPr sz="2600" spc="10" dirty="0">
                <a:solidFill>
                  <a:srgbClr val="607D8B"/>
                </a:solidFill>
                <a:latin typeface="Times New Roman"/>
                <a:cs typeface="Times New Roman"/>
              </a:rPr>
              <a:t>//...</a:t>
            </a:r>
            <a:endParaRPr sz="2600">
              <a:latin typeface="Times New Roman"/>
              <a:cs typeface="Times New Roman"/>
            </a:endParaRPr>
          </a:p>
          <a:p>
            <a:pPr marL="68262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})</a:t>
            </a:r>
            <a:endParaRPr sz="260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4112" y="812668"/>
            <a:ext cx="8195945" cy="134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5"/>
              </a:lnSpc>
            </a:pPr>
            <a:r>
              <a:rPr spc="220" dirty="0"/>
              <a:t>Being</a:t>
            </a:r>
            <a:r>
              <a:rPr spc="-70" dirty="0"/>
              <a:t> </a:t>
            </a:r>
            <a:r>
              <a:rPr spc="165" dirty="0"/>
              <a:t>Reactive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75050" y="2147430"/>
            <a:ext cx="12573000" cy="8189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25"/>
              </a:lnSpc>
            </a:pPr>
            <a:r>
              <a:rPr sz="3300" dirty="0">
                <a:solidFill>
                  <a:srgbClr val="607D8B"/>
                </a:solidFill>
                <a:latin typeface="Times New Roman"/>
                <a:cs typeface="Times New Roman"/>
              </a:rPr>
              <a:t>// onCreate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dirty="0">
                <a:latin typeface="Times New Roman"/>
                <a:cs typeface="Times New Roman"/>
              </a:rPr>
              <a:t>val disposables = CompositeDisposable()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3400" dirty="0" err="1" smtClean="0">
                <a:latin typeface="Times New Roman"/>
                <a:cs typeface="Times New Roman"/>
              </a:rPr>
              <a:t>disposables.add</a:t>
            </a:r>
            <a:r>
              <a:rPr lang="en-US" sz="3400" dirty="0" smtClean="0">
                <a:latin typeface="Times New Roman"/>
                <a:cs typeface="Times New Roman"/>
              </a:rPr>
              <a:t>(</a:t>
            </a:r>
            <a:r>
              <a:rPr lang="en-US" sz="3400" dirty="0" err="1" smtClean="0">
                <a:latin typeface="Times New Roman"/>
                <a:cs typeface="Times New Roman"/>
              </a:rPr>
              <a:t>um.getUser</a:t>
            </a:r>
            <a:r>
              <a:rPr lang="en-US" sz="3400" dirty="0" smtClean="0">
                <a:latin typeface="Times New Roman"/>
                <a:cs typeface="Times New Roman"/>
              </a:rPr>
              <a:t>()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3400" dirty="0" smtClean="0">
                <a:latin typeface="Times New Roman"/>
                <a:cs typeface="Times New Roman"/>
              </a:rPr>
              <a:t>	.</a:t>
            </a:r>
            <a:r>
              <a:rPr lang="en-US" sz="3400" dirty="0" err="1" smtClean="0">
                <a:latin typeface="Times New Roman"/>
                <a:cs typeface="Times New Roman"/>
              </a:rPr>
              <a:t>observeOn</a:t>
            </a:r>
            <a:r>
              <a:rPr lang="en-US" sz="3400" dirty="0" smtClean="0">
                <a:latin typeface="Times New Roman"/>
                <a:cs typeface="Times New Roman"/>
              </a:rPr>
              <a:t>(</a:t>
            </a:r>
            <a:r>
              <a:rPr lang="en-US" sz="3400" dirty="0" err="1" smtClean="0">
                <a:latin typeface="Times New Roman"/>
                <a:cs typeface="Times New Roman"/>
              </a:rPr>
              <a:t>AndroidSchedulers.mainThread</a:t>
            </a:r>
            <a:r>
              <a:rPr lang="en-US" sz="3400" dirty="0" smtClean="0">
                <a:latin typeface="Times New Roman"/>
                <a:cs typeface="Times New Roman"/>
              </a:rPr>
              <a:t>())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3400" dirty="0">
                <a:latin typeface="Times New Roman"/>
                <a:cs typeface="Times New Roman"/>
              </a:rPr>
              <a:t>	</a:t>
            </a:r>
            <a:r>
              <a:rPr lang="en-US" sz="3400" dirty="0" smtClean="0">
                <a:latin typeface="Times New Roman"/>
                <a:cs typeface="Times New Roman"/>
              </a:rPr>
              <a:t>.</a:t>
            </a:r>
            <a:r>
              <a:rPr lang="en-US" sz="3400" dirty="0" err="1" smtClean="0">
                <a:latin typeface="Times New Roman"/>
                <a:cs typeface="Times New Roman"/>
              </a:rPr>
              <a:t>subscribeWith</a:t>
            </a:r>
            <a:r>
              <a:rPr lang="en-US" sz="3400" dirty="0" smtClean="0">
                <a:latin typeface="Times New Roman"/>
                <a:cs typeface="Times New Roman"/>
              </a:rPr>
              <a:t>(object: </a:t>
            </a:r>
            <a:r>
              <a:rPr lang="en-US" sz="3400" dirty="0" err="1" smtClean="0">
                <a:latin typeface="Times New Roman"/>
                <a:cs typeface="Times New Roman"/>
              </a:rPr>
              <a:t>DisposableObserver</a:t>
            </a:r>
            <a:r>
              <a:rPr lang="en-US" sz="3400" dirty="0" smtClean="0">
                <a:latin typeface="Times New Roman"/>
                <a:cs typeface="Times New Roman"/>
              </a:rPr>
              <a:t>&lt;User&gt;() {</a:t>
            </a:r>
            <a:endParaRPr lang="en-US" sz="3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3400" dirty="0" smtClean="0">
                <a:latin typeface="Times New Roman"/>
                <a:cs typeface="Times New Roman"/>
              </a:rPr>
              <a:t>		override fun </a:t>
            </a:r>
            <a:r>
              <a:rPr lang="en-US" sz="3400" dirty="0" err="1" smtClean="0">
                <a:latin typeface="Times New Roman"/>
                <a:cs typeface="Times New Roman"/>
              </a:rPr>
              <a:t>onNext</a:t>
            </a:r>
            <a:r>
              <a:rPr lang="en-US" sz="3400" dirty="0" smtClean="0">
                <a:latin typeface="Times New Roman"/>
                <a:cs typeface="Times New Roman"/>
              </a:rPr>
              <a:t>(user: User) {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3400" dirty="0">
                <a:latin typeface="Times New Roman"/>
                <a:cs typeface="Times New Roman"/>
              </a:rPr>
              <a:t>	</a:t>
            </a:r>
            <a:r>
              <a:rPr lang="en-US" sz="3400" dirty="0" smtClean="0">
                <a:latin typeface="Times New Roman"/>
                <a:cs typeface="Times New Roman"/>
              </a:rPr>
              <a:t>		</a:t>
            </a:r>
            <a:r>
              <a:rPr lang="en-US" sz="3400" dirty="0" err="1" smtClean="0">
                <a:latin typeface="Times New Roman"/>
                <a:cs typeface="Times New Roman"/>
              </a:rPr>
              <a:t>textView.text</a:t>
            </a:r>
            <a:r>
              <a:rPr lang="en-US" sz="3400" dirty="0" smtClean="0">
                <a:latin typeface="Times New Roman"/>
                <a:cs typeface="Times New Roman"/>
              </a:rPr>
              <a:t> = </a:t>
            </a:r>
            <a:r>
              <a:rPr lang="en-US" sz="3400" dirty="0" err="1" smtClean="0">
                <a:latin typeface="Times New Roman"/>
                <a:cs typeface="Times New Roman"/>
              </a:rPr>
              <a:t>uset.toString</a:t>
            </a:r>
            <a:r>
              <a:rPr lang="en-US" sz="3400" dirty="0" smtClean="0">
                <a:latin typeface="Times New Roman"/>
                <a:cs typeface="Times New Roman"/>
              </a:rPr>
              <a:t>()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3400" dirty="0">
                <a:latin typeface="Times New Roman"/>
                <a:cs typeface="Times New Roman"/>
              </a:rPr>
              <a:t>	</a:t>
            </a:r>
            <a:r>
              <a:rPr lang="en-US" sz="3400" dirty="0" smtClean="0">
                <a:latin typeface="Times New Roman"/>
                <a:cs typeface="Times New Roman"/>
              </a:rPr>
              <a:t>	}</a:t>
            </a:r>
            <a:endParaRPr sz="3400" dirty="0">
              <a:latin typeface="Times New Roman"/>
              <a:cs typeface="Times New Roman"/>
            </a:endParaRPr>
          </a:p>
          <a:p>
            <a:pPr marL="850265">
              <a:lnSpc>
                <a:spcPts val="3960"/>
              </a:lnSpc>
            </a:pPr>
            <a:r>
              <a:rPr lang="en-US" sz="3300" dirty="0" smtClean="0">
                <a:latin typeface="Times New Roman"/>
                <a:cs typeface="Times New Roman"/>
              </a:rPr>
              <a:t>		</a:t>
            </a:r>
            <a:r>
              <a:rPr sz="3300" dirty="0" smtClean="0">
                <a:latin typeface="Times New Roman"/>
                <a:cs typeface="Times New Roman"/>
              </a:rPr>
              <a:t>override </a:t>
            </a:r>
            <a:r>
              <a:rPr sz="3300" dirty="0">
                <a:latin typeface="Times New Roman"/>
                <a:cs typeface="Times New Roman"/>
              </a:rPr>
              <a:t>fun onError(e: Throwable) {</a:t>
            </a:r>
          </a:p>
          <a:p>
            <a:pPr marL="850265">
              <a:lnSpc>
                <a:spcPts val="3960"/>
              </a:lnSpc>
            </a:pPr>
            <a:r>
              <a:rPr lang="en-US" sz="3300" dirty="0" smtClean="0">
                <a:latin typeface="Times New Roman"/>
                <a:cs typeface="Times New Roman"/>
              </a:rPr>
              <a:t>		</a:t>
            </a:r>
            <a:r>
              <a:rPr sz="3300" dirty="0" smtClean="0">
                <a:latin typeface="Times New Roman"/>
                <a:cs typeface="Times New Roman"/>
              </a:rPr>
              <a:t>}</a:t>
            </a:r>
            <a:endParaRPr sz="3400" dirty="0">
              <a:latin typeface="Times New Roman"/>
              <a:cs typeface="Times New Roman"/>
            </a:endParaRPr>
          </a:p>
          <a:p>
            <a:pPr marL="850265">
              <a:lnSpc>
                <a:spcPts val="3960"/>
              </a:lnSpc>
            </a:pPr>
            <a:r>
              <a:rPr lang="en-US" sz="3300" dirty="0" smtClean="0">
                <a:latin typeface="Times New Roman"/>
                <a:cs typeface="Times New Roman"/>
              </a:rPr>
              <a:t>		</a:t>
            </a:r>
            <a:r>
              <a:rPr sz="3300" dirty="0" smtClean="0">
                <a:latin typeface="Times New Roman"/>
                <a:cs typeface="Times New Roman"/>
              </a:rPr>
              <a:t>override </a:t>
            </a:r>
            <a:r>
              <a:rPr sz="3300" dirty="0">
                <a:latin typeface="Times New Roman"/>
                <a:cs typeface="Times New Roman"/>
              </a:rPr>
              <a:t>fun onComplete() {</a:t>
            </a:r>
          </a:p>
          <a:p>
            <a:pPr marL="850265">
              <a:lnSpc>
                <a:spcPts val="3954"/>
              </a:lnSpc>
            </a:pPr>
            <a:r>
              <a:rPr lang="en-US" sz="3300" dirty="0" smtClean="0">
                <a:latin typeface="Times New Roman"/>
                <a:cs typeface="Times New Roman"/>
              </a:rPr>
              <a:t>		</a:t>
            </a:r>
            <a:r>
              <a:rPr sz="3300" dirty="0" smtClean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431165">
              <a:lnSpc>
                <a:spcPts val="3960"/>
              </a:lnSpc>
            </a:pPr>
            <a:r>
              <a:rPr lang="en-US" sz="4950" baseline="1683" dirty="0">
                <a:latin typeface="Times New Roman"/>
                <a:cs typeface="Times New Roman"/>
              </a:rPr>
              <a:t>	</a:t>
            </a:r>
            <a:r>
              <a:rPr sz="3300" dirty="0" smtClean="0">
                <a:latin typeface="Times New Roman"/>
                <a:cs typeface="Times New Roman"/>
              </a:rPr>
              <a:t>})</a:t>
            </a:r>
            <a:r>
              <a:rPr sz="4950" baseline="1683" dirty="0" smtClean="0">
                <a:latin typeface="Times New Roman"/>
                <a:cs typeface="Times New Roman"/>
              </a:rPr>
              <a:t>)</a:t>
            </a:r>
            <a:endParaRPr sz="3350" dirty="0">
              <a:latin typeface="Times New Roman"/>
              <a:cs typeface="Times New Roman"/>
            </a:endParaRPr>
          </a:p>
          <a:p>
            <a:pPr marL="12700" marR="6046470">
              <a:lnSpc>
                <a:spcPct val="100000"/>
              </a:lnSpc>
              <a:spcBef>
                <a:spcPts val="5"/>
              </a:spcBef>
            </a:pPr>
            <a:endParaRPr lang="en-US" sz="3300" dirty="0" smtClean="0">
              <a:solidFill>
                <a:srgbClr val="607D8B"/>
              </a:solidFill>
              <a:latin typeface="Times New Roman"/>
              <a:cs typeface="Times New Roman"/>
            </a:endParaRPr>
          </a:p>
          <a:p>
            <a:pPr marL="12700" marR="6046470">
              <a:lnSpc>
                <a:spcPct val="100000"/>
              </a:lnSpc>
              <a:spcBef>
                <a:spcPts val="5"/>
              </a:spcBef>
            </a:pPr>
            <a:r>
              <a:rPr sz="3300" dirty="0" smtClean="0">
                <a:solidFill>
                  <a:srgbClr val="607D8B"/>
                </a:solidFill>
                <a:latin typeface="Times New Roman"/>
                <a:cs typeface="Times New Roman"/>
              </a:rPr>
              <a:t>// </a:t>
            </a:r>
            <a:r>
              <a:rPr sz="3300" dirty="0" err="1">
                <a:solidFill>
                  <a:srgbClr val="607D8B"/>
                </a:solidFill>
                <a:latin typeface="Times New Roman"/>
                <a:cs typeface="Times New Roman"/>
              </a:rPr>
              <a:t>onDestroy</a:t>
            </a:r>
            <a:r>
              <a:rPr sz="3300" dirty="0">
                <a:solidFill>
                  <a:srgbClr val="607D8B"/>
                </a:solidFill>
                <a:latin typeface="Times New Roman"/>
                <a:cs typeface="Times New Roman"/>
              </a:rPr>
              <a:t>  </a:t>
            </a:r>
            <a:endParaRPr lang="en-US" sz="3300" dirty="0" smtClean="0">
              <a:solidFill>
                <a:srgbClr val="607D8B"/>
              </a:solidFill>
              <a:latin typeface="Times New Roman"/>
              <a:cs typeface="Times New Roman"/>
            </a:endParaRPr>
          </a:p>
          <a:p>
            <a:pPr marL="12700" marR="6046470">
              <a:lnSpc>
                <a:spcPct val="100000"/>
              </a:lnSpc>
              <a:spcBef>
                <a:spcPts val="5"/>
              </a:spcBef>
            </a:pPr>
            <a:r>
              <a:rPr sz="3300" dirty="0" err="1" smtClean="0">
                <a:latin typeface="Times New Roman"/>
                <a:cs typeface="Times New Roman"/>
              </a:rPr>
              <a:t>disposable.dispose</a:t>
            </a:r>
            <a:r>
              <a:rPr sz="3300" dirty="0">
                <a:latin typeface="Times New Roman"/>
                <a:cs typeface="Times New Roman"/>
              </a:rPr>
              <a:t>()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0547" y="812668"/>
            <a:ext cx="780351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0" dirty="0"/>
              <a:t>Dependencies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2599" y="2917788"/>
            <a:ext cx="15627985" cy="711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915" marR="12727940" indent="-450850">
              <a:lnSpc>
                <a:spcPct val="100600"/>
              </a:lnSpc>
            </a:pP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allprojects </a:t>
            </a:r>
            <a:r>
              <a:rPr sz="3550" spc="-5" dirty="0">
                <a:solidFill>
                  <a:srgbClr val="90A4AE"/>
                </a:solidFill>
                <a:latin typeface="Times New Roman"/>
                <a:cs typeface="Times New Roman"/>
              </a:rPr>
              <a:t>{  </a:t>
            </a: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repositories</a:t>
            </a:r>
            <a:r>
              <a:rPr sz="35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50" spc="-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3550">
              <a:latin typeface="Times New Roman"/>
              <a:cs typeface="Times New Roman"/>
            </a:endParaRPr>
          </a:p>
          <a:p>
            <a:pPr marL="913130">
              <a:lnSpc>
                <a:spcPct val="100000"/>
              </a:lnSpc>
              <a:spcBef>
                <a:spcPts val="25"/>
              </a:spcBef>
            </a:pPr>
            <a:r>
              <a:rPr sz="3550" spc="-10" dirty="0">
                <a:solidFill>
                  <a:srgbClr val="FFFFFF"/>
                </a:solidFill>
                <a:latin typeface="Times New Roman"/>
                <a:cs typeface="Times New Roman"/>
              </a:rPr>
              <a:t>maven </a:t>
            </a:r>
            <a:r>
              <a:rPr sz="3550" spc="-5" dirty="0">
                <a:solidFill>
                  <a:srgbClr val="90A4AE"/>
                </a:solidFill>
                <a:latin typeface="Times New Roman"/>
                <a:cs typeface="Times New Roman"/>
              </a:rPr>
              <a:t>{ </a:t>
            </a: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url </a:t>
            </a:r>
            <a:r>
              <a:rPr sz="3550" spc="-5" dirty="0">
                <a:solidFill>
                  <a:srgbClr val="00BFA4"/>
                </a:solidFill>
                <a:latin typeface="Times New Roman"/>
                <a:cs typeface="Times New Roman"/>
              </a:rPr>
              <a:t>"https://oss.jfrog.org/libs-snapshot"</a:t>
            </a:r>
            <a:r>
              <a:rPr sz="3550" spc="-65" dirty="0">
                <a:solidFill>
                  <a:srgbClr val="00BFA4"/>
                </a:solidFill>
                <a:latin typeface="Times New Roman"/>
                <a:cs typeface="Times New Roman"/>
              </a:rPr>
              <a:t> </a:t>
            </a:r>
            <a:r>
              <a:rPr sz="355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550">
              <a:latin typeface="Times New Roman"/>
              <a:cs typeface="Times New Roman"/>
            </a:endParaRPr>
          </a:p>
          <a:p>
            <a:pPr marL="462915">
              <a:lnSpc>
                <a:spcPct val="100000"/>
              </a:lnSpc>
              <a:spcBef>
                <a:spcPts val="25"/>
              </a:spcBef>
            </a:pPr>
            <a:r>
              <a:rPr sz="355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55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dependencies</a:t>
            </a:r>
            <a:r>
              <a:rPr sz="355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50" spc="-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3550">
              <a:latin typeface="Times New Roman"/>
              <a:cs typeface="Times New Roman"/>
            </a:endParaRPr>
          </a:p>
          <a:p>
            <a:pPr marL="349885">
              <a:lnSpc>
                <a:spcPct val="100000"/>
              </a:lnSpc>
              <a:spcBef>
                <a:spcPts val="25"/>
              </a:spcBef>
            </a:pPr>
            <a:r>
              <a:rPr sz="3550" spc="-10" dirty="0">
                <a:solidFill>
                  <a:srgbClr val="FFFFFF"/>
                </a:solidFill>
                <a:latin typeface="Times New Roman"/>
                <a:cs typeface="Times New Roman"/>
              </a:rPr>
              <a:t>implementation</a:t>
            </a:r>
            <a:r>
              <a:rPr sz="35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50" spc="-5" dirty="0">
                <a:solidFill>
                  <a:srgbClr val="00BFA4"/>
                </a:solidFill>
                <a:latin typeface="Times New Roman"/>
                <a:cs typeface="Times New Roman"/>
              </a:rPr>
              <a:t>'io.reactivex.rxjava3:rxandroid:3.0.0'</a:t>
            </a:r>
            <a:endParaRPr sz="3550">
              <a:latin typeface="Times New Roman"/>
              <a:cs typeface="Times New Roman"/>
            </a:endParaRPr>
          </a:p>
          <a:p>
            <a:pPr marL="462915">
              <a:lnSpc>
                <a:spcPct val="100000"/>
              </a:lnSpc>
              <a:spcBef>
                <a:spcPts val="25"/>
              </a:spcBef>
            </a:pP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// Because RxAndroid releases are few and far between, it is </a:t>
            </a:r>
            <a:r>
              <a:rPr sz="3550" spc="-10" dirty="0">
                <a:solidFill>
                  <a:srgbClr val="FFFFFF"/>
                </a:solidFill>
                <a:latin typeface="Times New Roman"/>
                <a:cs typeface="Times New Roman"/>
              </a:rPr>
              <a:t>recommended </a:t>
            </a: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35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also</a:t>
            </a:r>
            <a:endParaRPr sz="3550">
              <a:latin typeface="Times New Roman"/>
              <a:cs typeface="Times New Roman"/>
            </a:endParaRPr>
          </a:p>
          <a:p>
            <a:pPr marL="462915">
              <a:lnSpc>
                <a:spcPct val="100000"/>
              </a:lnSpc>
              <a:spcBef>
                <a:spcPts val="25"/>
              </a:spcBef>
            </a:pP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// </a:t>
            </a:r>
            <a:r>
              <a:rPr sz="3550" spc="-10" dirty="0">
                <a:solidFill>
                  <a:srgbClr val="FFFFFF"/>
                </a:solidFill>
                <a:latin typeface="Times New Roman"/>
                <a:cs typeface="Times New Roman"/>
              </a:rPr>
              <a:t>explicitly </a:t>
            </a: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depend on RxJava's latest version for bug </a:t>
            </a:r>
            <a:r>
              <a:rPr sz="3550" spc="-45" dirty="0">
                <a:solidFill>
                  <a:srgbClr val="FFFFFF"/>
                </a:solidFill>
                <a:latin typeface="Times New Roman"/>
                <a:cs typeface="Times New Roman"/>
              </a:rPr>
              <a:t>fixes </a:t>
            </a: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and new</a:t>
            </a:r>
            <a:r>
              <a:rPr sz="35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features.</a:t>
            </a:r>
            <a:endParaRPr sz="3550">
              <a:latin typeface="Times New Roman"/>
              <a:cs typeface="Times New Roman"/>
            </a:endParaRPr>
          </a:p>
          <a:p>
            <a:pPr marL="462915" marR="1341120">
              <a:lnSpc>
                <a:spcPct val="100600"/>
              </a:lnSpc>
            </a:pP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// (see https://github.com/ReactiveX/RxJava/releases for latest 3.x.x version)  </a:t>
            </a:r>
            <a:r>
              <a:rPr sz="3550" spc="-10" dirty="0">
                <a:solidFill>
                  <a:srgbClr val="FFFFFF"/>
                </a:solidFill>
                <a:latin typeface="Times New Roman"/>
                <a:cs typeface="Times New Roman"/>
              </a:rPr>
              <a:t>implementation</a:t>
            </a:r>
            <a:r>
              <a:rPr sz="35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‘io</a:t>
            </a:r>
            <a:r>
              <a:rPr sz="3550" spc="-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reactivex</a:t>
            </a:r>
            <a:r>
              <a:rPr sz="3550" spc="-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rxjava3</a:t>
            </a:r>
            <a:r>
              <a:rPr sz="355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rxjava</a:t>
            </a:r>
            <a:r>
              <a:rPr sz="3550" spc="-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550" spc="-5" dirty="0">
                <a:solidFill>
                  <a:srgbClr val="FFBC00"/>
                </a:solidFill>
                <a:latin typeface="Times New Roman"/>
                <a:cs typeface="Times New Roman"/>
              </a:rPr>
              <a:t>3.1.5</a:t>
            </a:r>
            <a:r>
              <a:rPr sz="3550" spc="-5" dirty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55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0241" y="812668"/>
            <a:ext cx="428371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60" dirty="0"/>
              <a:t>Options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7650" y="4523999"/>
            <a:ext cx="5181600" cy="4760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Callbacks</a:t>
            </a:r>
            <a:endParaRPr sz="3100" dirty="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Futures</a:t>
            </a:r>
            <a:endParaRPr sz="3100" dirty="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5" dirty="0">
                <a:solidFill>
                  <a:srgbClr val="FFFFFF"/>
                </a:solidFill>
                <a:latin typeface="Arial"/>
                <a:cs typeface="Arial"/>
              </a:rPr>
              <a:t>Promises</a:t>
            </a:r>
            <a:endParaRPr sz="3100" dirty="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Rx</a:t>
            </a:r>
            <a:endParaRPr sz="3100" dirty="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40" dirty="0" err="1" smtClean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3100" spc="-40" dirty="0" err="1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100" spc="30" dirty="0" err="1" smtClean="0">
                <a:solidFill>
                  <a:srgbClr val="FFFFFF"/>
                </a:solidFill>
                <a:latin typeface="Arial"/>
                <a:cs typeface="Arial"/>
              </a:rPr>
              <a:t>outines</a:t>
            </a:r>
            <a:r>
              <a:rPr lang="en-US" sz="3100" spc="30" dirty="0" smtClean="0">
                <a:solidFill>
                  <a:srgbClr val="FFFFFF"/>
                </a:solidFill>
                <a:latin typeface="Arial"/>
                <a:cs typeface="Arial"/>
              </a:rPr>
              <a:t> – lightweight execution threads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71617" y="2701610"/>
            <a:ext cx="9276565" cy="7907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02435" y="10781027"/>
            <a:ext cx="1009967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30" dirty="0">
                <a:solidFill>
                  <a:srgbClr val="FFFFFF"/>
                </a:solidFill>
                <a:latin typeface="Arial"/>
                <a:cs typeface="Arial"/>
              </a:rPr>
              <a:t>https://kotlinlang.org/docs/reference/coroutines-overview.html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4633" y="812668"/>
            <a:ext cx="593534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0" dirty="0"/>
              <a:t>Coroutines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95306" y="2294064"/>
            <a:ext cx="10724343" cy="840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kern="0" dirty="0">
                <a:latin typeface="Times New Roman"/>
                <a:cs typeface="Times New Roman"/>
              </a:rPr>
              <a:t>fun requestToken(): Token {</a:t>
            </a:r>
          </a:p>
          <a:p>
            <a:pPr marL="347345" marR="453390">
              <a:lnSpc>
                <a:spcPct val="100400"/>
              </a:lnSpc>
            </a:pPr>
            <a:r>
              <a:rPr lang="en-US" sz="2600" kern="0" dirty="0" smtClean="0">
                <a:latin typeface="Times New Roman"/>
                <a:cs typeface="Times New Roman"/>
              </a:rPr>
              <a:t>	</a:t>
            </a:r>
            <a:r>
              <a:rPr sz="2600" kern="0" dirty="0" smtClean="0">
                <a:latin typeface="Times New Roman"/>
                <a:cs typeface="Times New Roman"/>
              </a:rPr>
              <a:t>// </a:t>
            </a:r>
            <a:r>
              <a:rPr sz="2600" kern="0" dirty="0">
                <a:latin typeface="Times New Roman"/>
                <a:cs typeface="Times New Roman"/>
              </a:rPr>
              <a:t>make a token request and waits </a:t>
            </a:r>
            <a:endParaRPr lang="en-US" sz="2600" kern="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47345" algn="l"/>
              </a:tabLst>
            </a:pPr>
            <a:r>
              <a:rPr sz="2600" kern="0" dirty="0">
                <a:latin typeface="Times New Roman"/>
                <a:cs typeface="Times New Roman"/>
              </a:rPr>
              <a:t>	</a:t>
            </a:r>
            <a:r>
              <a:rPr lang="en-US" sz="2600" kern="0" dirty="0" smtClean="0">
                <a:latin typeface="Times New Roman"/>
                <a:cs typeface="Times New Roman"/>
              </a:rPr>
              <a:t>	</a:t>
            </a:r>
            <a:r>
              <a:rPr sz="2600" kern="0" dirty="0" smtClean="0">
                <a:latin typeface="Times New Roman"/>
                <a:cs typeface="Times New Roman"/>
              </a:rPr>
              <a:t>return token</a:t>
            </a:r>
            <a:endParaRPr lang="en-US" sz="2600" kern="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kern="0" dirty="0" smtClean="0">
                <a:latin typeface="Times New Roman"/>
                <a:cs typeface="Times New Roman"/>
              </a:rPr>
              <a:t>}</a:t>
            </a:r>
            <a:endParaRPr lang="en-US" sz="2600" kern="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endParaRPr sz="2600" kern="0" dirty="0">
              <a:latin typeface="Times New Roman"/>
              <a:cs typeface="Times New Roman"/>
            </a:endParaRPr>
          </a:p>
          <a:p>
            <a:pPr marL="12700" marR="5080">
              <a:lnSpc>
                <a:spcPct val="100400"/>
              </a:lnSpc>
            </a:pPr>
            <a:r>
              <a:rPr sz="2600" kern="0" dirty="0">
                <a:latin typeface="Times New Roman"/>
                <a:cs typeface="Times New Roman"/>
              </a:rPr>
              <a:t>fun createPost(token: Token, item: Item): Post {  </a:t>
            </a:r>
            <a:r>
              <a:rPr lang="en-US" sz="2600" kern="0" dirty="0">
                <a:latin typeface="Times New Roman"/>
                <a:cs typeface="Times New Roman"/>
              </a:rPr>
              <a:t>	</a:t>
            </a:r>
            <a:endParaRPr lang="en-US" sz="2600" kern="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400"/>
              </a:lnSpc>
            </a:pPr>
            <a:r>
              <a:rPr lang="en-US" sz="2600" kern="0" dirty="0">
                <a:latin typeface="Times New Roman"/>
                <a:cs typeface="Times New Roman"/>
              </a:rPr>
              <a:t>	</a:t>
            </a:r>
            <a:r>
              <a:rPr sz="2600" kern="0" dirty="0" err="1" smtClean="0">
                <a:latin typeface="Times New Roman"/>
                <a:cs typeface="Times New Roman"/>
              </a:rPr>
              <a:t>logd</a:t>
            </a:r>
            <a:r>
              <a:rPr sz="2600" kern="0" dirty="0" smtClean="0">
                <a:latin typeface="Times New Roman"/>
                <a:cs typeface="Times New Roman"/>
              </a:rPr>
              <a:t>("Posting</a:t>
            </a:r>
            <a:r>
              <a:rPr lang="en-US" sz="2600" kern="0" dirty="0" smtClean="0">
                <a:latin typeface="Times New Roman"/>
                <a:cs typeface="Times New Roman"/>
              </a:rPr>
              <a:t> an $item using $token</a:t>
            </a:r>
            <a:r>
              <a:rPr sz="2600" kern="0" dirty="0" smtClean="0">
                <a:latin typeface="Times New Roman"/>
                <a:cs typeface="Times New Roman"/>
              </a:rPr>
              <a:t>")</a:t>
            </a:r>
            <a:endParaRPr lang="en-US" sz="2600" kern="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400"/>
              </a:lnSpc>
            </a:pPr>
            <a:r>
              <a:rPr lang="en-US" sz="2600" kern="0" dirty="0" smtClean="0">
                <a:latin typeface="Times New Roman"/>
                <a:cs typeface="Times New Roman"/>
              </a:rPr>
              <a:t>	// sends the </a:t>
            </a:r>
            <a:r>
              <a:rPr sz="2600" kern="0" dirty="0" smtClean="0">
                <a:latin typeface="Times New Roman"/>
                <a:cs typeface="Times New Roman"/>
              </a:rPr>
              <a:t>item </a:t>
            </a:r>
            <a:r>
              <a:rPr sz="2600" kern="0" dirty="0">
                <a:latin typeface="Times New Roman"/>
                <a:cs typeface="Times New Roman"/>
              </a:rPr>
              <a:t>to the server and waits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47345" algn="l"/>
              </a:tabLst>
            </a:pPr>
            <a:r>
              <a:rPr lang="en-US" sz="2600" kern="0" dirty="0">
                <a:latin typeface="Times New Roman"/>
                <a:cs typeface="Times New Roman"/>
              </a:rPr>
              <a:t>	</a:t>
            </a:r>
            <a:r>
              <a:rPr sz="2600" kern="0" dirty="0">
                <a:latin typeface="Times New Roman"/>
                <a:cs typeface="Times New Roman"/>
              </a:rPr>
              <a:t>	return post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kern="0" dirty="0" smtClean="0">
                <a:latin typeface="Times New Roman"/>
                <a:cs typeface="Times New Roman"/>
              </a:rPr>
              <a:t>}</a:t>
            </a:r>
            <a:endParaRPr lang="en-US" sz="2600" kern="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endParaRPr sz="2600" kern="0" dirty="0">
              <a:latin typeface="Times New Roman"/>
              <a:cs typeface="Times New Roman"/>
            </a:endParaRPr>
          </a:p>
          <a:p>
            <a:pPr marL="12700" marR="2542540">
              <a:lnSpc>
                <a:spcPct val="100400"/>
              </a:lnSpc>
            </a:pPr>
            <a:r>
              <a:rPr sz="2600" kern="0" dirty="0">
                <a:latin typeface="Times New Roman"/>
                <a:cs typeface="Times New Roman"/>
              </a:rPr>
              <a:t>fun processPost(post: Post) </a:t>
            </a:r>
            <a:r>
              <a:rPr sz="2600" kern="0" dirty="0" smtClean="0">
                <a:latin typeface="Times New Roman"/>
                <a:cs typeface="Times New Roman"/>
              </a:rPr>
              <a:t>{</a:t>
            </a:r>
            <a:r>
              <a:rPr sz="2600" kern="0" dirty="0">
                <a:latin typeface="Times New Roman"/>
                <a:cs typeface="Times New Roman"/>
              </a:rPr>
              <a:t>	</a:t>
            </a:r>
            <a:endParaRPr lang="en-US" sz="2600" kern="0" dirty="0" smtClean="0">
              <a:latin typeface="Times New Roman"/>
              <a:cs typeface="Times New Roman"/>
            </a:endParaRPr>
          </a:p>
          <a:p>
            <a:pPr marL="12700" marR="2542540">
              <a:lnSpc>
                <a:spcPct val="100400"/>
              </a:lnSpc>
            </a:pPr>
            <a:r>
              <a:rPr lang="en-US" sz="2600" kern="0" dirty="0">
                <a:latin typeface="Times New Roman"/>
                <a:cs typeface="Times New Roman"/>
              </a:rPr>
              <a:t>	</a:t>
            </a:r>
            <a:r>
              <a:rPr lang="en-US" sz="2600" kern="0" dirty="0" smtClean="0">
                <a:latin typeface="Times New Roman"/>
                <a:cs typeface="Times New Roman"/>
              </a:rPr>
              <a:t>// processing the post</a:t>
            </a:r>
          </a:p>
          <a:p>
            <a:pPr marL="12700" marR="2542540">
              <a:lnSpc>
                <a:spcPct val="100400"/>
              </a:lnSpc>
            </a:pPr>
            <a:r>
              <a:rPr lang="en-US" sz="2600" kern="0" dirty="0">
                <a:latin typeface="Times New Roman"/>
                <a:cs typeface="Times New Roman"/>
              </a:rPr>
              <a:t>	</a:t>
            </a:r>
            <a:r>
              <a:rPr sz="2600" kern="0" dirty="0" err="1" smtClean="0">
                <a:latin typeface="Times New Roman"/>
                <a:cs typeface="Times New Roman"/>
              </a:rPr>
              <a:t>logd</a:t>
            </a:r>
            <a:r>
              <a:rPr sz="2600" kern="0" dirty="0">
                <a:latin typeface="Times New Roman"/>
                <a:cs typeface="Times New Roman"/>
              </a:rPr>
              <a:t>("Processing a $post")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kern="0" dirty="0" smtClean="0">
                <a:latin typeface="Times New Roman"/>
                <a:cs typeface="Times New Roman"/>
              </a:rPr>
              <a:t>}</a:t>
            </a:r>
            <a:endParaRPr lang="en-US" sz="2600" kern="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endParaRPr sz="2600" kern="0" dirty="0">
              <a:latin typeface="Times New Roman"/>
              <a:cs typeface="Times New Roman"/>
            </a:endParaRPr>
          </a:p>
          <a:p>
            <a:pPr marL="12700" marR="2483485">
              <a:lnSpc>
                <a:spcPct val="100400"/>
              </a:lnSpc>
            </a:pPr>
            <a:r>
              <a:rPr sz="2600" kern="0" dirty="0">
                <a:latin typeface="Times New Roman"/>
                <a:cs typeface="Times New Roman"/>
              </a:rPr>
              <a:t>fun postItem(item: Item) </a:t>
            </a:r>
            <a:r>
              <a:rPr sz="2600" kern="0" dirty="0" smtClean="0">
                <a:latin typeface="Times New Roman"/>
                <a:cs typeface="Times New Roman"/>
              </a:rPr>
              <a:t>{</a:t>
            </a:r>
            <a:endParaRPr lang="en-US" sz="2600" kern="0" dirty="0" smtClean="0">
              <a:latin typeface="Times New Roman"/>
              <a:cs typeface="Times New Roman"/>
            </a:endParaRPr>
          </a:p>
          <a:p>
            <a:pPr marL="12700" marR="2483485">
              <a:lnSpc>
                <a:spcPct val="100400"/>
              </a:lnSpc>
            </a:pPr>
            <a:r>
              <a:rPr lang="en-US" sz="2600" kern="0" dirty="0" smtClean="0">
                <a:latin typeface="Times New Roman"/>
                <a:cs typeface="Times New Roman"/>
              </a:rPr>
              <a:t>	</a:t>
            </a:r>
            <a:r>
              <a:rPr lang="en-US" sz="2600" kern="0" dirty="0" err="1" smtClean="0">
                <a:latin typeface="Times New Roman"/>
                <a:cs typeface="Times New Roman"/>
              </a:rPr>
              <a:t>val</a:t>
            </a:r>
            <a:r>
              <a:rPr lang="en-US" sz="2600" kern="0" dirty="0" smtClean="0">
                <a:latin typeface="Times New Roman"/>
                <a:cs typeface="Times New Roman"/>
              </a:rPr>
              <a:t> token = </a:t>
            </a:r>
            <a:r>
              <a:rPr lang="en-US" sz="2600" kern="0" dirty="0" err="1" smtClean="0">
                <a:latin typeface="Times New Roman"/>
                <a:cs typeface="Times New Roman"/>
              </a:rPr>
              <a:t>requestToken</a:t>
            </a:r>
            <a:r>
              <a:rPr lang="en-US" sz="2600" kern="0" dirty="0" smtClean="0">
                <a:latin typeface="Times New Roman"/>
                <a:cs typeface="Times New Roman"/>
              </a:rPr>
              <a:t>()</a:t>
            </a:r>
          </a:p>
          <a:p>
            <a:pPr marL="12700" marR="2483485">
              <a:lnSpc>
                <a:spcPct val="100400"/>
              </a:lnSpc>
            </a:pPr>
            <a:r>
              <a:rPr lang="en-US" sz="2600" kern="0" dirty="0">
                <a:latin typeface="Times New Roman"/>
                <a:cs typeface="Times New Roman"/>
              </a:rPr>
              <a:t>	</a:t>
            </a:r>
            <a:r>
              <a:rPr lang="en-US" sz="2600" kern="0" dirty="0" err="1" smtClean="0">
                <a:latin typeface="Times New Roman"/>
                <a:cs typeface="Times New Roman"/>
              </a:rPr>
              <a:t>val</a:t>
            </a:r>
            <a:r>
              <a:rPr lang="en-US" sz="2600" kern="0" dirty="0" smtClean="0">
                <a:latin typeface="Times New Roman"/>
                <a:cs typeface="Times New Roman"/>
              </a:rPr>
              <a:t> post = </a:t>
            </a:r>
            <a:r>
              <a:rPr lang="en-US" sz="2600" kern="0" dirty="0" err="1" smtClean="0">
                <a:latin typeface="Times New Roman"/>
                <a:cs typeface="Times New Roman"/>
              </a:rPr>
              <a:t>createPost</a:t>
            </a:r>
            <a:r>
              <a:rPr lang="en-US" sz="2600" kern="0" dirty="0" smtClean="0">
                <a:latin typeface="Times New Roman"/>
                <a:cs typeface="Times New Roman"/>
              </a:rPr>
              <a:t>(token, item)</a:t>
            </a:r>
            <a:endParaRPr lang="en-US" sz="2600" kern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47345" algn="l"/>
              </a:tabLst>
            </a:pPr>
            <a:r>
              <a:rPr lang="en-US" sz="2600" kern="0" dirty="0">
                <a:latin typeface="Times New Roman"/>
                <a:cs typeface="Times New Roman"/>
              </a:rPr>
              <a:t>	</a:t>
            </a:r>
            <a:r>
              <a:rPr lang="en-US" sz="2600" kern="0" dirty="0" smtClean="0">
                <a:latin typeface="Times New Roman"/>
                <a:cs typeface="Times New Roman"/>
              </a:rPr>
              <a:t>	</a:t>
            </a:r>
            <a:r>
              <a:rPr sz="2600" kern="0" dirty="0" err="1" smtClean="0">
                <a:latin typeface="Times New Roman"/>
                <a:cs typeface="Times New Roman"/>
              </a:rPr>
              <a:t>processPost</a:t>
            </a:r>
            <a:r>
              <a:rPr sz="2600" kern="0" dirty="0" smtClean="0">
                <a:latin typeface="Times New Roman"/>
                <a:cs typeface="Times New Roman"/>
              </a:rPr>
              <a:t>(post</a:t>
            </a:r>
            <a:r>
              <a:rPr sz="2600" kern="0" dirty="0">
                <a:latin typeface="Times New Roman"/>
                <a:cs typeface="Times New Roman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kern="0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4" name="object 4"/>
          <p:cNvSpPr/>
          <p:nvPr/>
        </p:nvSpPr>
        <p:spPr>
          <a:xfrm>
            <a:off x="6027458" y="2988551"/>
            <a:ext cx="569895" cy="582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4633" y="561367"/>
            <a:ext cx="593534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0" dirty="0"/>
              <a:t>Coroutines</a:t>
            </a:r>
          </a:p>
        </p:txBody>
      </p:sp>
      <p:sp>
        <p:nvSpPr>
          <p:cNvPr id="3" name="object 3"/>
          <p:cNvSpPr/>
          <p:nvPr/>
        </p:nvSpPr>
        <p:spPr>
          <a:xfrm>
            <a:off x="5622753" y="8976813"/>
            <a:ext cx="543150" cy="937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18489" y="2199827"/>
            <a:ext cx="7625080" cy="838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sz="2600" spc="15" dirty="0">
                <a:latin typeface="Times New Roman"/>
                <a:cs typeface="Times New Roman"/>
              </a:rPr>
              <a:t>suspend fun </a:t>
            </a:r>
            <a:r>
              <a:rPr sz="2600" dirty="0">
                <a:latin typeface="Times New Roman"/>
                <a:cs typeface="Times New Roman"/>
              </a:rPr>
              <a:t>requestToken(): </a:t>
            </a:r>
            <a:r>
              <a:rPr sz="2600" spc="-20" dirty="0">
                <a:latin typeface="Times New Roman"/>
                <a:cs typeface="Times New Roman"/>
              </a:rPr>
              <a:t>Token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{</a:t>
            </a:r>
            <a:endParaRPr sz="2600" dirty="0">
              <a:latin typeface="Times New Roman"/>
              <a:cs typeface="Times New Roman"/>
            </a:endParaRPr>
          </a:p>
          <a:p>
            <a:pPr marL="352425" marR="2295525">
              <a:lnSpc>
                <a:spcPct val="100400"/>
              </a:lnSpc>
            </a:pPr>
            <a:r>
              <a:rPr sz="2600" spc="10" dirty="0">
                <a:latin typeface="Times New Roman"/>
                <a:cs typeface="Times New Roman"/>
              </a:rPr>
              <a:t>// </a:t>
            </a:r>
            <a:r>
              <a:rPr sz="2600" spc="15" dirty="0">
                <a:latin typeface="Times New Roman"/>
                <a:cs typeface="Times New Roman"/>
              </a:rPr>
              <a:t>make a token </a:t>
            </a:r>
            <a:r>
              <a:rPr sz="2600" spc="10" dirty="0">
                <a:latin typeface="Times New Roman"/>
                <a:cs typeface="Times New Roman"/>
              </a:rPr>
              <a:t>request </a:t>
            </a:r>
            <a:r>
              <a:rPr sz="2600" spc="15" dirty="0">
                <a:latin typeface="Times New Roman"/>
                <a:cs typeface="Times New Roman"/>
              </a:rPr>
              <a:t>and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suspends  </a:t>
            </a:r>
            <a:r>
              <a:rPr sz="2600" spc="10" dirty="0">
                <a:latin typeface="Times New Roman"/>
                <a:cs typeface="Times New Roman"/>
              </a:rPr>
              <a:t>return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token</a:t>
            </a:r>
            <a:endParaRPr sz="2600" dirty="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352425" marR="5080" indent="-339725">
              <a:lnSpc>
                <a:spcPts val="3090"/>
              </a:lnSpc>
            </a:pPr>
            <a:r>
              <a:rPr lang="en-US" sz="2600" kern="0" dirty="0">
                <a:latin typeface="Times New Roman"/>
                <a:cs typeface="Times New Roman"/>
              </a:rPr>
              <a:t>s</a:t>
            </a:r>
            <a:r>
              <a:rPr lang="en-US" sz="2600" kern="0" dirty="0" smtClean="0">
                <a:latin typeface="Times New Roman"/>
                <a:cs typeface="Times New Roman"/>
              </a:rPr>
              <a:t>uspend fun </a:t>
            </a:r>
            <a:r>
              <a:rPr lang="en-US" sz="2600" kern="0" dirty="0" err="1">
                <a:latin typeface="Times New Roman"/>
                <a:cs typeface="Times New Roman"/>
              </a:rPr>
              <a:t>createPost</a:t>
            </a:r>
            <a:r>
              <a:rPr lang="en-US" sz="2600" kern="0" dirty="0">
                <a:latin typeface="Times New Roman"/>
                <a:cs typeface="Times New Roman"/>
              </a:rPr>
              <a:t>(token: Token, item: Item): Post {</a:t>
            </a:r>
            <a:r>
              <a:rPr sz="3900" spc="22" baseline="1068" dirty="0" smtClean="0">
                <a:latin typeface="Times New Roman"/>
                <a:cs typeface="Times New Roman"/>
              </a:rPr>
              <a:t>  </a:t>
            </a:r>
            <a:r>
              <a:rPr sz="2600" spc="15" dirty="0">
                <a:latin typeface="Times New Roman"/>
                <a:cs typeface="Times New Roman"/>
              </a:rPr>
              <a:t>logd("Posting an $item using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$token")</a:t>
            </a:r>
            <a:endParaRPr sz="2600" dirty="0">
              <a:latin typeface="Times New Roman"/>
              <a:cs typeface="Times New Roman"/>
            </a:endParaRPr>
          </a:p>
          <a:p>
            <a:pPr marL="352425" marR="2063114">
              <a:lnSpc>
                <a:spcPts val="3130"/>
              </a:lnSpc>
              <a:spcBef>
                <a:spcPts val="10"/>
              </a:spcBef>
            </a:pPr>
            <a:r>
              <a:rPr sz="2600" spc="10" dirty="0">
                <a:latin typeface="Times New Roman"/>
                <a:cs typeface="Times New Roman"/>
              </a:rPr>
              <a:t>//sends </a:t>
            </a:r>
            <a:r>
              <a:rPr sz="2600" spc="15" dirty="0">
                <a:latin typeface="Times New Roman"/>
                <a:cs typeface="Times New Roman"/>
              </a:rPr>
              <a:t>the item to the </a:t>
            </a:r>
            <a:r>
              <a:rPr sz="2600" spc="10" dirty="0">
                <a:latin typeface="Times New Roman"/>
                <a:cs typeface="Times New Roman"/>
              </a:rPr>
              <a:t>server </a:t>
            </a:r>
            <a:r>
              <a:rPr sz="2600" spc="1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waits  </a:t>
            </a:r>
            <a:r>
              <a:rPr sz="2600" spc="10" dirty="0">
                <a:latin typeface="Times New Roman"/>
                <a:cs typeface="Times New Roman"/>
              </a:rPr>
              <a:t>return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post</a:t>
            </a:r>
            <a:endParaRPr sz="2600" dirty="0">
              <a:latin typeface="Times New Roman"/>
              <a:cs typeface="Times New Roman"/>
            </a:endParaRPr>
          </a:p>
          <a:p>
            <a:pPr marL="17145">
              <a:lnSpc>
                <a:spcPts val="3025"/>
              </a:lnSpc>
            </a:pPr>
            <a:r>
              <a:rPr sz="2600" spc="15" dirty="0"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</a:pPr>
            <a:r>
              <a:rPr sz="2600" spc="15" dirty="0">
                <a:latin typeface="Times New Roman"/>
                <a:cs typeface="Times New Roman"/>
              </a:rPr>
              <a:t>fun </a:t>
            </a:r>
            <a:r>
              <a:rPr sz="2600" spc="10" dirty="0">
                <a:latin typeface="Times New Roman"/>
                <a:cs typeface="Times New Roman"/>
              </a:rPr>
              <a:t>processPost(post: Post)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{</a:t>
            </a:r>
            <a:endParaRPr sz="2600" dirty="0">
              <a:latin typeface="Times New Roman"/>
              <a:cs typeface="Times New Roman"/>
            </a:endParaRPr>
          </a:p>
          <a:p>
            <a:pPr marL="352425" marR="3677920">
              <a:lnSpc>
                <a:spcPct val="100400"/>
              </a:lnSpc>
            </a:pPr>
            <a:r>
              <a:rPr sz="2600" spc="10" dirty="0">
                <a:latin typeface="Times New Roman"/>
                <a:cs typeface="Times New Roman"/>
              </a:rPr>
              <a:t>// </a:t>
            </a:r>
            <a:r>
              <a:rPr sz="2600" spc="15" dirty="0">
                <a:latin typeface="Times New Roman"/>
                <a:cs typeface="Times New Roman"/>
              </a:rPr>
              <a:t>processing the post  logd("Processing 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$post")</a:t>
            </a:r>
            <a:endParaRPr sz="2600" dirty="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15"/>
              </a:spcBef>
            </a:pPr>
            <a:r>
              <a:rPr sz="2600" spc="15" dirty="0"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12700" marR="2483485" lvl="0">
              <a:lnSpc>
                <a:spcPct val="100400"/>
              </a:lnSpc>
            </a:pPr>
            <a:r>
              <a:rPr lang="en-US" sz="26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suspend fun </a:t>
            </a:r>
            <a:r>
              <a:rPr lang="en-US" sz="2600" kern="0" dirty="0" err="1">
                <a:solidFill>
                  <a:prstClr val="black"/>
                </a:solidFill>
                <a:latin typeface="Times New Roman"/>
                <a:cs typeface="Times New Roman"/>
              </a:rPr>
              <a:t>postItem</a:t>
            </a:r>
            <a:r>
              <a:rPr lang="en-US" sz="2600" kern="0" dirty="0">
                <a:solidFill>
                  <a:prstClr val="black"/>
                </a:solidFill>
                <a:latin typeface="Times New Roman"/>
                <a:cs typeface="Times New Roman"/>
              </a:rPr>
              <a:t>(item: Item) {</a:t>
            </a:r>
          </a:p>
          <a:p>
            <a:pPr marL="352425" marR="2879090" indent="-339725">
              <a:lnSpc>
                <a:spcPts val="3090"/>
              </a:lnSpc>
            </a:pPr>
            <a:r>
              <a:rPr lang="en-US" sz="2600" spc="10" dirty="0" smtClean="0">
                <a:latin typeface="Times New Roman"/>
                <a:cs typeface="Times New Roman"/>
              </a:rPr>
              <a:t>	</a:t>
            </a:r>
            <a:r>
              <a:rPr sz="2600" spc="10" dirty="0" err="1" smtClean="0">
                <a:latin typeface="Times New Roman"/>
                <a:cs typeface="Times New Roman"/>
              </a:rPr>
              <a:t>val</a:t>
            </a:r>
            <a:r>
              <a:rPr sz="2600" spc="10" dirty="0" smtClean="0">
                <a:latin typeface="Times New Roman"/>
                <a:cs typeface="Times New Roman"/>
              </a:rPr>
              <a:t> </a:t>
            </a:r>
            <a:r>
              <a:rPr sz="2600" spc="15" dirty="0" smtClean="0">
                <a:latin typeface="Times New Roman"/>
                <a:cs typeface="Times New Roman"/>
              </a:rPr>
              <a:t>token </a:t>
            </a:r>
            <a:r>
              <a:rPr sz="2600" spc="20" dirty="0" smtClean="0">
                <a:latin typeface="Times New Roman"/>
                <a:cs typeface="Times New Roman"/>
              </a:rPr>
              <a:t>=</a:t>
            </a:r>
            <a:r>
              <a:rPr sz="2600" spc="-60" dirty="0" smtClean="0">
                <a:latin typeface="Times New Roman"/>
                <a:cs typeface="Times New Roman"/>
              </a:rPr>
              <a:t> </a:t>
            </a:r>
            <a:r>
              <a:rPr sz="2600" dirty="0" err="1" smtClean="0">
                <a:latin typeface="Times New Roman"/>
                <a:cs typeface="Times New Roman"/>
              </a:rPr>
              <a:t>requestToken</a:t>
            </a:r>
            <a:r>
              <a:rPr sz="2600" dirty="0" smtClean="0">
                <a:latin typeface="Times New Roman"/>
                <a:cs typeface="Times New Roman"/>
              </a:rPr>
              <a:t>()</a:t>
            </a:r>
          </a:p>
          <a:p>
            <a:pPr marL="352425" marR="2748915">
              <a:lnSpc>
                <a:spcPts val="3130"/>
              </a:lnSpc>
              <a:spcBef>
                <a:spcPts val="5"/>
              </a:spcBef>
            </a:pPr>
            <a:r>
              <a:rPr sz="2600" spc="10" dirty="0" err="1" smtClean="0">
                <a:latin typeface="Times New Roman"/>
                <a:cs typeface="Times New Roman"/>
              </a:rPr>
              <a:t>val</a:t>
            </a:r>
            <a:r>
              <a:rPr sz="2600" spc="10" dirty="0" smtClean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post </a:t>
            </a:r>
            <a:r>
              <a:rPr sz="2600" spc="20" dirty="0">
                <a:latin typeface="Times New Roman"/>
                <a:cs typeface="Times New Roman"/>
              </a:rPr>
              <a:t>= </a:t>
            </a:r>
            <a:r>
              <a:rPr sz="2600" spc="10" dirty="0">
                <a:latin typeface="Times New Roman"/>
                <a:cs typeface="Times New Roman"/>
              </a:rPr>
              <a:t>createPost(token, </a:t>
            </a:r>
            <a:r>
              <a:rPr sz="2600" spc="15" dirty="0">
                <a:latin typeface="Times New Roman"/>
                <a:cs typeface="Times New Roman"/>
              </a:rPr>
              <a:t>item)  </a:t>
            </a:r>
            <a:r>
              <a:rPr sz="2600" spc="10" dirty="0">
                <a:latin typeface="Times New Roman"/>
                <a:cs typeface="Times New Roman"/>
              </a:rPr>
              <a:t>processPost(post)</a:t>
            </a:r>
            <a:endParaRPr sz="2600" dirty="0">
              <a:latin typeface="Times New Roman"/>
              <a:cs typeface="Times New Roman"/>
            </a:endParaRPr>
          </a:p>
          <a:p>
            <a:pPr marL="17145">
              <a:lnSpc>
                <a:spcPts val="3025"/>
              </a:lnSpc>
            </a:pPr>
            <a:r>
              <a:rPr sz="2600" spc="15" dirty="0"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1003" y="812668"/>
            <a:ext cx="476250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10" dirty="0"/>
              <a:t>Bonuses</a:t>
            </a:r>
          </a:p>
        </p:txBody>
      </p:sp>
      <p:sp>
        <p:nvSpPr>
          <p:cNvPr id="3" name="object 3"/>
          <p:cNvSpPr/>
          <p:nvPr/>
        </p:nvSpPr>
        <p:spPr>
          <a:xfrm>
            <a:off x="3346450" y="6107757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6450" y="3825875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8200" y="8226188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84650" y="2759075"/>
            <a:ext cx="9204960" cy="6786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600"/>
              </a:spcBef>
            </a:pPr>
            <a:r>
              <a:rPr lang="en-US" sz="2600" b="1" kern="0" dirty="0" smtClean="0">
                <a:latin typeface="Arial"/>
                <a:cs typeface="Arial"/>
              </a:rPr>
              <a:t>   Regular loops: </a:t>
            </a:r>
          </a:p>
          <a:p>
            <a:pPr marL="10160">
              <a:lnSpc>
                <a:spcPct val="100000"/>
              </a:lnSpc>
              <a:spcBef>
                <a:spcPts val="600"/>
              </a:spcBef>
            </a:pPr>
            <a:r>
              <a:rPr lang="en-US" sz="2600" kern="0" dirty="0" smtClean="0">
                <a:latin typeface="Arial"/>
                <a:cs typeface="Arial"/>
              </a:rPr>
              <a:t>       for ((token, item) in list) {</a:t>
            </a:r>
          </a:p>
          <a:p>
            <a:pPr marL="10160">
              <a:lnSpc>
                <a:spcPct val="100000"/>
              </a:lnSpc>
              <a:spcBef>
                <a:spcPts val="600"/>
              </a:spcBef>
            </a:pPr>
            <a:r>
              <a:rPr lang="en-US" sz="2600" kern="0" dirty="0" smtClean="0">
                <a:latin typeface="Arial"/>
                <a:cs typeface="Arial"/>
              </a:rPr>
              <a:t>              </a:t>
            </a:r>
            <a:r>
              <a:rPr lang="en-US" sz="2600" kern="0" dirty="0" err="1" smtClean="0">
                <a:latin typeface="Arial"/>
                <a:cs typeface="Arial"/>
              </a:rPr>
              <a:t>createPost</a:t>
            </a:r>
            <a:r>
              <a:rPr lang="en-US" sz="2600" kern="0" dirty="0" smtClean="0">
                <a:latin typeface="Arial"/>
                <a:cs typeface="Arial"/>
              </a:rPr>
              <a:t>(token, item)</a:t>
            </a:r>
          </a:p>
          <a:p>
            <a:pPr marL="10160">
              <a:lnSpc>
                <a:spcPct val="100000"/>
              </a:lnSpc>
              <a:spcBef>
                <a:spcPts val="600"/>
              </a:spcBef>
            </a:pPr>
            <a:r>
              <a:rPr lang="en-US" sz="2600" kern="0" dirty="0" smtClean="0">
                <a:latin typeface="Arial"/>
                <a:cs typeface="Arial"/>
              </a:rPr>
              <a:t>       }</a:t>
            </a:r>
          </a:p>
          <a:p>
            <a:pPr marL="10160">
              <a:lnSpc>
                <a:spcPct val="100000"/>
              </a:lnSpc>
              <a:spcBef>
                <a:spcPts val="600"/>
              </a:spcBef>
            </a:pPr>
            <a:endParaRPr lang="en-US" sz="2600" b="1" kern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0160">
              <a:lnSpc>
                <a:spcPct val="100000"/>
              </a:lnSpc>
              <a:spcBef>
                <a:spcPts val="600"/>
              </a:spcBef>
            </a:pPr>
            <a:r>
              <a:rPr lang="en-US" sz="2600" b="1" kern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kern="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en-US" sz="2600" b="1" kern="0" dirty="0" smtClean="0">
                <a:latin typeface="Arial"/>
                <a:cs typeface="Arial"/>
              </a:rPr>
              <a:t>Regular exception handling:</a:t>
            </a:r>
          </a:p>
          <a:p>
            <a:pPr marL="10160">
              <a:lnSpc>
                <a:spcPct val="100000"/>
              </a:lnSpc>
              <a:spcBef>
                <a:spcPts val="600"/>
              </a:spcBef>
            </a:pPr>
            <a:r>
              <a:rPr lang="en-US" sz="2600" b="1" kern="0" dirty="0" smtClean="0">
                <a:solidFill>
                  <a:srgbClr val="FFFFFF"/>
                </a:solidFill>
                <a:latin typeface="Arial"/>
                <a:cs typeface="Arial"/>
              </a:rPr>
              <a:t>       </a:t>
            </a:r>
            <a:r>
              <a:rPr lang="en-US" sz="2600" kern="0" dirty="0" smtClean="0">
                <a:latin typeface="Arial"/>
                <a:cs typeface="Arial"/>
              </a:rPr>
              <a:t>try {</a:t>
            </a:r>
          </a:p>
          <a:p>
            <a:pPr marL="10160">
              <a:spcBef>
                <a:spcPts val="600"/>
              </a:spcBef>
            </a:pPr>
            <a:r>
              <a:rPr lang="en-US" sz="2600" kern="0" dirty="0" smtClean="0">
                <a:solidFill>
                  <a:srgbClr val="FFFFFF"/>
                </a:solidFill>
                <a:latin typeface="Arial"/>
                <a:cs typeface="Arial"/>
              </a:rPr>
              <a:t>	    </a:t>
            </a:r>
            <a:r>
              <a:rPr lang="en-US" sz="2600" kern="0" dirty="0" err="1">
                <a:latin typeface="Arial"/>
                <a:cs typeface="Arial"/>
              </a:rPr>
              <a:t>createPost</a:t>
            </a:r>
            <a:r>
              <a:rPr lang="en-US" sz="2600" kern="0" dirty="0">
                <a:latin typeface="Arial"/>
                <a:cs typeface="Arial"/>
              </a:rPr>
              <a:t>(token, item)</a:t>
            </a:r>
          </a:p>
          <a:p>
            <a:pPr marL="10160">
              <a:lnSpc>
                <a:spcPct val="100000"/>
              </a:lnSpc>
              <a:spcBef>
                <a:spcPts val="600"/>
              </a:spcBef>
            </a:pPr>
            <a:r>
              <a:rPr lang="en-US" sz="2600" kern="0" dirty="0" smtClean="0">
                <a:latin typeface="Arial"/>
                <a:cs typeface="Arial"/>
              </a:rPr>
              <a:t>       } catch(e: </a:t>
            </a:r>
            <a:r>
              <a:rPr lang="en-US" sz="2600" kern="0" dirty="0" err="1" smtClean="0">
                <a:latin typeface="Arial"/>
                <a:cs typeface="Arial"/>
              </a:rPr>
              <a:t>BadTokenException</a:t>
            </a:r>
            <a:r>
              <a:rPr lang="en-US" sz="2600" kern="0" dirty="0" smtClean="0">
                <a:latin typeface="Arial"/>
                <a:cs typeface="Arial"/>
              </a:rPr>
              <a:t>) { …. }</a:t>
            </a:r>
            <a:r>
              <a:rPr lang="en-US" sz="2600" kern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kern="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2600" kern="0" dirty="0" smtClean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endParaRPr lang="en-US" sz="2600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0160"/>
            <a:endParaRPr lang="en-US" sz="2600" b="1" kern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0160"/>
            <a:r>
              <a:rPr lang="en-US" sz="2600" b="1" kern="0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2600" b="1" kern="0" dirty="0" smtClean="0">
                <a:latin typeface="Arial"/>
                <a:cs typeface="Arial"/>
              </a:rPr>
              <a:t>Regular </a:t>
            </a:r>
            <a:r>
              <a:rPr sz="2600" b="1" kern="0" dirty="0">
                <a:latin typeface="Arial"/>
                <a:cs typeface="Arial"/>
              </a:rPr>
              <a:t>higher-order </a:t>
            </a:r>
            <a:r>
              <a:rPr sz="2600" b="1" kern="0" dirty="0" smtClean="0">
                <a:latin typeface="Arial"/>
                <a:cs typeface="Arial"/>
              </a:rPr>
              <a:t>function:</a:t>
            </a:r>
            <a:endParaRPr lang="en-US" sz="2600" kern="0" dirty="0">
              <a:latin typeface="Arial"/>
              <a:cs typeface="Arial"/>
            </a:endParaRPr>
          </a:p>
          <a:p>
            <a:pPr marL="10160"/>
            <a:r>
              <a:rPr lang="en-US" sz="3300" kern="0" dirty="0">
                <a:latin typeface="Times New Roman"/>
                <a:cs typeface="Times New Roman"/>
              </a:rPr>
              <a:t> </a:t>
            </a:r>
            <a:r>
              <a:rPr lang="en-US" sz="3300" kern="0" dirty="0" smtClean="0">
                <a:latin typeface="Times New Roman"/>
                <a:cs typeface="Times New Roman"/>
              </a:rPr>
              <a:t>      </a:t>
            </a:r>
            <a:r>
              <a:rPr sz="2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file.readLines</a:t>
            </a:r>
            <a:r>
              <a:rPr sz="2600" kern="0" dirty="0">
                <a:latin typeface="Arial" panose="020B0604020202020204" pitchFamily="34" charset="0"/>
                <a:cs typeface="Arial" panose="020B0604020202020204" pitchFamily="34" charset="0"/>
              </a:rPr>
              <a:t>().forEach { line -&gt; </a:t>
            </a:r>
            <a:endParaRPr lang="en-US" sz="2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60"/>
            <a:r>
              <a:rPr lang="en-US" sz="2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reatePost</a:t>
            </a:r>
            <a:r>
              <a:rPr sz="2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(token</a:t>
            </a:r>
            <a:r>
              <a:rPr sz="26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600" kern="0" dirty="0" err="1">
                <a:latin typeface="Arial" panose="020B0604020202020204" pitchFamily="34" charset="0"/>
                <a:cs typeface="Arial" panose="020B0604020202020204" pitchFamily="34" charset="0"/>
              </a:rPr>
              <a:t>line.toItem</a:t>
            </a:r>
            <a:r>
              <a:rPr sz="2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())</a:t>
            </a:r>
            <a:endParaRPr lang="en-US" sz="2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60"/>
            <a:r>
              <a:rPr lang="en-US" sz="2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sz="2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sz="2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00" kern="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6050" y="320675"/>
            <a:ext cx="447992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25" dirty="0"/>
              <a:t>Builders</a:t>
            </a:r>
          </a:p>
        </p:txBody>
      </p:sp>
      <p:sp>
        <p:nvSpPr>
          <p:cNvPr id="3" name="object 3"/>
          <p:cNvSpPr/>
          <p:nvPr/>
        </p:nvSpPr>
        <p:spPr>
          <a:xfrm>
            <a:off x="5837857" y="8634865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37856" y="9028056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99250" y="1920874"/>
            <a:ext cx="7620634" cy="8863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15" dirty="0">
                <a:latin typeface="Times New Roman"/>
                <a:cs typeface="Times New Roman"/>
              </a:rPr>
              <a:t>suspend fun </a:t>
            </a:r>
            <a:r>
              <a:rPr sz="2600" dirty="0">
                <a:latin typeface="Times New Roman"/>
                <a:cs typeface="Times New Roman"/>
              </a:rPr>
              <a:t>requestToken(): </a:t>
            </a:r>
            <a:r>
              <a:rPr sz="2600" spc="-20" dirty="0">
                <a:latin typeface="Times New Roman"/>
                <a:cs typeface="Times New Roman"/>
              </a:rPr>
              <a:t>Token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{</a:t>
            </a:r>
            <a:endParaRPr sz="2600" dirty="0">
              <a:latin typeface="Times New Roman"/>
              <a:cs typeface="Times New Roman"/>
            </a:endParaRPr>
          </a:p>
          <a:p>
            <a:pPr marL="347345" marR="2295525">
              <a:lnSpc>
                <a:spcPct val="100400"/>
              </a:lnSpc>
            </a:pPr>
            <a:r>
              <a:rPr sz="2600" spc="10" dirty="0">
                <a:latin typeface="Times New Roman"/>
                <a:cs typeface="Times New Roman"/>
              </a:rPr>
              <a:t>// </a:t>
            </a:r>
            <a:r>
              <a:rPr sz="2600" spc="15" dirty="0">
                <a:latin typeface="Times New Roman"/>
                <a:cs typeface="Times New Roman"/>
              </a:rPr>
              <a:t>make a token </a:t>
            </a:r>
            <a:r>
              <a:rPr sz="2600" spc="10" dirty="0">
                <a:latin typeface="Times New Roman"/>
                <a:cs typeface="Times New Roman"/>
              </a:rPr>
              <a:t>request </a:t>
            </a:r>
            <a:r>
              <a:rPr sz="2600" spc="15" dirty="0">
                <a:latin typeface="Times New Roman"/>
                <a:cs typeface="Times New Roman"/>
              </a:rPr>
              <a:t>and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suspends  </a:t>
            </a:r>
            <a:r>
              <a:rPr sz="2600" spc="10" dirty="0">
                <a:latin typeface="Times New Roman"/>
                <a:cs typeface="Times New Roman"/>
              </a:rPr>
              <a:t>return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token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47345" marR="5080" indent="-335280">
              <a:lnSpc>
                <a:spcPct val="100400"/>
              </a:lnSpc>
            </a:pPr>
            <a:r>
              <a:rPr sz="2600" spc="15" dirty="0">
                <a:latin typeface="Times New Roman"/>
                <a:cs typeface="Times New Roman"/>
              </a:rPr>
              <a:t>suspend fun </a:t>
            </a:r>
            <a:r>
              <a:rPr sz="2600" spc="10" dirty="0">
                <a:latin typeface="Times New Roman"/>
                <a:cs typeface="Times New Roman"/>
              </a:rPr>
              <a:t>createPost(token: </a:t>
            </a:r>
            <a:r>
              <a:rPr sz="2600" spc="-15" dirty="0">
                <a:latin typeface="Times New Roman"/>
                <a:cs typeface="Times New Roman"/>
              </a:rPr>
              <a:t>Token, </a:t>
            </a:r>
            <a:r>
              <a:rPr sz="2600" spc="10" dirty="0">
                <a:latin typeface="Times New Roman"/>
                <a:cs typeface="Times New Roman"/>
              </a:rPr>
              <a:t>item: Item): </a:t>
            </a:r>
            <a:r>
              <a:rPr sz="2600" spc="15" dirty="0">
                <a:latin typeface="Times New Roman"/>
                <a:cs typeface="Times New Roman"/>
              </a:rPr>
              <a:t>Post {  logd("Posting an $item using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$token")</a:t>
            </a:r>
            <a:endParaRPr sz="2600" dirty="0">
              <a:latin typeface="Times New Roman"/>
              <a:cs typeface="Times New Roman"/>
            </a:endParaRPr>
          </a:p>
          <a:p>
            <a:pPr marL="347345" marR="2063114">
              <a:lnSpc>
                <a:spcPct val="100400"/>
              </a:lnSpc>
            </a:pPr>
            <a:r>
              <a:rPr sz="2600" spc="10" dirty="0">
                <a:latin typeface="Times New Roman"/>
                <a:cs typeface="Times New Roman"/>
              </a:rPr>
              <a:t>//sends </a:t>
            </a:r>
            <a:r>
              <a:rPr sz="2600" spc="15" dirty="0">
                <a:latin typeface="Times New Roman"/>
                <a:cs typeface="Times New Roman"/>
              </a:rPr>
              <a:t>the item to the </a:t>
            </a:r>
            <a:r>
              <a:rPr sz="2600" spc="10" dirty="0">
                <a:latin typeface="Times New Roman"/>
                <a:cs typeface="Times New Roman"/>
              </a:rPr>
              <a:t>server </a:t>
            </a:r>
            <a:r>
              <a:rPr sz="2600" spc="1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waits  </a:t>
            </a:r>
            <a:r>
              <a:rPr sz="2600" spc="10" dirty="0">
                <a:latin typeface="Times New Roman"/>
                <a:cs typeface="Times New Roman"/>
              </a:rPr>
              <a:t>return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post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15" dirty="0">
                <a:latin typeface="Times New Roman"/>
                <a:cs typeface="Times New Roman"/>
              </a:rPr>
              <a:t>fun </a:t>
            </a:r>
            <a:r>
              <a:rPr sz="2600" spc="10" dirty="0">
                <a:latin typeface="Times New Roman"/>
                <a:cs typeface="Times New Roman"/>
              </a:rPr>
              <a:t>processPost(post: Post)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{</a:t>
            </a:r>
            <a:endParaRPr sz="2600" dirty="0">
              <a:latin typeface="Times New Roman"/>
              <a:cs typeface="Times New Roman"/>
            </a:endParaRPr>
          </a:p>
          <a:p>
            <a:pPr marL="347345" marR="3677920">
              <a:lnSpc>
                <a:spcPct val="100400"/>
              </a:lnSpc>
            </a:pPr>
            <a:r>
              <a:rPr sz="2600" spc="10" dirty="0">
                <a:latin typeface="Times New Roman"/>
                <a:cs typeface="Times New Roman"/>
              </a:rPr>
              <a:t>// </a:t>
            </a:r>
            <a:r>
              <a:rPr sz="2600" spc="15" dirty="0">
                <a:latin typeface="Times New Roman"/>
                <a:cs typeface="Times New Roman"/>
              </a:rPr>
              <a:t>processing the post  logd("Processing 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$post")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600" spc="15" dirty="0" smtClean="0">
                <a:latin typeface="Times New Roman"/>
                <a:cs typeface="Times New Roman"/>
              </a:rPr>
              <a:t>}</a:t>
            </a:r>
            <a:endParaRPr lang="en-US" sz="2600" spc="1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endParaRPr lang="en-US" sz="2600" spc="1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z="2600" spc="15" dirty="0">
                <a:latin typeface="Times New Roman"/>
                <a:cs typeface="Times New Roman"/>
              </a:rPr>
              <a:t>s</a:t>
            </a:r>
            <a:r>
              <a:rPr lang="en-US" sz="2600" spc="15" dirty="0" smtClean="0">
                <a:latin typeface="Times New Roman"/>
                <a:cs typeface="Times New Roman"/>
              </a:rPr>
              <a:t>uspend fun </a:t>
            </a:r>
            <a:r>
              <a:rPr lang="en-US" sz="2600" spc="15" dirty="0" err="1" smtClean="0">
                <a:latin typeface="Times New Roman"/>
                <a:cs typeface="Times New Roman"/>
              </a:rPr>
              <a:t>postItem</a:t>
            </a:r>
            <a:r>
              <a:rPr lang="en-US" sz="2600" spc="15" dirty="0" smtClean="0">
                <a:latin typeface="Times New Roman"/>
                <a:cs typeface="Times New Roman"/>
              </a:rPr>
              <a:t>(item: Item) {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z="2600" spc="15" dirty="0" smtClean="0">
                <a:latin typeface="Times New Roman"/>
                <a:cs typeface="Times New Roman"/>
              </a:rPr>
              <a:t>	</a:t>
            </a:r>
            <a:r>
              <a:rPr lang="en-US" sz="2600" spc="15" dirty="0" err="1" smtClean="0">
                <a:latin typeface="Times New Roman"/>
                <a:cs typeface="Times New Roman"/>
              </a:rPr>
              <a:t>val</a:t>
            </a:r>
            <a:r>
              <a:rPr lang="en-US" sz="2600" spc="15" dirty="0" smtClean="0">
                <a:latin typeface="Times New Roman"/>
                <a:cs typeface="Times New Roman"/>
              </a:rPr>
              <a:t> token = </a:t>
            </a:r>
            <a:r>
              <a:rPr lang="en-US" sz="2600" spc="15" dirty="0" err="1" smtClean="0">
                <a:latin typeface="Times New Roman"/>
                <a:cs typeface="Times New Roman"/>
              </a:rPr>
              <a:t>requestToken</a:t>
            </a:r>
            <a:r>
              <a:rPr lang="en-US" sz="2600" spc="15" dirty="0" smtClean="0">
                <a:latin typeface="Times New Roman"/>
                <a:cs typeface="Times New Roman"/>
              </a:rPr>
              <a:t>()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z="2600" spc="15" dirty="0">
                <a:latin typeface="Times New Roman"/>
                <a:cs typeface="Times New Roman"/>
              </a:rPr>
              <a:t>	</a:t>
            </a:r>
            <a:r>
              <a:rPr lang="en-US" sz="2600" spc="15" dirty="0" err="1" smtClean="0">
                <a:latin typeface="Times New Roman"/>
                <a:cs typeface="Times New Roman"/>
              </a:rPr>
              <a:t>val</a:t>
            </a:r>
            <a:r>
              <a:rPr lang="en-US" sz="2600" spc="15" dirty="0" smtClean="0">
                <a:latin typeface="Times New Roman"/>
                <a:cs typeface="Times New Roman"/>
              </a:rPr>
              <a:t> post = </a:t>
            </a:r>
            <a:r>
              <a:rPr lang="en-US" sz="2600" spc="15" dirty="0" err="1" smtClean="0">
                <a:latin typeface="Times New Roman"/>
                <a:cs typeface="Times New Roman"/>
              </a:rPr>
              <a:t>createPost</a:t>
            </a:r>
            <a:r>
              <a:rPr lang="en-US" sz="2600" spc="15" dirty="0" smtClean="0">
                <a:latin typeface="Times New Roman"/>
                <a:cs typeface="Times New Roman"/>
              </a:rPr>
              <a:t>(token, item)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z="2600" spc="15" dirty="0">
                <a:latin typeface="Times New Roman"/>
                <a:cs typeface="Times New Roman"/>
              </a:rPr>
              <a:t>	</a:t>
            </a:r>
            <a:r>
              <a:rPr lang="en-US" sz="2600" spc="15" dirty="0" err="1" smtClean="0">
                <a:latin typeface="Times New Roman"/>
                <a:cs typeface="Times New Roman"/>
              </a:rPr>
              <a:t>processPost</a:t>
            </a:r>
            <a:r>
              <a:rPr lang="en-US" sz="2600" spc="15" dirty="0" smtClean="0">
                <a:latin typeface="Times New Roman"/>
                <a:cs typeface="Times New Roman"/>
              </a:rPr>
              <a:t>()</a:t>
            </a:r>
            <a:endParaRPr lang="en-US" sz="2600" spc="1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z="2600" spc="15" dirty="0" smtClean="0"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2318" y="366019"/>
            <a:ext cx="447992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25" dirty="0" smtClean="0"/>
              <a:t>Builders</a:t>
            </a:r>
            <a:endParaRPr spc="225" dirty="0"/>
          </a:p>
        </p:txBody>
      </p:sp>
      <p:sp>
        <p:nvSpPr>
          <p:cNvPr id="3" name="object 3"/>
          <p:cNvSpPr/>
          <p:nvPr/>
        </p:nvSpPr>
        <p:spPr>
          <a:xfrm>
            <a:off x="5837858" y="9280451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7858" y="9663293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36782" y="1945036"/>
            <a:ext cx="8768268" cy="918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15" dirty="0">
                <a:solidFill>
                  <a:srgbClr val="26C6DA"/>
                </a:solidFill>
                <a:latin typeface="Times New Roman"/>
                <a:cs typeface="Times New Roman"/>
              </a:rPr>
              <a:t>suspend fun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requestToken</a:t>
            </a:r>
            <a:r>
              <a:rPr sz="2600" dirty="0">
                <a:solidFill>
                  <a:srgbClr val="90A4AE"/>
                </a:solidFill>
                <a:latin typeface="Times New Roman"/>
                <a:cs typeface="Times New Roman"/>
              </a:rPr>
              <a:t>():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Token</a:t>
            </a:r>
            <a:r>
              <a:rPr sz="2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2600" dirty="0">
              <a:latin typeface="Times New Roman"/>
              <a:cs typeface="Times New Roman"/>
            </a:endParaRPr>
          </a:p>
          <a:p>
            <a:pPr marL="347345" marR="2295525">
              <a:lnSpc>
                <a:spcPct val="100400"/>
              </a:lnSpc>
            </a:pPr>
            <a:r>
              <a:rPr sz="2600" spc="10" dirty="0">
                <a:solidFill>
                  <a:srgbClr val="607D8B"/>
                </a:solidFill>
                <a:latin typeface="Times New Roman"/>
                <a:cs typeface="Times New Roman"/>
              </a:rPr>
              <a:t>// </a:t>
            </a:r>
            <a:r>
              <a:rPr sz="2600" spc="15" dirty="0">
                <a:solidFill>
                  <a:srgbClr val="607D8B"/>
                </a:solidFill>
                <a:latin typeface="Times New Roman"/>
                <a:cs typeface="Times New Roman"/>
              </a:rPr>
              <a:t>make a token </a:t>
            </a:r>
            <a:r>
              <a:rPr sz="2600" spc="10" dirty="0">
                <a:solidFill>
                  <a:srgbClr val="607D8B"/>
                </a:solidFill>
                <a:latin typeface="Times New Roman"/>
                <a:cs typeface="Times New Roman"/>
              </a:rPr>
              <a:t>request </a:t>
            </a:r>
            <a:r>
              <a:rPr sz="2600" spc="15" dirty="0">
                <a:solidFill>
                  <a:srgbClr val="607D8B"/>
                </a:solidFill>
                <a:latin typeface="Times New Roman"/>
                <a:cs typeface="Times New Roman"/>
              </a:rPr>
              <a:t>and</a:t>
            </a:r>
            <a:r>
              <a:rPr sz="2600" spc="-60" dirty="0">
                <a:solidFill>
                  <a:srgbClr val="607D8B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607D8B"/>
                </a:solidFill>
                <a:latin typeface="Times New Roman"/>
                <a:cs typeface="Times New Roman"/>
              </a:rPr>
              <a:t>suspends  </a:t>
            </a:r>
            <a:r>
              <a:rPr sz="2600" spc="10" dirty="0">
                <a:solidFill>
                  <a:srgbClr val="26C6DA"/>
                </a:solidFill>
                <a:latin typeface="Times New Roman"/>
                <a:cs typeface="Times New Roman"/>
              </a:rPr>
              <a:t>return</a:t>
            </a:r>
            <a:r>
              <a:rPr sz="2600" spc="-65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token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47345" marR="5080" indent="-335280">
              <a:lnSpc>
                <a:spcPct val="100400"/>
              </a:lnSpc>
            </a:pPr>
            <a:r>
              <a:rPr sz="2600" spc="15" dirty="0">
                <a:solidFill>
                  <a:srgbClr val="26C6DA"/>
                </a:solidFill>
                <a:latin typeface="Times New Roman"/>
                <a:cs typeface="Times New Roman"/>
              </a:rPr>
              <a:t>suspend fun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createPost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token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Token</a:t>
            </a:r>
            <a:r>
              <a:rPr sz="2600" spc="-15" dirty="0">
                <a:solidFill>
                  <a:srgbClr val="90A4AE"/>
                </a:solidFill>
                <a:latin typeface="Times New Roman"/>
                <a:cs typeface="Times New Roman"/>
              </a:rPr>
              <a:t>,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item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Item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):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Post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{ 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logd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5" dirty="0">
                <a:solidFill>
                  <a:srgbClr val="00BFA4"/>
                </a:solidFill>
                <a:latin typeface="Times New Roman"/>
                <a:cs typeface="Times New Roman"/>
              </a:rPr>
              <a:t>"Posting an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$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item </a:t>
            </a:r>
            <a:r>
              <a:rPr sz="2600" spc="15" dirty="0">
                <a:solidFill>
                  <a:srgbClr val="00BFA4"/>
                </a:solidFill>
                <a:latin typeface="Times New Roman"/>
                <a:cs typeface="Times New Roman"/>
              </a:rPr>
              <a:t>using</a:t>
            </a:r>
            <a:r>
              <a:rPr sz="2600" spc="-80" dirty="0">
                <a:solidFill>
                  <a:srgbClr val="00BFA4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$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token</a:t>
            </a:r>
            <a:r>
              <a:rPr sz="2600" spc="15" dirty="0">
                <a:solidFill>
                  <a:srgbClr val="00BFA4"/>
                </a:solidFill>
                <a:latin typeface="Times New Roman"/>
                <a:cs typeface="Times New Roman"/>
              </a:rPr>
              <a:t>"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2600" dirty="0">
              <a:latin typeface="Times New Roman"/>
              <a:cs typeface="Times New Roman"/>
            </a:endParaRPr>
          </a:p>
          <a:p>
            <a:pPr marL="347345" marR="2063114">
              <a:lnSpc>
                <a:spcPct val="100400"/>
              </a:lnSpc>
            </a:pPr>
            <a:r>
              <a:rPr sz="2600" spc="10" dirty="0">
                <a:solidFill>
                  <a:srgbClr val="607D8B"/>
                </a:solidFill>
                <a:latin typeface="Times New Roman"/>
                <a:cs typeface="Times New Roman"/>
              </a:rPr>
              <a:t>//sends </a:t>
            </a:r>
            <a:r>
              <a:rPr sz="2600" spc="15" dirty="0">
                <a:solidFill>
                  <a:srgbClr val="607D8B"/>
                </a:solidFill>
                <a:latin typeface="Times New Roman"/>
                <a:cs typeface="Times New Roman"/>
              </a:rPr>
              <a:t>the item to the </a:t>
            </a:r>
            <a:r>
              <a:rPr sz="2600" spc="10" dirty="0">
                <a:solidFill>
                  <a:srgbClr val="607D8B"/>
                </a:solidFill>
                <a:latin typeface="Times New Roman"/>
                <a:cs typeface="Times New Roman"/>
              </a:rPr>
              <a:t>server </a:t>
            </a:r>
            <a:r>
              <a:rPr sz="2600" spc="15" dirty="0">
                <a:solidFill>
                  <a:srgbClr val="607D8B"/>
                </a:solidFill>
                <a:latin typeface="Times New Roman"/>
                <a:cs typeface="Times New Roman"/>
              </a:rPr>
              <a:t>and</a:t>
            </a:r>
            <a:r>
              <a:rPr sz="2600" spc="-80" dirty="0">
                <a:solidFill>
                  <a:srgbClr val="607D8B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607D8B"/>
                </a:solidFill>
                <a:latin typeface="Times New Roman"/>
                <a:cs typeface="Times New Roman"/>
              </a:rPr>
              <a:t>waits  </a:t>
            </a:r>
            <a:r>
              <a:rPr sz="2600" spc="10" dirty="0">
                <a:solidFill>
                  <a:srgbClr val="26C6DA"/>
                </a:solidFill>
                <a:latin typeface="Times New Roman"/>
                <a:cs typeface="Times New Roman"/>
              </a:rPr>
              <a:t>return</a:t>
            </a:r>
            <a:r>
              <a:rPr sz="2600" spc="-65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post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1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processPost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post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Post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r>
              <a:rPr sz="260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2600" dirty="0">
              <a:latin typeface="Times New Roman"/>
              <a:cs typeface="Times New Roman"/>
            </a:endParaRPr>
          </a:p>
          <a:p>
            <a:pPr marL="347345" marR="3677920">
              <a:lnSpc>
                <a:spcPct val="100400"/>
              </a:lnSpc>
            </a:pPr>
            <a:r>
              <a:rPr sz="2600" spc="10" dirty="0">
                <a:solidFill>
                  <a:srgbClr val="607D8B"/>
                </a:solidFill>
                <a:latin typeface="Times New Roman"/>
                <a:cs typeface="Times New Roman"/>
              </a:rPr>
              <a:t>// </a:t>
            </a:r>
            <a:r>
              <a:rPr sz="2600" spc="15" dirty="0">
                <a:solidFill>
                  <a:srgbClr val="607D8B"/>
                </a:solidFill>
                <a:latin typeface="Times New Roman"/>
                <a:cs typeface="Times New Roman"/>
              </a:rPr>
              <a:t>processing the post 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logd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5" dirty="0">
                <a:solidFill>
                  <a:srgbClr val="00BFA4"/>
                </a:solidFill>
                <a:latin typeface="Times New Roman"/>
                <a:cs typeface="Times New Roman"/>
              </a:rPr>
              <a:t>"Processing a</a:t>
            </a:r>
            <a:r>
              <a:rPr sz="2600" spc="-90" dirty="0">
                <a:solidFill>
                  <a:srgbClr val="00BFA4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$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post</a:t>
            </a:r>
            <a:r>
              <a:rPr sz="2600" spc="15" dirty="0">
                <a:solidFill>
                  <a:srgbClr val="00BFA4"/>
                </a:solidFill>
                <a:latin typeface="Times New Roman"/>
                <a:cs typeface="Times New Roman"/>
              </a:rPr>
              <a:t>"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47345" marR="3479165" indent="-335280">
              <a:lnSpc>
                <a:spcPct val="100400"/>
              </a:lnSpc>
            </a:pPr>
            <a:r>
              <a:rPr sz="2600" spc="15" dirty="0">
                <a:solidFill>
                  <a:srgbClr val="26C6DA"/>
                </a:solidFill>
                <a:latin typeface="Times New Roman"/>
                <a:cs typeface="Times New Roman"/>
              </a:rPr>
              <a:t>fun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postItem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item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Item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) { 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viewModelScope.launch {  </a:t>
            </a:r>
            <a:r>
              <a:rPr lang="en-US" sz="26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</a:p>
          <a:p>
            <a:pPr marL="347345" marR="3479165" indent="-335280">
              <a:lnSpc>
                <a:spcPct val="100400"/>
              </a:lnSpc>
            </a:pPr>
            <a:r>
              <a:rPr lang="en-US"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en-US" sz="26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10" dirty="0" err="1" smtClean="0">
                <a:solidFill>
                  <a:srgbClr val="26C6DA"/>
                </a:solidFill>
                <a:latin typeface="Times New Roman"/>
                <a:cs typeface="Times New Roman"/>
              </a:rPr>
              <a:t>val</a:t>
            </a:r>
            <a:r>
              <a:rPr sz="2600" spc="10" dirty="0" smtClean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token </a:t>
            </a:r>
            <a:r>
              <a:rPr sz="2600" spc="20" dirty="0" smtClean="0">
                <a:solidFill>
                  <a:srgbClr val="90A4AE"/>
                </a:solidFill>
                <a:latin typeface="Times New Roman"/>
                <a:cs typeface="Times New Roman"/>
              </a:rPr>
              <a:t>=</a:t>
            </a:r>
            <a:r>
              <a:rPr sz="2600" spc="-60" dirty="0" smtClean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26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requestToken</a:t>
            </a:r>
            <a:r>
              <a:rPr sz="2600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2600" dirty="0">
              <a:latin typeface="Times New Roman"/>
              <a:cs typeface="Times New Roman"/>
            </a:endParaRPr>
          </a:p>
          <a:p>
            <a:pPr marL="514984" marR="2581275">
              <a:lnSpc>
                <a:spcPct val="100400"/>
              </a:lnSpc>
            </a:pPr>
            <a:r>
              <a:rPr lang="en-US" sz="2600" spc="10" dirty="0" smtClean="0">
                <a:solidFill>
                  <a:srgbClr val="26C6DA"/>
                </a:solidFill>
                <a:latin typeface="Times New Roman"/>
                <a:cs typeface="Times New Roman"/>
              </a:rPr>
              <a:t>	</a:t>
            </a:r>
            <a:r>
              <a:rPr sz="2600" spc="10" dirty="0" err="1" smtClean="0">
                <a:solidFill>
                  <a:srgbClr val="26C6DA"/>
                </a:solidFill>
                <a:latin typeface="Times New Roman"/>
                <a:cs typeface="Times New Roman"/>
              </a:rPr>
              <a:t>val</a:t>
            </a:r>
            <a:r>
              <a:rPr sz="2600" spc="10" dirty="0" smtClean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post </a:t>
            </a:r>
            <a:r>
              <a:rPr sz="2600" spc="20" dirty="0">
                <a:solidFill>
                  <a:srgbClr val="90A4AE"/>
                </a:solidFill>
                <a:latin typeface="Times New Roman"/>
                <a:cs typeface="Times New Roman"/>
              </a:rPr>
              <a:t>=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createPost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token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,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item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)  </a:t>
            </a:r>
            <a:r>
              <a:rPr lang="en-US" sz="2600" spc="15" dirty="0" smtClean="0">
                <a:solidFill>
                  <a:srgbClr val="90A4AE"/>
                </a:solidFill>
                <a:latin typeface="Times New Roman"/>
                <a:cs typeface="Times New Roman"/>
              </a:rPr>
              <a:t>	</a:t>
            </a:r>
            <a:r>
              <a:rPr sz="260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processPost</a:t>
            </a:r>
            <a:r>
              <a:rPr sz="2600" spc="10" dirty="0" smtClean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post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2600" dirty="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  <a:spcBef>
                <a:spcPts val="15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80310" y="9145167"/>
            <a:ext cx="3198828" cy="83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Why</a:t>
            </a:r>
            <a:r>
              <a:rPr spc="-85" dirty="0"/>
              <a:t> </a:t>
            </a:r>
            <a:r>
              <a:rPr spc="150" dirty="0"/>
              <a:t>Reactive?</a:t>
            </a:r>
          </a:p>
        </p:txBody>
      </p:sp>
      <p:sp>
        <p:nvSpPr>
          <p:cNvPr id="3" name="object 3"/>
          <p:cNvSpPr/>
          <p:nvPr/>
        </p:nvSpPr>
        <p:spPr>
          <a:xfrm>
            <a:off x="10495805" y="2811989"/>
            <a:ext cx="5887265" cy="5689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33668" y="5087095"/>
            <a:ext cx="797117" cy="797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71528" y="5746913"/>
            <a:ext cx="797117" cy="797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86115" y="4049212"/>
            <a:ext cx="5674360" cy="453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1495" marR="931544" indent="-471805">
              <a:lnSpc>
                <a:spcPct val="100299"/>
              </a:lnSpc>
            </a:pPr>
            <a:r>
              <a:rPr sz="3700" dirty="0">
                <a:latin typeface="Times New Roman"/>
                <a:cs typeface="Times New Roman"/>
              </a:rPr>
              <a:t>interface UserManager {  fun getUser():</a:t>
            </a:r>
            <a:r>
              <a:rPr sz="3700" spc="-5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User</a:t>
            </a:r>
          </a:p>
          <a:p>
            <a:pPr marL="531495" marR="5080">
              <a:lnSpc>
                <a:spcPts val="4450"/>
              </a:lnSpc>
              <a:spcBef>
                <a:spcPts val="150"/>
              </a:spcBef>
            </a:pPr>
            <a:r>
              <a:rPr sz="3700" dirty="0">
                <a:latin typeface="Times New Roman"/>
                <a:cs typeface="Times New Roman"/>
              </a:rPr>
              <a:t>fun setName(name: String)  fun setAge(age:</a:t>
            </a:r>
            <a:r>
              <a:rPr sz="3700" spc="-4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Int)</a:t>
            </a:r>
          </a:p>
          <a:p>
            <a:pPr marL="60325">
              <a:lnSpc>
                <a:spcPts val="4300"/>
              </a:lnSpc>
            </a:pPr>
            <a:r>
              <a:rPr sz="3700" dirty="0">
                <a:latin typeface="Times New Roman"/>
                <a:cs typeface="Times New Roman"/>
              </a:rPr>
              <a:t>}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50" dirty="0">
              <a:latin typeface="Times New Roman"/>
              <a:cs typeface="Times New Roman"/>
            </a:endParaRPr>
          </a:p>
          <a:p>
            <a:pPr marL="12700" marR="793115">
              <a:lnSpc>
                <a:spcPct val="100299"/>
              </a:lnSpc>
            </a:pPr>
            <a:r>
              <a:rPr sz="3700" dirty="0">
                <a:latin typeface="Times New Roman"/>
                <a:cs typeface="Times New Roman"/>
              </a:rPr>
              <a:t>um.setName("John Doe")  logd(um.getUser())</a:t>
            </a:r>
          </a:p>
        </p:txBody>
      </p:sp>
      <p:sp>
        <p:nvSpPr>
          <p:cNvPr id="7" name="object 7"/>
          <p:cNvSpPr/>
          <p:nvPr/>
        </p:nvSpPr>
        <p:spPr>
          <a:xfrm>
            <a:off x="3345600" y="8625276"/>
            <a:ext cx="3393915" cy="86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9250" y="812668"/>
            <a:ext cx="1630680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25" dirty="0" smtClean="0"/>
              <a:t>Builders</a:t>
            </a:r>
            <a:r>
              <a:rPr lang="en-US" spc="225" dirty="0" smtClean="0"/>
              <a:t> </a:t>
            </a:r>
            <a:r>
              <a:rPr lang="en-US" sz="3200" spc="225" dirty="0" smtClean="0"/>
              <a:t>– </a:t>
            </a:r>
            <a:r>
              <a:rPr lang="en-US" sz="3200" spc="225" dirty="0" err="1" smtClean="0"/>
              <a:t>CoroutineScope.launch</a:t>
            </a:r>
            <a:r>
              <a:rPr lang="en-US" sz="3200" spc="225" dirty="0" smtClean="0"/>
              <a:t> actual implementation </a:t>
            </a:r>
            <a:endParaRPr sz="3200" spc="225" dirty="0"/>
          </a:p>
        </p:txBody>
      </p:sp>
      <p:sp>
        <p:nvSpPr>
          <p:cNvPr id="3" name="object 3"/>
          <p:cNvSpPr txBox="1"/>
          <p:nvPr/>
        </p:nvSpPr>
        <p:spPr>
          <a:xfrm>
            <a:off x="3473565" y="2593325"/>
            <a:ext cx="13147040" cy="8161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10" dirty="0">
                <a:solidFill>
                  <a:srgbClr val="26C6DA"/>
                </a:solidFill>
                <a:latin typeface="Times New Roman"/>
                <a:cs typeface="Times New Roman"/>
              </a:rPr>
              <a:t>public </a:t>
            </a:r>
            <a:r>
              <a:rPr sz="3200" spc="15" dirty="0">
                <a:solidFill>
                  <a:srgbClr val="26C6DA"/>
                </a:solidFill>
                <a:latin typeface="Times New Roman"/>
                <a:cs typeface="Times New Roman"/>
              </a:rPr>
              <a:t>fun</a:t>
            </a:r>
            <a:r>
              <a:rPr sz="3200" spc="-5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CoroutineScope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launch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endParaRPr sz="3200" dirty="0">
              <a:latin typeface="Times New Roman"/>
              <a:cs typeface="Times New Roman"/>
            </a:endParaRPr>
          </a:p>
          <a:p>
            <a:pPr marL="588010" marR="5080">
              <a:lnSpc>
                <a:spcPts val="5440"/>
              </a:lnSpc>
              <a:spcBef>
                <a:spcPts val="190"/>
              </a:spcBef>
            </a:pP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context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CoroutineContext </a:t>
            </a:r>
            <a:r>
              <a:rPr sz="3200" spc="15" dirty="0">
                <a:solidFill>
                  <a:srgbClr val="90A4AE"/>
                </a:solidFill>
                <a:latin typeface="Times New Roman"/>
                <a:cs typeface="Times New Roman"/>
              </a:rPr>
              <a:t>= 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EmptyCoroutineContext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,  </a:t>
            </a:r>
            <a:endParaRPr lang="en-US" sz="3200" spc="10" dirty="0" smtClean="0">
              <a:solidFill>
                <a:srgbClr val="90A4AE"/>
              </a:solidFill>
              <a:latin typeface="Times New Roman"/>
              <a:cs typeface="Times New Roman"/>
            </a:endParaRPr>
          </a:p>
          <a:p>
            <a:pPr marL="588010" marR="5080">
              <a:lnSpc>
                <a:spcPts val="5440"/>
              </a:lnSpc>
              <a:spcBef>
                <a:spcPts val="190"/>
              </a:spcBef>
            </a:pPr>
            <a:r>
              <a:rPr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start</a:t>
            </a:r>
            <a:r>
              <a:rPr sz="3200" spc="5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CoroutineStart </a:t>
            </a:r>
            <a:r>
              <a:rPr sz="3200" spc="15" dirty="0">
                <a:solidFill>
                  <a:srgbClr val="90A4AE"/>
                </a:solidFill>
                <a:latin typeface="Times New Roman"/>
                <a:cs typeface="Times New Roman"/>
              </a:rPr>
              <a:t>=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CoroutineStart</a:t>
            </a:r>
            <a:r>
              <a:rPr sz="3200" spc="-3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DEFAULT</a:t>
            </a:r>
            <a:r>
              <a:rPr sz="3200" spc="-35" dirty="0">
                <a:solidFill>
                  <a:srgbClr val="90A4AE"/>
                </a:solidFill>
                <a:latin typeface="Times New Roman"/>
                <a:cs typeface="Times New Roman"/>
              </a:rPr>
              <a:t>,  </a:t>
            </a:r>
            <a:endParaRPr lang="en-US" sz="3200" spc="-35" dirty="0" smtClean="0">
              <a:solidFill>
                <a:srgbClr val="90A4AE"/>
              </a:solidFill>
              <a:latin typeface="Times New Roman"/>
              <a:cs typeface="Times New Roman"/>
            </a:endParaRPr>
          </a:p>
          <a:p>
            <a:pPr marL="588010" marR="5080">
              <a:lnSpc>
                <a:spcPts val="5440"/>
              </a:lnSpc>
              <a:spcBef>
                <a:spcPts val="190"/>
              </a:spcBef>
            </a:pPr>
            <a:r>
              <a:rPr sz="32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3200" spc="15" dirty="0">
                <a:solidFill>
                  <a:srgbClr val="26C6DA"/>
                </a:solidFill>
                <a:latin typeface="Times New Roman"/>
                <a:cs typeface="Times New Roman"/>
              </a:rPr>
              <a:t>suspend 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CoroutineScope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.() </a:t>
            </a:r>
            <a:r>
              <a:rPr sz="3200" spc="15" dirty="0">
                <a:solidFill>
                  <a:srgbClr val="90A4AE"/>
                </a:solidFill>
                <a:latin typeface="Times New Roman"/>
                <a:cs typeface="Times New Roman"/>
              </a:rPr>
              <a:t>-&gt;</a:t>
            </a:r>
            <a:r>
              <a:rPr sz="3200" spc="-15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ts val="5255"/>
              </a:lnSpc>
            </a:pP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): 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Job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1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3200" dirty="0">
              <a:latin typeface="Times New Roman"/>
              <a:cs typeface="Times New Roman"/>
            </a:endParaRPr>
          </a:p>
          <a:p>
            <a:pPr marL="588010" marR="1141730">
              <a:lnSpc>
                <a:spcPts val="5440"/>
              </a:lnSpc>
              <a:spcBef>
                <a:spcPts val="190"/>
              </a:spcBef>
            </a:pPr>
            <a:r>
              <a:rPr sz="3200" spc="10" dirty="0">
                <a:solidFill>
                  <a:srgbClr val="26C6DA"/>
                </a:solidFill>
                <a:latin typeface="Times New Roman"/>
                <a:cs typeface="Times New Roman"/>
              </a:rPr>
              <a:t>val 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newContext </a:t>
            </a:r>
            <a:r>
              <a:rPr sz="3200" spc="15" dirty="0">
                <a:solidFill>
                  <a:srgbClr val="90A4AE"/>
                </a:solidFill>
                <a:latin typeface="Times New Roman"/>
                <a:cs typeface="Times New Roman"/>
              </a:rPr>
              <a:t>= 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newCoroutineContext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context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)  </a:t>
            </a:r>
            <a:endParaRPr lang="en-US" sz="3200" spc="10" dirty="0" smtClean="0">
              <a:solidFill>
                <a:srgbClr val="90A4AE"/>
              </a:solidFill>
              <a:latin typeface="Times New Roman"/>
              <a:cs typeface="Times New Roman"/>
            </a:endParaRPr>
          </a:p>
          <a:p>
            <a:pPr marL="588010" marR="1141730">
              <a:lnSpc>
                <a:spcPts val="5440"/>
              </a:lnSpc>
              <a:spcBef>
                <a:spcPts val="190"/>
              </a:spcBef>
            </a:pPr>
            <a:r>
              <a:rPr sz="3200" spc="10" dirty="0" err="1" smtClean="0">
                <a:solidFill>
                  <a:srgbClr val="26C6DA"/>
                </a:solidFill>
                <a:latin typeface="Times New Roman"/>
                <a:cs typeface="Times New Roman"/>
              </a:rPr>
              <a:t>val</a:t>
            </a:r>
            <a:r>
              <a:rPr sz="3200" spc="10" dirty="0" smtClean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coroutine </a:t>
            </a:r>
            <a:r>
              <a:rPr sz="3200" spc="15" dirty="0">
                <a:solidFill>
                  <a:srgbClr val="90A4AE"/>
                </a:solidFill>
                <a:latin typeface="Times New Roman"/>
                <a:cs typeface="Times New Roman"/>
              </a:rPr>
              <a:t>= </a:t>
            </a:r>
            <a:r>
              <a:rPr sz="3200" spc="5" dirty="0">
                <a:solidFill>
                  <a:srgbClr val="26C6DA"/>
                </a:solidFill>
                <a:latin typeface="Times New Roman"/>
                <a:cs typeface="Times New Roman"/>
              </a:rPr>
              <a:t>if</a:t>
            </a:r>
            <a:r>
              <a:rPr sz="3200" spc="-65" dirty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start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isLazy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  <a:p>
            <a:pPr marL="1163955" marR="187960">
              <a:lnSpc>
                <a:spcPts val="5440"/>
              </a:lnSpc>
            </a:pP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LazyStandaloneCoroutine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newContext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, 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) </a:t>
            </a:r>
            <a:r>
              <a:rPr sz="3200" spc="5" dirty="0">
                <a:solidFill>
                  <a:srgbClr val="26C6DA"/>
                </a:solidFill>
                <a:latin typeface="Times New Roman"/>
                <a:cs typeface="Times New Roman"/>
              </a:rPr>
              <a:t>else  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StandaloneCoroutine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newContext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, 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active </a:t>
            </a:r>
            <a:r>
              <a:rPr sz="3200" spc="15" dirty="0">
                <a:solidFill>
                  <a:srgbClr val="90A4AE"/>
                </a:solidFill>
                <a:latin typeface="Times New Roman"/>
                <a:cs typeface="Times New Roman"/>
              </a:rPr>
              <a:t>=</a:t>
            </a:r>
            <a:r>
              <a:rPr sz="3200" spc="3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200" spc="10" dirty="0">
                <a:solidFill>
                  <a:srgbClr val="26C6DA"/>
                </a:solidFill>
                <a:latin typeface="Times New Roman"/>
                <a:cs typeface="Times New Roman"/>
              </a:rPr>
              <a:t>true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  <a:p>
            <a:pPr marL="588010" marR="3834129">
              <a:lnSpc>
                <a:spcPts val="5440"/>
              </a:lnSpc>
            </a:pP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coroutine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start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start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, 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coroutine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, 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r>
              <a:rPr sz="3200" spc="10" dirty="0">
                <a:solidFill>
                  <a:srgbClr val="90A4AE"/>
                </a:solidFill>
                <a:latin typeface="Times New Roman"/>
                <a:cs typeface="Times New Roman"/>
              </a:rPr>
              <a:t>)  </a:t>
            </a:r>
            <a:endParaRPr lang="en-US" sz="3200" spc="10" dirty="0" smtClean="0">
              <a:solidFill>
                <a:srgbClr val="90A4AE"/>
              </a:solidFill>
              <a:latin typeface="Times New Roman"/>
              <a:cs typeface="Times New Roman"/>
            </a:endParaRPr>
          </a:p>
          <a:p>
            <a:pPr marL="588010" marR="3834129">
              <a:lnSpc>
                <a:spcPts val="5440"/>
              </a:lnSpc>
            </a:pPr>
            <a:r>
              <a:rPr sz="3200" spc="10" dirty="0" smtClean="0">
                <a:solidFill>
                  <a:srgbClr val="26C6DA"/>
                </a:solidFill>
                <a:latin typeface="Times New Roman"/>
                <a:cs typeface="Times New Roman"/>
              </a:rPr>
              <a:t>return</a:t>
            </a:r>
            <a:r>
              <a:rPr sz="3200" spc="-60" dirty="0" smtClean="0">
                <a:solidFill>
                  <a:srgbClr val="26C6DA"/>
                </a:solidFill>
                <a:latin typeface="Times New Roman"/>
                <a:cs typeface="Times New Roman"/>
              </a:rPr>
              <a:t> 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coroutine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ts val="5255"/>
              </a:lnSpc>
            </a:pPr>
            <a:r>
              <a:rPr sz="32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0547" y="812668"/>
            <a:ext cx="780351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0" dirty="0"/>
              <a:t>Dependencies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16929" y="4879168"/>
            <a:ext cx="13157835" cy="154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dependencies</a:t>
            </a:r>
            <a:r>
              <a:rPr sz="33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3300">
              <a:latin typeface="Times New Roman"/>
              <a:cs typeface="Times New Roman"/>
            </a:endParaRPr>
          </a:p>
          <a:p>
            <a:pPr marL="221615">
              <a:lnSpc>
                <a:spcPts val="3954"/>
              </a:lnSpc>
            </a:pP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implementation</a:t>
            </a:r>
            <a:r>
              <a:rPr sz="3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00BFA4"/>
                </a:solidFill>
                <a:latin typeface="Times New Roman"/>
                <a:cs typeface="Times New Roman"/>
              </a:rPr>
              <a:t>“org.jetbrains.kotlinx:kotlinx-coroutines-android:</a:t>
            </a:r>
            <a:r>
              <a:rPr sz="3300" spc="-5" dirty="0">
                <a:solidFill>
                  <a:srgbClr val="F8BA00"/>
                </a:solidFill>
                <a:latin typeface="Times New Roman"/>
                <a:cs typeface="Times New Roman"/>
              </a:rPr>
              <a:t>&lt;version&gt;</a:t>
            </a:r>
            <a:r>
              <a:rPr sz="3300" spc="-5" dirty="0">
                <a:solidFill>
                  <a:srgbClr val="00BFA4"/>
                </a:solidFill>
                <a:latin typeface="Times New Roman"/>
                <a:cs typeface="Times New Roman"/>
              </a:rPr>
              <a:t>”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11905" y="812668"/>
            <a:ext cx="348043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Usage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176" y="3449789"/>
            <a:ext cx="6752590" cy="440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10" dirty="0">
                <a:solidFill>
                  <a:srgbClr val="26C6DA"/>
                </a:solidFill>
                <a:latin typeface="Times New Roman"/>
                <a:cs typeface="Times New Roman"/>
              </a:rPr>
              <a:t>class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MyViewModel 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ViewModel</a:t>
            </a:r>
            <a:r>
              <a:rPr sz="2600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r>
              <a:rPr sz="2600" spc="-9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2600">
              <a:latin typeface="Times New Roman"/>
              <a:cs typeface="Times New Roman"/>
            </a:endParaRPr>
          </a:p>
          <a:p>
            <a:pPr marL="179705" marR="5080">
              <a:lnSpc>
                <a:spcPct val="100400"/>
              </a:lnSpc>
            </a:pPr>
            <a:r>
              <a:rPr sz="2600" spc="10" dirty="0">
                <a:solidFill>
                  <a:srgbClr val="26C6DA"/>
                </a:solidFill>
                <a:latin typeface="Times New Roman"/>
                <a:cs typeface="Times New Roman"/>
              </a:rPr>
              <a:t>private val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_result </a:t>
            </a:r>
            <a:r>
              <a:rPr sz="2600" spc="20" dirty="0">
                <a:solidFill>
                  <a:srgbClr val="90A4AE"/>
                </a:solidFill>
                <a:latin typeface="Times New Roman"/>
                <a:cs typeface="Times New Roman"/>
              </a:rPr>
              <a:t>=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MutableLiveData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String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&gt;()  </a:t>
            </a:r>
            <a:r>
              <a:rPr sz="2600" spc="10" dirty="0">
                <a:solidFill>
                  <a:srgbClr val="26C6DA"/>
                </a:solidFill>
                <a:latin typeface="Times New Roman"/>
                <a:cs typeface="Times New Roman"/>
              </a:rPr>
              <a:t>val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result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LiveData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&lt;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String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&gt; </a:t>
            </a:r>
            <a:r>
              <a:rPr sz="2600" spc="20" dirty="0">
                <a:solidFill>
                  <a:srgbClr val="90A4AE"/>
                </a:solidFill>
                <a:latin typeface="Times New Roman"/>
                <a:cs typeface="Times New Roman"/>
              </a:rPr>
              <a:t>=</a:t>
            </a:r>
            <a:r>
              <a:rPr sz="2600" spc="-3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_result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marL="347345" marR="2829560" indent="-167640">
              <a:lnSpc>
                <a:spcPct val="100400"/>
              </a:lnSpc>
            </a:pPr>
            <a:r>
              <a:rPr sz="2600" spc="10" dirty="0">
                <a:solidFill>
                  <a:srgbClr val="26C6DA"/>
                </a:solidFill>
                <a:latin typeface="Times New Roman"/>
                <a:cs typeface="Times New Roman"/>
              </a:rPr>
              <a:t>init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{ 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viewModelScope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launch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{</a:t>
            </a:r>
            <a:endParaRPr sz="260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  <a:spcBef>
                <a:spcPts val="10"/>
              </a:spcBef>
            </a:pPr>
            <a:r>
              <a:rPr sz="2600" spc="10" dirty="0">
                <a:solidFill>
                  <a:srgbClr val="26C6DA"/>
                </a:solidFill>
                <a:latin typeface="Times New Roman"/>
                <a:cs typeface="Times New Roman"/>
              </a:rPr>
              <a:t>val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computationalResult </a:t>
            </a:r>
            <a:r>
              <a:rPr sz="2600" spc="20" dirty="0">
                <a:solidFill>
                  <a:srgbClr val="90A4AE"/>
                </a:solidFill>
                <a:latin typeface="Times New Roman"/>
                <a:cs typeface="Times New Roman"/>
              </a:rPr>
              <a:t>=</a:t>
            </a:r>
            <a:r>
              <a:rPr sz="2600" spc="-5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doComputation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()</a:t>
            </a:r>
            <a:endParaRPr sz="260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  <a:spcBef>
                <a:spcPts val="10"/>
              </a:spcBef>
            </a:pP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_result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value </a:t>
            </a:r>
            <a:r>
              <a:rPr sz="2600" spc="20" dirty="0">
                <a:solidFill>
                  <a:srgbClr val="90A4AE"/>
                </a:solidFill>
                <a:latin typeface="Times New Roman"/>
                <a:cs typeface="Times New Roman"/>
              </a:rPr>
              <a:t>=</a:t>
            </a:r>
            <a:r>
              <a:rPr sz="2600" spc="-30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computationalResult</a:t>
            </a:r>
            <a:endParaRPr sz="260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  <a:p>
            <a:pPr marL="17970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3806" y="9388746"/>
            <a:ext cx="978217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implementation</a:t>
            </a:r>
            <a:r>
              <a:rPr sz="26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“androidx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lifecycle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lifecycle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-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viewmodel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-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ktx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2600" spc="15" dirty="0">
                <a:solidFill>
                  <a:srgbClr val="FFBC00"/>
                </a:solidFill>
                <a:latin typeface="Times New Roman"/>
                <a:cs typeface="Times New Roman"/>
              </a:rPr>
              <a:t>&lt;version&gt;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75126" y="5819325"/>
            <a:ext cx="3353806" cy="86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1020" y="5824524"/>
            <a:ext cx="543123" cy="48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11905" y="812668"/>
            <a:ext cx="348043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Usage</a:t>
            </a:r>
          </a:p>
        </p:txBody>
      </p:sp>
      <p:sp>
        <p:nvSpPr>
          <p:cNvPr id="3" name="object 3"/>
          <p:cNvSpPr/>
          <p:nvPr/>
        </p:nvSpPr>
        <p:spPr>
          <a:xfrm>
            <a:off x="6184487" y="5258507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86317" y="4488158"/>
            <a:ext cx="5742940" cy="2019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 marR="5080" indent="-167640">
              <a:lnSpc>
                <a:spcPct val="100400"/>
              </a:lnSpc>
            </a:pPr>
            <a:r>
              <a:rPr sz="2600" spc="10" dirty="0">
                <a:solidFill>
                  <a:srgbClr val="26C6DA"/>
                </a:solidFill>
                <a:latin typeface="Times New Roman"/>
                <a:cs typeface="Times New Roman"/>
              </a:rPr>
              <a:t>class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MyNewViewModel 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: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ViewModel</a:t>
            </a:r>
            <a:r>
              <a:rPr sz="2600" dirty="0">
                <a:solidFill>
                  <a:srgbClr val="90A4AE"/>
                </a:solidFill>
                <a:latin typeface="Times New Roman"/>
                <a:cs typeface="Times New Roman"/>
              </a:rPr>
              <a:t>()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{  </a:t>
            </a:r>
            <a:r>
              <a:rPr sz="2600" spc="10" dirty="0">
                <a:solidFill>
                  <a:srgbClr val="26C6DA"/>
                </a:solidFill>
                <a:latin typeface="Times New Roman"/>
                <a:cs typeface="Times New Roman"/>
              </a:rPr>
              <a:t>val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result </a:t>
            </a:r>
            <a:r>
              <a:rPr sz="2600" spc="20" dirty="0">
                <a:solidFill>
                  <a:srgbClr val="90A4AE"/>
                </a:solidFill>
                <a:latin typeface="Times New Roman"/>
                <a:cs typeface="Times New Roman"/>
              </a:rPr>
              <a:t>=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liveData 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{ 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emit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(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doComputation</a:t>
            </a: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())</a:t>
            </a:r>
            <a:endParaRPr sz="2600">
              <a:latin typeface="Times New Roman"/>
              <a:cs typeface="Times New Roman"/>
            </a:endParaRPr>
          </a:p>
          <a:p>
            <a:pPr marL="17970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48457" y="5285419"/>
            <a:ext cx="1183390" cy="86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72405" y="5705140"/>
            <a:ext cx="551573" cy="905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88503" y="9401833"/>
            <a:ext cx="935355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implementation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“androidx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.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lifecycle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lifecycle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-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livedata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-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ktx</a:t>
            </a:r>
            <a:r>
              <a:rPr sz="2600" spc="10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2600" spc="10" dirty="0">
                <a:solidFill>
                  <a:srgbClr val="FFBC00"/>
                </a:solidFill>
                <a:latin typeface="Times New Roman"/>
                <a:cs typeface="Times New Roman"/>
              </a:rPr>
              <a:t>&lt;version&gt;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46404" y="592780"/>
            <a:ext cx="261175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29" dirty="0"/>
              <a:t>Flow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8118" y="2076321"/>
            <a:ext cx="10157460" cy="76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 marR="3953510" indent="-346075">
              <a:lnSpc>
                <a:spcPct val="101800"/>
              </a:lnSpc>
            </a:pPr>
            <a:r>
              <a:rPr sz="2700" spc="5" dirty="0">
                <a:latin typeface="Times New Roman"/>
                <a:cs typeface="Times New Roman"/>
              </a:rPr>
              <a:t>fun foo(): </a:t>
            </a:r>
            <a:r>
              <a:rPr sz="2700" spc="10" dirty="0">
                <a:latin typeface="Times New Roman"/>
                <a:cs typeface="Times New Roman"/>
              </a:rPr>
              <a:t>Flow&lt;Int&gt; = </a:t>
            </a:r>
            <a:r>
              <a:rPr sz="2700" spc="-30" dirty="0">
                <a:latin typeface="Times New Roman"/>
                <a:cs typeface="Times New Roman"/>
              </a:rPr>
              <a:t>flow </a:t>
            </a:r>
            <a:r>
              <a:rPr sz="2700" spc="10" dirty="0">
                <a:latin typeface="Times New Roman"/>
                <a:cs typeface="Times New Roman"/>
              </a:rPr>
              <a:t>{ </a:t>
            </a:r>
            <a:r>
              <a:rPr sz="2700" spc="5" dirty="0">
                <a:latin typeface="Times New Roman"/>
                <a:cs typeface="Times New Roman"/>
              </a:rPr>
              <a:t>// </a:t>
            </a:r>
            <a:r>
              <a:rPr sz="2700" spc="-30" dirty="0">
                <a:latin typeface="Times New Roman"/>
                <a:cs typeface="Times New Roman"/>
              </a:rPr>
              <a:t>flow </a:t>
            </a:r>
            <a:r>
              <a:rPr sz="2700" spc="5" dirty="0">
                <a:latin typeface="Times New Roman"/>
                <a:cs typeface="Times New Roman"/>
              </a:rPr>
              <a:t>builder  for (i in 1..3)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{</a:t>
            </a:r>
            <a:endParaRPr sz="2700" dirty="0">
              <a:latin typeface="Times New Roman"/>
              <a:cs typeface="Times New Roman"/>
            </a:endParaRPr>
          </a:p>
          <a:p>
            <a:pPr marL="703580" marR="1539240">
              <a:lnSpc>
                <a:spcPct val="101800"/>
              </a:lnSpc>
            </a:pPr>
            <a:r>
              <a:rPr sz="2700" spc="5" dirty="0">
                <a:latin typeface="Times New Roman"/>
                <a:cs typeface="Times New Roman"/>
              </a:rPr>
              <a:t>delay(100) // pretend </a:t>
            </a:r>
            <a:r>
              <a:rPr sz="2700" spc="10" dirty="0">
                <a:latin typeface="Times New Roman"/>
                <a:cs typeface="Times New Roman"/>
              </a:rPr>
              <a:t>we </a:t>
            </a:r>
            <a:r>
              <a:rPr sz="2700" spc="5" dirty="0">
                <a:latin typeface="Times New Roman"/>
                <a:cs typeface="Times New Roman"/>
              </a:rPr>
              <a:t>are doing something useful here  emit(i) // emit next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value</a:t>
            </a:r>
            <a:endParaRPr sz="2700" dirty="0">
              <a:latin typeface="Times New Roman"/>
              <a:cs typeface="Times New Roman"/>
            </a:endParaRPr>
          </a:p>
          <a:p>
            <a:pPr marL="358140">
              <a:lnSpc>
                <a:spcPct val="100000"/>
              </a:lnSpc>
              <a:spcBef>
                <a:spcPts val="55"/>
              </a:spcBef>
            </a:pP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fun main() </a:t>
            </a:r>
            <a:r>
              <a:rPr sz="2700" spc="10" dirty="0">
                <a:latin typeface="Times New Roman"/>
                <a:cs typeface="Times New Roman"/>
              </a:rPr>
              <a:t>= </a:t>
            </a:r>
            <a:r>
              <a:rPr sz="2700" spc="5" dirty="0">
                <a:latin typeface="Times New Roman"/>
                <a:cs typeface="Times New Roman"/>
              </a:rPr>
              <a:t>runBlocking&lt;Unit&gt; </a:t>
            </a:r>
            <a:r>
              <a:rPr sz="2700" spc="10" dirty="0">
                <a:latin typeface="Times New Roman"/>
                <a:cs typeface="Times New Roman"/>
              </a:rPr>
              <a:t>{</a:t>
            </a:r>
            <a:endParaRPr sz="2700" dirty="0">
              <a:latin typeface="Times New Roman"/>
              <a:cs typeface="Times New Roman"/>
            </a:endParaRPr>
          </a:p>
          <a:p>
            <a:pPr marL="358140" marR="5080">
              <a:lnSpc>
                <a:spcPct val="101800"/>
              </a:lnSpc>
            </a:pPr>
            <a:r>
              <a:rPr sz="2700" spc="5" dirty="0">
                <a:latin typeface="Times New Roman"/>
                <a:cs typeface="Times New Roman"/>
              </a:rPr>
              <a:t>// Launch a concurrent coroutine to check if the main thread is blocked  launch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{</a:t>
            </a:r>
            <a:endParaRPr sz="2700" dirty="0">
              <a:latin typeface="Times New Roman"/>
              <a:cs typeface="Times New Roman"/>
            </a:endParaRPr>
          </a:p>
          <a:p>
            <a:pPr marL="703580">
              <a:lnSpc>
                <a:spcPct val="100000"/>
              </a:lnSpc>
              <a:spcBef>
                <a:spcPts val="60"/>
              </a:spcBef>
            </a:pPr>
            <a:r>
              <a:rPr sz="2700" spc="5" dirty="0">
                <a:latin typeface="Times New Roman"/>
                <a:cs typeface="Times New Roman"/>
              </a:rPr>
              <a:t>for (k in 1..3)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{</a:t>
            </a:r>
            <a:endParaRPr sz="2700" dirty="0">
              <a:latin typeface="Times New Roman"/>
              <a:cs typeface="Times New Roman"/>
            </a:endParaRPr>
          </a:p>
          <a:p>
            <a:pPr marL="1049020" marR="5080000">
              <a:lnSpc>
                <a:spcPct val="101800"/>
              </a:lnSpc>
            </a:pPr>
            <a:r>
              <a:rPr sz="2700" spc="5" dirty="0">
                <a:latin typeface="Times New Roman"/>
                <a:cs typeface="Times New Roman"/>
              </a:rPr>
              <a:t>println("I'm not blocked $k")  delay(100</a:t>
            </a:r>
            <a:r>
              <a:rPr sz="2700" spc="5" dirty="0" smtClean="0">
                <a:latin typeface="Times New Roman"/>
                <a:cs typeface="Times New Roman"/>
              </a:rPr>
              <a:t>)</a:t>
            </a:r>
            <a:endParaRPr lang="en-US" sz="2700" dirty="0">
              <a:latin typeface="Times New Roman"/>
              <a:cs typeface="Times New Roman"/>
            </a:endParaRPr>
          </a:p>
          <a:p>
            <a:pPr marL="1049020" marR="5080000">
              <a:lnSpc>
                <a:spcPct val="101800"/>
              </a:lnSpc>
            </a:pPr>
            <a:r>
              <a:rPr lang="en-US" sz="2700" kern="0" dirty="0" smtClean="0">
                <a:latin typeface="Times New Roman"/>
                <a:cs typeface="Times New Roman"/>
              </a:rPr>
              <a:t>}</a:t>
            </a:r>
          </a:p>
          <a:p>
            <a:pPr marL="358140">
              <a:lnSpc>
                <a:spcPct val="100000"/>
              </a:lnSpc>
            </a:pPr>
            <a:r>
              <a:rPr lang="en-US" sz="2700" spc="10" dirty="0">
                <a:latin typeface="Times New Roman"/>
                <a:cs typeface="Times New Roman"/>
              </a:rPr>
              <a:t>}</a:t>
            </a:r>
            <a:endParaRPr lang="en-US" sz="2700" dirty="0">
              <a:latin typeface="Times New Roman"/>
              <a:cs typeface="Times New Roman"/>
            </a:endParaRPr>
          </a:p>
          <a:p>
            <a:pPr marL="358140">
              <a:lnSpc>
                <a:spcPct val="100000"/>
              </a:lnSpc>
              <a:spcBef>
                <a:spcPts val="55"/>
              </a:spcBef>
            </a:pPr>
            <a:r>
              <a:rPr lang="en-US" sz="2700" spc="5" dirty="0">
                <a:latin typeface="Times New Roman"/>
                <a:cs typeface="Times New Roman"/>
              </a:rPr>
              <a:t>// Collect the</a:t>
            </a:r>
            <a:r>
              <a:rPr lang="en-US" sz="2700" spc="-65" dirty="0">
                <a:latin typeface="Times New Roman"/>
                <a:cs typeface="Times New Roman"/>
              </a:rPr>
              <a:t> </a:t>
            </a:r>
            <a:r>
              <a:rPr lang="en-US" sz="2700" spc="-30" dirty="0">
                <a:latin typeface="Times New Roman"/>
                <a:cs typeface="Times New Roman"/>
              </a:rPr>
              <a:t>flow</a:t>
            </a:r>
            <a:endParaRPr lang="en-US" sz="2700" dirty="0">
              <a:latin typeface="Times New Roman"/>
              <a:cs typeface="Times New Roman"/>
            </a:endParaRPr>
          </a:p>
          <a:p>
            <a:pPr marL="358140">
              <a:lnSpc>
                <a:spcPct val="100000"/>
              </a:lnSpc>
              <a:spcBef>
                <a:spcPts val="55"/>
              </a:spcBef>
            </a:pPr>
            <a:r>
              <a:rPr lang="en-US" sz="2700" spc="5" dirty="0">
                <a:latin typeface="Times New Roman"/>
                <a:cs typeface="Times New Roman"/>
              </a:rPr>
              <a:t>foo().collect </a:t>
            </a:r>
            <a:r>
              <a:rPr lang="en-US" sz="2700" spc="10" dirty="0">
                <a:latin typeface="Times New Roman"/>
                <a:cs typeface="Times New Roman"/>
              </a:rPr>
              <a:t>{ </a:t>
            </a:r>
            <a:r>
              <a:rPr lang="en-US" sz="2700" spc="5" dirty="0">
                <a:latin typeface="Times New Roman"/>
                <a:cs typeface="Times New Roman"/>
              </a:rPr>
              <a:t>value -&gt; </a:t>
            </a:r>
            <a:r>
              <a:rPr lang="en-US" sz="2700" spc="5" dirty="0" err="1">
                <a:latin typeface="Times New Roman"/>
                <a:cs typeface="Times New Roman"/>
              </a:rPr>
              <a:t>println</a:t>
            </a:r>
            <a:r>
              <a:rPr lang="en-US" sz="2700" spc="5" dirty="0">
                <a:latin typeface="Times New Roman"/>
                <a:cs typeface="Times New Roman"/>
              </a:rPr>
              <a:t>(value)</a:t>
            </a:r>
            <a:r>
              <a:rPr lang="en-US" sz="2700" spc="-20" dirty="0">
                <a:latin typeface="Times New Roman"/>
                <a:cs typeface="Times New Roman"/>
              </a:rPr>
              <a:t> </a:t>
            </a:r>
            <a:r>
              <a:rPr lang="en-US" sz="2700" spc="10" dirty="0">
                <a:latin typeface="Times New Roman"/>
                <a:cs typeface="Times New Roman"/>
              </a:rPr>
              <a:t>}</a:t>
            </a:r>
            <a:endParaRPr lang="en-US"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2700" spc="10" dirty="0">
                <a:latin typeface="Times New Roman"/>
                <a:cs typeface="Times New Roman"/>
              </a:rPr>
              <a:t>}</a:t>
            </a:r>
            <a:endParaRPr lang="en-US" sz="2700" dirty="0">
              <a:latin typeface="Times New Roman"/>
              <a:cs typeface="Times New Roman"/>
            </a:endParaRPr>
          </a:p>
          <a:p>
            <a:pPr marL="1049020" marR="5080000">
              <a:lnSpc>
                <a:spcPct val="101800"/>
              </a:lnSpc>
            </a:pPr>
            <a:endParaRPr lang="en-US" sz="2700" spc="5" dirty="0" smtClean="0">
              <a:solidFill>
                <a:srgbClr val="90A4AE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94224" y="7241285"/>
            <a:ext cx="1261110" cy="374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Output:</a:t>
            </a:r>
            <a:endParaRPr sz="2300">
              <a:latin typeface="Lucida Console"/>
              <a:cs typeface="Lucida Console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275174" y="7952323"/>
          <a:ext cx="3064435" cy="2086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6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21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65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3412">
                <a:tc>
                  <a:txBody>
                    <a:bodyPr/>
                    <a:lstStyle/>
                    <a:p>
                      <a:pPr marL="31750">
                        <a:lnSpc>
                          <a:spcPts val="2605"/>
                        </a:lnSpc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I'm</a:t>
                      </a:r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5"/>
                        </a:lnSpc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not</a:t>
                      </a:r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5"/>
                        </a:lnSpc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blocked</a:t>
                      </a:r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05"/>
                        </a:lnSpc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539">
                <a:tc>
                  <a:txBody>
                    <a:bodyPr/>
                    <a:lstStyle/>
                    <a:p>
                      <a:pPr marL="31750">
                        <a:lnSpc>
                          <a:spcPts val="2620"/>
                        </a:lnSpc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539">
                <a:tc>
                  <a:txBody>
                    <a:bodyPr/>
                    <a:lstStyle/>
                    <a:p>
                      <a:pPr marL="31750">
                        <a:lnSpc>
                          <a:spcPts val="2620"/>
                        </a:lnSpc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I'm</a:t>
                      </a:r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0"/>
                        </a:lnSpc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not</a:t>
                      </a:r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0"/>
                        </a:lnSpc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blocked</a:t>
                      </a:r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20"/>
                        </a:lnSpc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539">
                <a:tc>
                  <a:txBody>
                    <a:bodyPr/>
                    <a:lstStyle/>
                    <a:p>
                      <a:pPr marL="31750">
                        <a:lnSpc>
                          <a:spcPts val="2620"/>
                        </a:lnSpc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539">
                <a:tc>
                  <a:txBody>
                    <a:bodyPr/>
                    <a:lstStyle/>
                    <a:p>
                      <a:pPr marL="31750">
                        <a:lnSpc>
                          <a:spcPts val="2620"/>
                        </a:lnSpc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I'm</a:t>
                      </a:r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0"/>
                        </a:lnSpc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not</a:t>
                      </a:r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0"/>
                        </a:lnSpc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blocked</a:t>
                      </a:r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20"/>
                        </a:lnSpc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</a:t>
                      </a:r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412">
                <a:tc>
                  <a:txBody>
                    <a:bodyPr/>
                    <a:lstStyle/>
                    <a:p>
                      <a:pPr marL="31750">
                        <a:lnSpc>
                          <a:spcPts val="2620"/>
                        </a:lnSpc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</a:t>
                      </a:r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23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263238">
                        <a:alpha val="3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8258042" y="2493789"/>
            <a:ext cx="598776" cy="86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7959" y="3775426"/>
            <a:ext cx="760460" cy="86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1641" y="8766539"/>
            <a:ext cx="760460" cy="86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6083" y="8397103"/>
            <a:ext cx="543123" cy="48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36083" y="6650457"/>
            <a:ext cx="543123" cy="48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36083" y="3391509"/>
            <a:ext cx="543123" cy="48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36083" y="2852555"/>
            <a:ext cx="543123" cy="48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5873" y="812668"/>
            <a:ext cx="967295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29" dirty="0"/>
              <a:t>Flow</a:t>
            </a:r>
            <a:r>
              <a:rPr spc="-75" dirty="0"/>
              <a:t> </a:t>
            </a:r>
            <a:r>
              <a:rPr spc="200" dirty="0"/>
              <a:t>Cancellation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30776" y="3713259"/>
            <a:ext cx="7959874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5" dirty="0">
                <a:latin typeface="Times New Roman"/>
                <a:cs typeface="Times New Roman"/>
              </a:rPr>
              <a:t>fun fooCancellation(): </a:t>
            </a:r>
            <a:r>
              <a:rPr sz="2700" spc="10" dirty="0">
                <a:latin typeface="Times New Roman"/>
                <a:cs typeface="Times New Roman"/>
              </a:rPr>
              <a:t>Flow&lt;Int&gt; = </a:t>
            </a:r>
            <a:r>
              <a:rPr sz="2700" spc="-30" dirty="0">
                <a:latin typeface="Times New Roman"/>
                <a:cs typeface="Times New Roman"/>
              </a:rPr>
              <a:t>flow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10" dirty="0" smtClean="0">
                <a:latin typeface="Times New Roman"/>
                <a:cs typeface="Times New Roman"/>
              </a:rPr>
              <a:t>{</a:t>
            </a:r>
            <a:endParaRPr lang="en-US" sz="2700" spc="10" dirty="0" smtClean="0">
              <a:latin typeface="Times New Roman"/>
              <a:cs typeface="Times New Roman"/>
            </a:endParaRPr>
          </a:p>
          <a:p>
            <a:pPr marL="185420" marR="5080" indent="-173355">
              <a:lnSpc>
                <a:spcPct val="101800"/>
              </a:lnSpc>
            </a:pPr>
            <a:r>
              <a:rPr lang="en-US" sz="2700" spc="5" dirty="0" smtClean="0">
                <a:latin typeface="Times New Roman"/>
                <a:cs typeface="Times New Roman"/>
              </a:rPr>
              <a:t>		for </a:t>
            </a:r>
            <a:r>
              <a:rPr lang="en-US" sz="2700" spc="5" dirty="0">
                <a:latin typeface="Times New Roman"/>
                <a:cs typeface="Times New Roman"/>
              </a:rPr>
              <a:t>(</a:t>
            </a:r>
            <a:r>
              <a:rPr lang="en-US" sz="2700" spc="5" dirty="0" err="1">
                <a:latin typeface="Times New Roman"/>
                <a:cs typeface="Times New Roman"/>
              </a:rPr>
              <a:t>i</a:t>
            </a:r>
            <a:r>
              <a:rPr lang="en-US" sz="2700" spc="5" dirty="0">
                <a:latin typeface="Times New Roman"/>
                <a:cs typeface="Times New Roman"/>
              </a:rPr>
              <a:t> in 1..3) </a:t>
            </a:r>
            <a:r>
              <a:rPr lang="en-US" sz="2700" spc="10" dirty="0">
                <a:latin typeface="Times New Roman"/>
                <a:cs typeface="Times New Roman"/>
              </a:rPr>
              <a:t>{  </a:t>
            </a:r>
            <a:endParaRPr lang="en-US" sz="2700" spc="10" dirty="0" smtClean="0">
              <a:latin typeface="Times New Roman"/>
              <a:cs typeface="Times New Roman"/>
            </a:endParaRPr>
          </a:p>
          <a:p>
            <a:pPr marL="185420" marR="5080" indent="-173355">
              <a:lnSpc>
                <a:spcPct val="101800"/>
              </a:lnSpc>
            </a:pPr>
            <a:r>
              <a:rPr lang="en-US" sz="2700" spc="10" dirty="0">
                <a:latin typeface="Times New Roman"/>
                <a:cs typeface="Times New Roman"/>
              </a:rPr>
              <a:t>	</a:t>
            </a:r>
            <a:r>
              <a:rPr lang="en-US" sz="2700" spc="10" dirty="0" smtClean="0">
                <a:latin typeface="Times New Roman"/>
                <a:cs typeface="Times New Roman"/>
              </a:rPr>
              <a:t>		</a:t>
            </a:r>
            <a:r>
              <a:rPr lang="en-US" sz="2700" spc="5" dirty="0" smtClean="0">
                <a:latin typeface="Times New Roman"/>
                <a:cs typeface="Times New Roman"/>
              </a:rPr>
              <a:t>delay(100</a:t>
            </a:r>
            <a:r>
              <a:rPr lang="en-US" sz="2700" spc="5" dirty="0">
                <a:latin typeface="Times New Roman"/>
                <a:cs typeface="Times New Roman"/>
              </a:rPr>
              <a:t>)  </a:t>
            </a:r>
            <a:endParaRPr lang="en-US" sz="2700" spc="5" dirty="0" smtClean="0">
              <a:latin typeface="Times New Roman"/>
              <a:cs typeface="Times New Roman"/>
            </a:endParaRPr>
          </a:p>
          <a:p>
            <a:pPr marL="185420" marR="5080" indent="-173355">
              <a:lnSpc>
                <a:spcPct val="101800"/>
              </a:lnSpc>
            </a:pPr>
            <a:r>
              <a:rPr lang="en-US" sz="2700" spc="5" dirty="0">
                <a:latin typeface="Times New Roman"/>
                <a:cs typeface="Times New Roman"/>
              </a:rPr>
              <a:t>	</a:t>
            </a:r>
            <a:r>
              <a:rPr lang="en-US" sz="2700" spc="5" dirty="0" smtClean="0">
                <a:latin typeface="Times New Roman"/>
                <a:cs typeface="Times New Roman"/>
              </a:rPr>
              <a:t>		</a:t>
            </a:r>
            <a:r>
              <a:rPr lang="en-US" sz="2700" spc="5" dirty="0" err="1" smtClean="0">
                <a:latin typeface="Times New Roman"/>
                <a:cs typeface="Times New Roman"/>
              </a:rPr>
              <a:t>println</a:t>
            </a:r>
            <a:r>
              <a:rPr lang="en-US" sz="2700" spc="5" dirty="0">
                <a:latin typeface="Times New Roman"/>
                <a:cs typeface="Times New Roman"/>
              </a:rPr>
              <a:t>("Emitting</a:t>
            </a:r>
            <a:r>
              <a:rPr lang="en-US" sz="2700" spc="-35" dirty="0">
                <a:latin typeface="Times New Roman"/>
                <a:cs typeface="Times New Roman"/>
              </a:rPr>
              <a:t> </a:t>
            </a:r>
            <a:r>
              <a:rPr lang="en-US" sz="2700" spc="5" dirty="0">
                <a:latin typeface="Times New Roman"/>
                <a:cs typeface="Times New Roman"/>
              </a:rPr>
              <a:t>$</a:t>
            </a:r>
            <a:r>
              <a:rPr lang="en-US" sz="2700" spc="5" dirty="0" err="1">
                <a:latin typeface="Times New Roman"/>
                <a:cs typeface="Times New Roman"/>
              </a:rPr>
              <a:t>i</a:t>
            </a:r>
            <a:r>
              <a:rPr lang="en-US" sz="2700" spc="5" dirty="0">
                <a:latin typeface="Times New Roman"/>
                <a:cs typeface="Times New Roman"/>
              </a:rPr>
              <a:t>")  </a:t>
            </a:r>
            <a:r>
              <a:rPr lang="en-US" sz="2700" spc="5" dirty="0" smtClean="0">
                <a:latin typeface="Times New Roman"/>
                <a:cs typeface="Times New Roman"/>
              </a:rPr>
              <a:t>					emit(</a:t>
            </a:r>
            <a:r>
              <a:rPr lang="en-US" sz="2700" spc="5" dirty="0" err="1" smtClean="0">
                <a:latin typeface="Times New Roman"/>
                <a:cs typeface="Times New Roman"/>
              </a:rPr>
              <a:t>i</a:t>
            </a:r>
            <a:r>
              <a:rPr lang="en-US" sz="2700" spc="5" dirty="0">
                <a:latin typeface="Times New Roman"/>
                <a:cs typeface="Times New Roman"/>
              </a:rPr>
              <a:t>)</a:t>
            </a:r>
            <a:endParaRPr lang="en-US"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2700" spc="10" dirty="0" smtClean="0">
                <a:latin typeface="Times New Roman"/>
                <a:cs typeface="Times New Roman"/>
              </a:rPr>
              <a:t>	}</a:t>
            </a:r>
            <a:endParaRPr lang="en-US"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700" dirty="0" smtClean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0776" y="7056535"/>
            <a:ext cx="8645674" cy="2551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 marR="5080" indent="-173355">
              <a:lnSpc>
                <a:spcPct val="101800"/>
              </a:lnSpc>
            </a:pPr>
            <a:r>
              <a:rPr sz="2700" spc="5" dirty="0">
                <a:latin typeface="Times New Roman"/>
                <a:cs typeface="Times New Roman"/>
              </a:rPr>
              <a:t>fun main() </a:t>
            </a:r>
            <a:r>
              <a:rPr sz="2700" spc="10" dirty="0">
                <a:latin typeface="Times New Roman"/>
                <a:cs typeface="Times New Roman"/>
              </a:rPr>
              <a:t>= </a:t>
            </a:r>
            <a:r>
              <a:rPr sz="2700" spc="5" dirty="0">
                <a:latin typeface="Times New Roman"/>
                <a:cs typeface="Times New Roman"/>
              </a:rPr>
              <a:t>runBlocking&lt;Unit&gt; </a:t>
            </a:r>
            <a:r>
              <a:rPr sz="2700" spc="10" dirty="0">
                <a:latin typeface="Times New Roman"/>
                <a:cs typeface="Times New Roman"/>
              </a:rPr>
              <a:t>{  </a:t>
            </a:r>
            <a:r>
              <a:rPr lang="en-US" sz="2700" spc="10" dirty="0" smtClean="0">
                <a:latin typeface="Times New Roman"/>
                <a:cs typeface="Times New Roman"/>
              </a:rPr>
              <a:t>   </a:t>
            </a:r>
          </a:p>
          <a:p>
            <a:pPr marL="185420" marR="5080" indent="-173355">
              <a:lnSpc>
                <a:spcPct val="101800"/>
              </a:lnSpc>
            </a:pPr>
            <a:r>
              <a:rPr lang="en-US" sz="2700" spc="10" dirty="0">
                <a:latin typeface="Times New Roman"/>
                <a:cs typeface="Times New Roman"/>
              </a:rPr>
              <a:t> </a:t>
            </a:r>
            <a:r>
              <a:rPr lang="en-US" sz="2700" spc="10" dirty="0" smtClean="0">
                <a:latin typeface="Times New Roman"/>
                <a:cs typeface="Times New Roman"/>
              </a:rPr>
              <a:t>         </a:t>
            </a:r>
            <a:r>
              <a:rPr sz="2700" spc="5" dirty="0" err="1" smtClean="0">
                <a:latin typeface="Times New Roman"/>
                <a:cs typeface="Times New Roman"/>
              </a:rPr>
              <a:t>withTimeoutOrNull</a:t>
            </a:r>
            <a:r>
              <a:rPr sz="2700" spc="5" dirty="0" smtClean="0">
                <a:latin typeface="Times New Roman"/>
                <a:cs typeface="Times New Roman"/>
              </a:rPr>
              <a:t>(250</a:t>
            </a:r>
            <a:r>
              <a:rPr sz="2700" spc="5" dirty="0">
                <a:latin typeface="Times New Roman"/>
                <a:cs typeface="Times New Roman"/>
              </a:rPr>
              <a:t>) </a:t>
            </a:r>
            <a:r>
              <a:rPr sz="2700" spc="10" dirty="0">
                <a:latin typeface="Times New Roman"/>
                <a:cs typeface="Times New Roman"/>
              </a:rPr>
              <a:t>{ </a:t>
            </a:r>
            <a:r>
              <a:rPr sz="2700" spc="5" dirty="0">
                <a:latin typeface="Times New Roman"/>
                <a:cs typeface="Times New Roman"/>
              </a:rPr>
              <a:t>// </a:t>
            </a:r>
            <a:r>
              <a:rPr sz="2700" spc="-5" dirty="0">
                <a:latin typeface="Times New Roman"/>
                <a:cs typeface="Times New Roman"/>
              </a:rPr>
              <a:t>Timeout </a:t>
            </a:r>
            <a:r>
              <a:rPr sz="2700" spc="5" dirty="0">
                <a:latin typeface="Times New Roman"/>
                <a:cs typeface="Times New Roman"/>
              </a:rPr>
              <a:t>after </a:t>
            </a:r>
            <a:r>
              <a:rPr sz="2700" spc="10" dirty="0">
                <a:latin typeface="Times New Roman"/>
                <a:cs typeface="Times New Roman"/>
              </a:rPr>
              <a:t>250ms  </a:t>
            </a:r>
            <a:r>
              <a:rPr lang="en-US" sz="2700" spc="10" dirty="0" smtClean="0">
                <a:latin typeface="Times New Roman"/>
                <a:cs typeface="Times New Roman"/>
              </a:rPr>
              <a:t>          </a:t>
            </a:r>
          </a:p>
          <a:p>
            <a:pPr marL="185420" marR="5080" indent="-173355">
              <a:lnSpc>
                <a:spcPct val="101800"/>
              </a:lnSpc>
            </a:pPr>
            <a:r>
              <a:rPr lang="en-US" sz="2700" spc="10" dirty="0">
                <a:latin typeface="Times New Roman"/>
                <a:cs typeface="Times New Roman"/>
              </a:rPr>
              <a:t> </a:t>
            </a:r>
            <a:r>
              <a:rPr lang="en-US" sz="2700" spc="10" dirty="0" smtClean="0">
                <a:latin typeface="Times New Roman"/>
                <a:cs typeface="Times New Roman"/>
              </a:rPr>
              <a:t>              </a:t>
            </a:r>
            <a:r>
              <a:rPr sz="2700" spc="5" dirty="0" err="1" smtClean="0">
                <a:latin typeface="Times New Roman"/>
                <a:cs typeface="Times New Roman"/>
              </a:rPr>
              <a:t>fooCancellation</a:t>
            </a:r>
            <a:r>
              <a:rPr sz="2700" spc="5" dirty="0">
                <a:latin typeface="Times New Roman"/>
                <a:cs typeface="Times New Roman"/>
              </a:rPr>
              <a:t>().collect </a:t>
            </a:r>
            <a:r>
              <a:rPr sz="2700" spc="10" dirty="0">
                <a:latin typeface="Times New Roman"/>
                <a:cs typeface="Times New Roman"/>
              </a:rPr>
              <a:t>{ </a:t>
            </a:r>
            <a:r>
              <a:rPr sz="2700" spc="5" dirty="0">
                <a:latin typeface="Times New Roman"/>
                <a:cs typeface="Times New Roman"/>
              </a:rPr>
              <a:t>value -&gt; println(value)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lang="en-US" sz="2700" spc="10" dirty="0" smtClean="0">
                <a:latin typeface="Times New Roman"/>
                <a:cs typeface="Times New Roman"/>
              </a:rPr>
              <a:t> }</a:t>
            </a:r>
            <a:endParaRPr lang="en-US" sz="2700" spc="10" dirty="0">
              <a:latin typeface="Times New Roman"/>
              <a:cs typeface="Times New Roman"/>
            </a:endParaRPr>
          </a:p>
          <a:p>
            <a:pPr marL="185420" marR="5080" indent="-173355">
              <a:lnSpc>
                <a:spcPct val="101800"/>
              </a:lnSpc>
            </a:pPr>
            <a:r>
              <a:rPr lang="en-US" sz="2700" spc="10" dirty="0" smtClean="0">
                <a:latin typeface="Times New Roman"/>
                <a:cs typeface="Times New Roman"/>
              </a:rPr>
              <a:t>          </a:t>
            </a:r>
            <a:r>
              <a:rPr sz="2700" spc="10" dirty="0" smtClean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  <a:p>
            <a:pPr marL="185420">
              <a:lnSpc>
                <a:spcPct val="100000"/>
              </a:lnSpc>
              <a:spcBef>
                <a:spcPts val="55"/>
              </a:spcBef>
            </a:pPr>
            <a:r>
              <a:rPr lang="en-US" sz="2700" spc="5" dirty="0" smtClean="0">
                <a:latin typeface="Times New Roman"/>
                <a:cs typeface="Times New Roman"/>
              </a:rPr>
              <a:t>	</a:t>
            </a:r>
            <a:r>
              <a:rPr sz="2700" spc="5" dirty="0" err="1" smtClean="0">
                <a:latin typeface="Times New Roman"/>
                <a:cs typeface="Times New Roman"/>
              </a:rPr>
              <a:t>println</a:t>
            </a:r>
            <a:r>
              <a:rPr sz="2700" spc="5" dirty="0">
                <a:latin typeface="Times New Roman"/>
                <a:cs typeface="Times New Roman"/>
              </a:rPr>
              <a:t>("Done")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64946" y="4547443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4946" y="5412233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64946" y="7442638"/>
            <a:ext cx="543123" cy="977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92278" y="4429185"/>
            <a:ext cx="1261110" cy="374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Output:</a:t>
            </a:r>
            <a:endParaRPr sz="23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92278" y="5120264"/>
            <a:ext cx="1790700" cy="1756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Emitting</a:t>
            </a:r>
            <a:r>
              <a:rPr sz="2300" spc="-6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1</a:t>
            </a:r>
            <a:endParaRPr sz="2300">
              <a:latin typeface="Lucida Console"/>
              <a:cs typeface="Lucida Console"/>
            </a:endParaRPr>
          </a:p>
          <a:p>
            <a:pPr marL="12700">
              <a:lnSpc>
                <a:spcPts val="2720"/>
              </a:lnSpc>
            </a:pP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1</a:t>
            </a:r>
            <a:endParaRPr sz="2300">
              <a:latin typeface="Lucida Console"/>
              <a:cs typeface="Lucida Console"/>
            </a:endParaRPr>
          </a:p>
          <a:p>
            <a:pPr marL="12700">
              <a:lnSpc>
                <a:spcPts val="2720"/>
              </a:lnSpc>
            </a:pP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Emitting</a:t>
            </a:r>
            <a:r>
              <a:rPr sz="2300" spc="-6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2</a:t>
            </a:r>
            <a:endParaRPr sz="2300">
              <a:latin typeface="Lucida Console"/>
              <a:cs typeface="Lucida Console"/>
            </a:endParaRPr>
          </a:p>
          <a:p>
            <a:pPr marL="12700">
              <a:lnSpc>
                <a:spcPts val="2720"/>
              </a:lnSpc>
            </a:pP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2</a:t>
            </a:r>
            <a:endParaRPr sz="2300">
              <a:latin typeface="Lucida Console"/>
              <a:cs typeface="Lucida Console"/>
            </a:endParaRPr>
          </a:p>
          <a:p>
            <a:pPr marL="12700">
              <a:lnSpc>
                <a:spcPts val="2740"/>
              </a:lnSpc>
            </a:pP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Done</a:t>
            </a:r>
            <a:endParaRPr sz="23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7330" y="812668"/>
            <a:ext cx="8369934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29" dirty="0"/>
              <a:t>Flow</a:t>
            </a:r>
            <a:r>
              <a:rPr spc="-55" dirty="0"/>
              <a:t> </a:t>
            </a:r>
            <a:r>
              <a:rPr spc="204" dirty="0"/>
              <a:t>Operators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75459" y="4278261"/>
            <a:ext cx="8038465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 marR="5080" indent="-346075">
              <a:lnSpc>
                <a:spcPct val="101800"/>
              </a:lnSpc>
            </a:pPr>
            <a:r>
              <a:rPr sz="2700" spc="5" dirty="0">
                <a:latin typeface="Times New Roman"/>
                <a:cs typeface="Times New Roman"/>
              </a:rPr>
              <a:t>suspend fun performRequest(request: Int): String </a:t>
            </a:r>
            <a:r>
              <a:rPr sz="2700" spc="10" dirty="0">
                <a:latin typeface="Times New Roman"/>
                <a:cs typeface="Times New Roman"/>
              </a:rPr>
              <a:t>{  </a:t>
            </a:r>
            <a:r>
              <a:rPr sz="2700" spc="5" dirty="0">
                <a:latin typeface="Times New Roman"/>
                <a:cs typeface="Times New Roman"/>
              </a:rPr>
              <a:t>delay(1000) // imitate long-running asynchronous </a:t>
            </a:r>
            <a:r>
              <a:rPr sz="2700" spc="10" dirty="0">
                <a:latin typeface="Times New Roman"/>
                <a:cs typeface="Times New Roman"/>
              </a:rPr>
              <a:t>work  </a:t>
            </a:r>
            <a:r>
              <a:rPr sz="2700" spc="5" dirty="0">
                <a:latin typeface="Times New Roman"/>
                <a:cs typeface="Times New Roman"/>
              </a:rPr>
              <a:t>return "response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$request"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5459" y="6372438"/>
            <a:ext cx="6923405" cy="2125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 marR="1682114" indent="-346075">
              <a:lnSpc>
                <a:spcPct val="101800"/>
              </a:lnSpc>
            </a:pPr>
            <a:r>
              <a:rPr sz="2700" spc="5" dirty="0">
                <a:latin typeface="Times New Roman"/>
                <a:cs typeface="Times New Roman"/>
              </a:rPr>
              <a:t>fun main() </a:t>
            </a:r>
            <a:r>
              <a:rPr sz="2700" spc="10" dirty="0">
                <a:latin typeface="Times New Roman"/>
                <a:cs typeface="Times New Roman"/>
              </a:rPr>
              <a:t>= </a:t>
            </a:r>
            <a:r>
              <a:rPr sz="2700" spc="5" dirty="0">
                <a:latin typeface="Times New Roman"/>
                <a:cs typeface="Times New Roman"/>
              </a:rPr>
              <a:t>runBlocking&lt;Unit&gt; </a:t>
            </a:r>
            <a:r>
              <a:rPr sz="2700" spc="10" dirty="0">
                <a:latin typeface="Times New Roman"/>
                <a:cs typeface="Times New Roman"/>
              </a:rPr>
              <a:t>{  </a:t>
            </a:r>
            <a:r>
              <a:rPr sz="2700" spc="5" dirty="0">
                <a:latin typeface="Times New Roman"/>
                <a:cs typeface="Times New Roman"/>
              </a:rPr>
              <a:t>(1..3).asFlow() // a </a:t>
            </a:r>
            <a:r>
              <a:rPr sz="2700" spc="-30" dirty="0">
                <a:latin typeface="Times New Roman"/>
                <a:cs typeface="Times New Roman"/>
              </a:rPr>
              <a:t>flow </a:t>
            </a:r>
            <a:r>
              <a:rPr sz="2700" spc="5" dirty="0">
                <a:latin typeface="Times New Roman"/>
                <a:cs typeface="Times New Roman"/>
              </a:rPr>
              <a:t>of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requests</a:t>
            </a:r>
            <a:endParaRPr sz="2700" dirty="0">
              <a:latin typeface="Times New Roman"/>
              <a:cs typeface="Times New Roman"/>
            </a:endParaRPr>
          </a:p>
          <a:p>
            <a:pPr marL="70358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.map </a:t>
            </a:r>
            <a:r>
              <a:rPr sz="2700" spc="10" dirty="0">
                <a:latin typeface="Times New Roman"/>
                <a:cs typeface="Times New Roman"/>
              </a:rPr>
              <a:t>{ </a:t>
            </a:r>
            <a:r>
              <a:rPr sz="2700" spc="5" dirty="0">
                <a:latin typeface="Times New Roman"/>
                <a:cs typeface="Times New Roman"/>
              </a:rPr>
              <a:t>request -&gt; performRequest(request) </a:t>
            </a: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  <a:p>
            <a:pPr marL="70358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.collect </a:t>
            </a:r>
            <a:r>
              <a:rPr sz="2700" spc="10" dirty="0">
                <a:latin typeface="Times New Roman"/>
                <a:cs typeface="Times New Roman"/>
              </a:rPr>
              <a:t>{ </a:t>
            </a:r>
            <a:r>
              <a:rPr sz="2700" spc="5" dirty="0">
                <a:latin typeface="Times New Roman"/>
                <a:cs typeface="Times New Roman"/>
              </a:rPr>
              <a:t>response -&gt; println(response)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8162" y="5674566"/>
            <a:ext cx="1261110" cy="374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Output:</a:t>
            </a:r>
            <a:endParaRPr sz="23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38162" y="6371964"/>
            <a:ext cx="1271270" cy="126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3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3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3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64560" y="7314532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4560" y="7756422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64560" y="4669068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8537" y="812668"/>
            <a:ext cx="1060704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Transform</a:t>
            </a:r>
            <a:r>
              <a:rPr spc="-60" dirty="0"/>
              <a:t> </a:t>
            </a:r>
            <a:r>
              <a:rPr spc="204" dirty="0"/>
              <a:t>Operator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7343" y="3444516"/>
            <a:ext cx="8038465" cy="7439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 marR="5080" indent="-346075">
              <a:lnSpc>
                <a:spcPct val="101800"/>
              </a:lnSpc>
            </a:pPr>
            <a:r>
              <a:rPr sz="2700" spc="5" dirty="0">
                <a:latin typeface="Times New Roman"/>
                <a:cs typeface="Times New Roman"/>
              </a:rPr>
              <a:t>suspend fun performRequest(request: Int): String </a:t>
            </a:r>
            <a:r>
              <a:rPr sz="2700" spc="10" dirty="0">
                <a:latin typeface="Times New Roman"/>
                <a:cs typeface="Times New Roman"/>
              </a:rPr>
              <a:t>{  </a:t>
            </a:r>
            <a:r>
              <a:rPr sz="2700" spc="5" dirty="0">
                <a:latin typeface="Times New Roman"/>
                <a:cs typeface="Times New Roman"/>
              </a:rPr>
              <a:t>delay(1000) // imitate long-running asynchronous </a:t>
            </a:r>
            <a:r>
              <a:rPr sz="2700" spc="10" dirty="0">
                <a:latin typeface="Times New Roman"/>
                <a:cs typeface="Times New Roman"/>
              </a:rPr>
              <a:t>work  </a:t>
            </a:r>
            <a:r>
              <a:rPr sz="2700" spc="5" dirty="0">
                <a:latin typeface="Times New Roman"/>
                <a:cs typeface="Times New Roman"/>
              </a:rPr>
              <a:t>return "response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$request"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(1..3).asFlow() // a </a:t>
            </a:r>
            <a:r>
              <a:rPr sz="2700" spc="-30" dirty="0">
                <a:latin typeface="Times New Roman"/>
                <a:cs typeface="Times New Roman"/>
              </a:rPr>
              <a:t>flow </a:t>
            </a:r>
            <a:r>
              <a:rPr sz="2700" spc="5" dirty="0">
                <a:latin typeface="Times New Roman"/>
                <a:cs typeface="Times New Roman"/>
              </a:rPr>
              <a:t>of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requests</a:t>
            </a:r>
            <a:endParaRPr sz="2700" dirty="0">
              <a:latin typeface="Times New Roman"/>
              <a:cs typeface="Times New Roman"/>
            </a:endParaRPr>
          </a:p>
          <a:p>
            <a:pPr marL="703580" marR="2783840" indent="-346075">
              <a:lnSpc>
                <a:spcPct val="101800"/>
              </a:lnSpc>
            </a:pPr>
            <a:r>
              <a:rPr sz="2700" spc="5" dirty="0">
                <a:latin typeface="Times New Roman"/>
                <a:cs typeface="Times New Roman"/>
              </a:rPr>
              <a:t>.transform </a:t>
            </a:r>
            <a:r>
              <a:rPr sz="2700" spc="10" dirty="0">
                <a:latin typeface="Times New Roman"/>
                <a:cs typeface="Times New Roman"/>
              </a:rPr>
              <a:t>{ </a:t>
            </a:r>
            <a:r>
              <a:rPr sz="2700" spc="5" dirty="0">
                <a:latin typeface="Times New Roman"/>
                <a:cs typeface="Times New Roman"/>
              </a:rPr>
              <a:t>request -&gt;  emit("Making request $request")  emit(performRequest(request))</a:t>
            </a:r>
            <a:endParaRPr sz="2700" dirty="0">
              <a:latin typeface="Times New Roman"/>
              <a:cs typeface="Times New Roman"/>
            </a:endParaRPr>
          </a:p>
          <a:p>
            <a:pPr marL="358140">
              <a:lnSpc>
                <a:spcPct val="100000"/>
              </a:lnSpc>
              <a:spcBef>
                <a:spcPts val="55"/>
              </a:spcBef>
            </a:pP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  <a:p>
            <a:pPr marL="358140">
              <a:lnSpc>
                <a:spcPts val="311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.collect </a:t>
            </a:r>
            <a:r>
              <a:rPr sz="2700" spc="10" dirty="0">
                <a:latin typeface="Times New Roman"/>
                <a:cs typeface="Times New Roman"/>
              </a:rPr>
              <a:t>{ </a:t>
            </a:r>
            <a:r>
              <a:rPr sz="2700" spc="5" dirty="0">
                <a:latin typeface="Times New Roman"/>
                <a:cs typeface="Times New Roman"/>
              </a:rPr>
              <a:t>response -&gt; println(response)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  <a:p>
            <a:pPr marL="2396490">
              <a:lnSpc>
                <a:spcPts val="2630"/>
              </a:lnSpc>
            </a:pP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Output:</a:t>
            </a:r>
            <a:endParaRPr sz="2300" dirty="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2396490">
              <a:lnSpc>
                <a:spcPct val="100000"/>
              </a:lnSpc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Making request</a:t>
            </a:r>
            <a:r>
              <a:rPr sz="23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300" dirty="0">
              <a:latin typeface="Times New Roman"/>
              <a:cs typeface="Times New Roman"/>
            </a:endParaRPr>
          </a:p>
          <a:p>
            <a:pPr marL="2396490">
              <a:lnSpc>
                <a:spcPct val="100000"/>
              </a:lnSpc>
              <a:spcBef>
                <a:spcPts val="715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3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300" dirty="0">
              <a:latin typeface="Times New Roman"/>
              <a:cs typeface="Times New Roman"/>
            </a:endParaRPr>
          </a:p>
          <a:p>
            <a:pPr marL="2396490">
              <a:lnSpc>
                <a:spcPct val="100000"/>
              </a:lnSpc>
              <a:spcBef>
                <a:spcPts val="715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Making request</a:t>
            </a:r>
            <a:r>
              <a:rPr sz="23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300" dirty="0">
              <a:latin typeface="Times New Roman"/>
              <a:cs typeface="Times New Roman"/>
            </a:endParaRPr>
          </a:p>
          <a:p>
            <a:pPr marL="2396490">
              <a:lnSpc>
                <a:spcPct val="100000"/>
              </a:lnSpc>
              <a:spcBef>
                <a:spcPts val="715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3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300" dirty="0">
              <a:latin typeface="Times New Roman"/>
              <a:cs typeface="Times New Roman"/>
            </a:endParaRPr>
          </a:p>
          <a:p>
            <a:pPr marL="2396490">
              <a:lnSpc>
                <a:spcPct val="100000"/>
              </a:lnSpc>
              <a:spcBef>
                <a:spcPts val="715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Making request</a:t>
            </a:r>
            <a:r>
              <a:rPr sz="23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300" dirty="0">
              <a:latin typeface="Times New Roman"/>
              <a:cs typeface="Times New Roman"/>
            </a:endParaRPr>
          </a:p>
          <a:p>
            <a:pPr marL="2396490">
              <a:lnSpc>
                <a:spcPct val="100000"/>
              </a:lnSpc>
              <a:spcBef>
                <a:spcPts val="715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3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05476" y="3900432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5476" y="6000798"/>
            <a:ext cx="543123" cy="976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05476" y="7260843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6732" y="812668"/>
            <a:ext cx="12430760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10" dirty="0"/>
              <a:t>Size-limiting</a:t>
            </a:r>
            <a:r>
              <a:rPr spc="-50" dirty="0"/>
              <a:t> </a:t>
            </a:r>
            <a:r>
              <a:rPr spc="204" dirty="0"/>
              <a:t>Operators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77198" y="3287017"/>
            <a:ext cx="5316855" cy="251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 marR="427990" indent="-173355">
              <a:lnSpc>
                <a:spcPct val="101800"/>
              </a:lnSpc>
            </a:pPr>
            <a:r>
              <a:rPr sz="2700" spc="5" dirty="0">
                <a:latin typeface="Times New Roman"/>
                <a:cs typeface="Times New Roman"/>
              </a:rPr>
              <a:t>fun numbers(): </a:t>
            </a:r>
            <a:r>
              <a:rPr sz="2700" spc="10" dirty="0">
                <a:latin typeface="Times New Roman"/>
                <a:cs typeface="Times New Roman"/>
              </a:rPr>
              <a:t>Flow&lt;Int&gt; = </a:t>
            </a:r>
            <a:r>
              <a:rPr sz="2700" spc="-30" dirty="0">
                <a:latin typeface="Times New Roman"/>
                <a:cs typeface="Times New Roman"/>
              </a:rPr>
              <a:t>flow </a:t>
            </a:r>
            <a:r>
              <a:rPr sz="2700" spc="10" dirty="0">
                <a:latin typeface="Times New Roman"/>
                <a:cs typeface="Times New Roman"/>
              </a:rPr>
              <a:t>{  </a:t>
            </a:r>
            <a:r>
              <a:rPr sz="2700" spc="5" dirty="0">
                <a:latin typeface="Times New Roman"/>
                <a:cs typeface="Times New Roman"/>
              </a:rPr>
              <a:t>try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{</a:t>
            </a:r>
            <a:endParaRPr sz="2700" dirty="0">
              <a:latin typeface="Times New Roman"/>
              <a:cs typeface="Times New Roman"/>
            </a:endParaRPr>
          </a:p>
          <a:p>
            <a:pPr marL="358140" marR="3933190">
              <a:lnSpc>
                <a:spcPct val="101800"/>
              </a:lnSpc>
            </a:pP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" dirty="0">
                <a:latin typeface="Times New Roman"/>
                <a:cs typeface="Times New Roman"/>
              </a:rPr>
              <a:t>mit(</a:t>
            </a:r>
            <a:r>
              <a:rPr sz="2700" spc="10" dirty="0">
                <a:latin typeface="Times New Roman"/>
                <a:cs typeface="Times New Roman"/>
              </a:rPr>
              <a:t>1</a:t>
            </a:r>
            <a:r>
              <a:rPr sz="2700" spc="5" dirty="0">
                <a:latin typeface="Times New Roman"/>
                <a:cs typeface="Times New Roman"/>
              </a:rPr>
              <a:t>)  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" dirty="0">
                <a:latin typeface="Times New Roman"/>
                <a:cs typeface="Times New Roman"/>
              </a:rPr>
              <a:t>mit(</a:t>
            </a:r>
            <a:r>
              <a:rPr sz="2700" spc="10" dirty="0">
                <a:latin typeface="Times New Roman"/>
                <a:cs typeface="Times New Roman"/>
              </a:rPr>
              <a:t>2</a:t>
            </a:r>
            <a:r>
              <a:rPr sz="2700" spc="5" dirty="0">
                <a:latin typeface="Times New Roman"/>
                <a:cs typeface="Times New Roman"/>
              </a:rPr>
              <a:t>)</a:t>
            </a:r>
            <a:endParaRPr sz="2700" dirty="0">
              <a:latin typeface="Times New Roman"/>
              <a:cs typeface="Times New Roman"/>
            </a:endParaRPr>
          </a:p>
          <a:p>
            <a:pPr marL="358140" marR="5080">
              <a:lnSpc>
                <a:spcPct val="101800"/>
              </a:lnSpc>
            </a:pPr>
            <a:r>
              <a:rPr sz="2700" spc="5" dirty="0">
                <a:latin typeface="Times New Roman"/>
                <a:cs typeface="Times New Roman"/>
              </a:rPr>
              <a:t>println("This line will not execute")  emit(3)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9968" y="5807436"/>
            <a:ext cx="4242435" cy="128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10" dirty="0">
                <a:latin typeface="Times New Roman"/>
                <a:cs typeface="Times New Roman"/>
              </a:rPr>
              <a:t>} </a:t>
            </a:r>
            <a:r>
              <a:rPr sz="2700" spc="-15" dirty="0">
                <a:latin typeface="Times New Roman"/>
                <a:cs typeface="Times New Roman"/>
              </a:rPr>
              <a:t>finally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{</a:t>
            </a:r>
            <a:endParaRPr sz="2700" dirty="0">
              <a:latin typeface="Times New Roman"/>
              <a:cs typeface="Times New Roman"/>
            </a:endParaRPr>
          </a:p>
          <a:p>
            <a:pPr marL="18542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println("Finally in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numbers")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7198" y="7063942"/>
            <a:ext cx="5100320" cy="295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@ExperimentalCoroutinesApi</a:t>
            </a:r>
            <a:endParaRPr sz="2700" dirty="0">
              <a:latin typeface="Times New Roman"/>
              <a:cs typeface="Times New Roman"/>
            </a:endParaRPr>
          </a:p>
          <a:p>
            <a:pPr marL="185420" marR="259715" indent="-173355">
              <a:lnSpc>
                <a:spcPct val="101800"/>
              </a:lnSpc>
            </a:pPr>
            <a:r>
              <a:rPr sz="2700" spc="5" dirty="0">
                <a:latin typeface="Times New Roman"/>
                <a:cs typeface="Times New Roman"/>
              </a:rPr>
              <a:t>fun main() </a:t>
            </a:r>
            <a:r>
              <a:rPr sz="2700" spc="10" dirty="0">
                <a:latin typeface="Times New Roman"/>
                <a:cs typeface="Times New Roman"/>
              </a:rPr>
              <a:t>= </a:t>
            </a:r>
            <a:r>
              <a:rPr sz="2700" spc="5" dirty="0">
                <a:latin typeface="Times New Roman"/>
                <a:cs typeface="Times New Roman"/>
              </a:rPr>
              <a:t>runBlocking&lt;Unit&gt; </a:t>
            </a:r>
            <a:r>
              <a:rPr sz="2700" spc="10" dirty="0">
                <a:latin typeface="Times New Roman"/>
                <a:cs typeface="Times New Roman"/>
              </a:rPr>
              <a:t>{  </a:t>
            </a:r>
            <a:r>
              <a:rPr sz="2700" spc="5" dirty="0">
                <a:latin typeface="Times New Roman"/>
                <a:cs typeface="Times New Roman"/>
              </a:rPr>
              <a:t>numbers()</a:t>
            </a:r>
            <a:endParaRPr sz="2700" dirty="0">
              <a:latin typeface="Times New Roman"/>
              <a:cs typeface="Times New Roman"/>
            </a:endParaRPr>
          </a:p>
          <a:p>
            <a:pPr marL="358140">
              <a:lnSpc>
                <a:spcPct val="100000"/>
              </a:lnSpc>
              <a:spcBef>
                <a:spcPts val="60"/>
              </a:spcBef>
            </a:pPr>
            <a:r>
              <a:rPr sz="2700" spc="5" dirty="0">
                <a:latin typeface="Times New Roman"/>
                <a:cs typeface="Times New Roman"/>
              </a:rPr>
              <a:t>.take(2) // take only the </a:t>
            </a:r>
            <a:r>
              <a:rPr sz="2700" spc="-25" dirty="0">
                <a:latin typeface="Times New Roman"/>
                <a:cs typeface="Times New Roman"/>
              </a:rPr>
              <a:t>first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two</a:t>
            </a:r>
            <a:endParaRPr sz="2700" dirty="0">
              <a:latin typeface="Times New Roman"/>
              <a:cs typeface="Times New Roman"/>
            </a:endParaRPr>
          </a:p>
          <a:p>
            <a:pPr marL="35814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.collect </a:t>
            </a:r>
            <a:r>
              <a:rPr sz="2700" spc="10" dirty="0">
                <a:latin typeface="Times New Roman"/>
                <a:cs typeface="Times New Roman"/>
              </a:rPr>
              <a:t>{ </a:t>
            </a:r>
            <a:r>
              <a:rPr sz="2700" spc="5" dirty="0">
                <a:latin typeface="Times New Roman"/>
                <a:cs typeface="Times New Roman"/>
              </a:rPr>
              <a:t>value -&gt; println(value)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25300" y="5776003"/>
            <a:ext cx="1261110" cy="374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Output:</a:t>
            </a:r>
            <a:endParaRPr sz="23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25300" y="6467081"/>
            <a:ext cx="3202940" cy="1065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1</a:t>
            </a:r>
            <a:endParaRPr sz="2300">
              <a:latin typeface="Lucida Console"/>
              <a:cs typeface="Lucida Console"/>
            </a:endParaRPr>
          </a:p>
          <a:p>
            <a:pPr marL="12700">
              <a:lnSpc>
                <a:spcPts val="2720"/>
              </a:lnSpc>
            </a:pP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2</a:t>
            </a:r>
            <a:endParaRPr sz="2300">
              <a:latin typeface="Lucida Console"/>
              <a:cs typeface="Lucida Console"/>
            </a:endParaRPr>
          </a:p>
          <a:p>
            <a:pPr marL="12700">
              <a:lnSpc>
                <a:spcPts val="2740"/>
              </a:lnSpc>
            </a:pP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Finally in</a:t>
            </a:r>
            <a:r>
              <a:rPr sz="2300" spc="-3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2300" dirty="0">
                <a:solidFill>
                  <a:srgbClr val="FFFFFF"/>
                </a:solidFill>
                <a:latin typeface="Lucida Console"/>
                <a:cs typeface="Lucida Console"/>
              </a:rPr>
              <a:t>numbers</a:t>
            </a:r>
            <a:endParaRPr sz="2300">
              <a:latin typeface="Lucida Console"/>
              <a:cs typeface="Lucida Consol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04704" y="4002917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04704" y="4444808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04704" y="5322410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04704" y="9208777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9330" y="812668"/>
            <a:ext cx="1184592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0" dirty="0"/>
              <a:t>Collecting </a:t>
            </a:r>
            <a:r>
              <a:rPr spc="270" dirty="0"/>
              <a:t>from </a:t>
            </a:r>
            <a:r>
              <a:rPr spc="15" dirty="0"/>
              <a:t>a</a:t>
            </a:r>
            <a:r>
              <a:rPr spc="-515" dirty="0"/>
              <a:t> </a:t>
            </a:r>
            <a:r>
              <a:rPr spc="355" dirty="0"/>
              <a:t>flow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5317" y="2408039"/>
            <a:ext cx="12922885" cy="8152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class</a:t>
            </a:r>
            <a:r>
              <a:rPr sz="3300" spc="-6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NewsRepository(</a:t>
            </a:r>
            <a:endParaRPr sz="3300" dirty="0">
              <a:latin typeface="Times New Roman"/>
              <a:cs typeface="Times New Roman"/>
            </a:endParaRPr>
          </a:p>
          <a:p>
            <a:pPr marL="431165" marR="1946275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latin typeface="Times New Roman"/>
                <a:cs typeface="Times New Roman"/>
              </a:rPr>
              <a:t>private val newsRemoteDataSource: NewsRemoteDataSource,  private val userData:</a:t>
            </a:r>
            <a:r>
              <a:rPr sz="3300" spc="-4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UserData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825"/>
              </a:lnSpc>
            </a:pPr>
            <a:r>
              <a:rPr sz="3300" spc="-5" dirty="0">
                <a:latin typeface="Times New Roman"/>
                <a:cs typeface="Times New Roman"/>
              </a:rPr>
              <a:t>)</a:t>
            </a:r>
            <a:r>
              <a:rPr sz="3300" spc="-10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431165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/**</a:t>
            </a:r>
            <a:endParaRPr sz="3300" dirty="0">
              <a:latin typeface="Times New Roman"/>
              <a:cs typeface="Times New Roman"/>
            </a:endParaRPr>
          </a:p>
          <a:p>
            <a:pPr marL="850265" indent="-314325">
              <a:lnSpc>
                <a:spcPts val="3960"/>
              </a:lnSpc>
              <a:buChar char="*"/>
              <a:tabLst>
                <a:tab pos="850900" algn="l"/>
              </a:tabLst>
            </a:pPr>
            <a:r>
              <a:rPr sz="3300" spc="-5" dirty="0">
                <a:latin typeface="Times New Roman"/>
                <a:cs typeface="Times New Roman"/>
              </a:rPr>
              <a:t>Returns the favorite latest news applying transformations on the</a:t>
            </a:r>
            <a:r>
              <a:rPr sz="3300" spc="30" dirty="0">
                <a:latin typeface="Times New Roman"/>
                <a:cs typeface="Times New Roman"/>
              </a:rPr>
              <a:t> </a:t>
            </a:r>
            <a:r>
              <a:rPr sz="3300" spc="-80" dirty="0">
                <a:latin typeface="Times New Roman"/>
                <a:cs typeface="Times New Roman"/>
              </a:rPr>
              <a:t>flow.</a:t>
            </a:r>
            <a:endParaRPr sz="3300" dirty="0">
              <a:latin typeface="Times New Roman"/>
              <a:cs typeface="Times New Roman"/>
            </a:endParaRPr>
          </a:p>
          <a:p>
            <a:pPr marL="842644" indent="-306705">
              <a:lnSpc>
                <a:spcPts val="3954"/>
              </a:lnSpc>
              <a:buChar char="*"/>
              <a:tabLst>
                <a:tab pos="843280" algn="l"/>
              </a:tabLst>
            </a:pPr>
            <a:r>
              <a:rPr sz="3300" spc="-5" dirty="0">
                <a:latin typeface="Times New Roman"/>
                <a:cs typeface="Times New Roman"/>
              </a:rPr>
              <a:t>These operations are lazy and don't trigger the </a:t>
            </a:r>
            <a:r>
              <a:rPr sz="3300" spc="-80" dirty="0">
                <a:latin typeface="Times New Roman"/>
                <a:cs typeface="Times New Roman"/>
              </a:rPr>
              <a:t>flow. </a:t>
            </a:r>
            <a:r>
              <a:rPr sz="3300" spc="-5" dirty="0">
                <a:latin typeface="Times New Roman"/>
                <a:cs typeface="Times New Roman"/>
              </a:rPr>
              <a:t>They just</a:t>
            </a:r>
            <a:r>
              <a:rPr sz="3300" spc="5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transform</a:t>
            </a:r>
            <a:endParaRPr sz="3300" dirty="0">
              <a:latin typeface="Times New Roman"/>
              <a:cs typeface="Times New Roman"/>
            </a:endParaRPr>
          </a:p>
          <a:p>
            <a:pPr marL="850265" indent="-314325">
              <a:lnSpc>
                <a:spcPts val="3954"/>
              </a:lnSpc>
              <a:buChar char="*"/>
              <a:tabLst>
                <a:tab pos="850900" algn="l"/>
              </a:tabLst>
            </a:pPr>
            <a:r>
              <a:rPr sz="3300" spc="-5" dirty="0">
                <a:latin typeface="Times New Roman"/>
                <a:cs typeface="Times New Roman"/>
              </a:rPr>
              <a:t>the current value </a:t>
            </a:r>
            <a:r>
              <a:rPr sz="3300" spc="-10" dirty="0">
                <a:latin typeface="Times New Roman"/>
                <a:cs typeface="Times New Roman"/>
              </a:rPr>
              <a:t>emitted </a:t>
            </a:r>
            <a:r>
              <a:rPr sz="3300" spc="-5" dirty="0">
                <a:latin typeface="Times New Roman"/>
                <a:cs typeface="Times New Roman"/>
              </a:rPr>
              <a:t>by the </a:t>
            </a:r>
            <a:r>
              <a:rPr sz="3300" spc="-50" dirty="0">
                <a:latin typeface="Times New Roman"/>
                <a:cs typeface="Times New Roman"/>
              </a:rPr>
              <a:t>flow </a:t>
            </a:r>
            <a:r>
              <a:rPr sz="3300" spc="-5" dirty="0">
                <a:latin typeface="Times New Roman"/>
                <a:cs typeface="Times New Roman"/>
              </a:rPr>
              <a:t>at that point in</a:t>
            </a:r>
            <a:r>
              <a:rPr sz="3300" spc="8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time.</a:t>
            </a:r>
            <a:endParaRPr sz="3300" dirty="0">
              <a:latin typeface="Times New Roman"/>
              <a:cs typeface="Times New Roman"/>
            </a:endParaRPr>
          </a:p>
          <a:p>
            <a:pPr marL="535940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*/</a:t>
            </a:r>
            <a:endParaRPr sz="3300" dirty="0">
              <a:latin typeface="Times New Roman"/>
              <a:cs typeface="Times New Roman"/>
            </a:endParaRPr>
          </a:p>
          <a:p>
            <a:pPr marL="850265" marR="2893060" indent="-419100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latin typeface="Times New Roman"/>
                <a:cs typeface="Times New Roman"/>
              </a:rPr>
              <a:t>val favoriteLatestNews: Flow&lt;List&lt;ArticleHeadline&gt;&gt; =  newsRemoteDataSource.latestNews</a:t>
            </a:r>
            <a:endParaRPr sz="3300" dirty="0">
              <a:latin typeface="Times New Roman"/>
              <a:cs typeface="Times New Roman"/>
            </a:endParaRPr>
          </a:p>
          <a:p>
            <a:pPr marL="1268730">
              <a:lnSpc>
                <a:spcPts val="3825"/>
              </a:lnSpc>
            </a:pPr>
            <a:r>
              <a:rPr sz="3300" spc="-5" dirty="0">
                <a:latin typeface="Times New Roman"/>
                <a:cs typeface="Times New Roman"/>
              </a:rPr>
              <a:t>// Intermediate operation to </a:t>
            </a:r>
            <a:r>
              <a:rPr sz="3300" spc="-35" dirty="0">
                <a:latin typeface="Times New Roman"/>
                <a:cs typeface="Times New Roman"/>
              </a:rPr>
              <a:t>filter </a:t>
            </a:r>
            <a:r>
              <a:rPr sz="3300" spc="-5" dirty="0">
                <a:latin typeface="Times New Roman"/>
                <a:cs typeface="Times New Roman"/>
              </a:rPr>
              <a:t>the list of favorite</a:t>
            </a:r>
            <a:r>
              <a:rPr sz="3300" spc="3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topics</a:t>
            </a:r>
            <a:endParaRPr sz="3300" dirty="0">
              <a:latin typeface="Times New Roman"/>
              <a:cs typeface="Times New Roman"/>
            </a:endParaRPr>
          </a:p>
          <a:p>
            <a:pPr marL="1268730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.map { news -&gt; </a:t>
            </a:r>
            <a:r>
              <a:rPr sz="3300" spc="-20" dirty="0">
                <a:latin typeface="Times New Roman"/>
                <a:cs typeface="Times New Roman"/>
              </a:rPr>
              <a:t>news.filter </a:t>
            </a:r>
            <a:r>
              <a:rPr sz="3300" spc="-5" dirty="0">
                <a:latin typeface="Times New Roman"/>
                <a:cs typeface="Times New Roman"/>
              </a:rPr>
              <a:t>{ </a:t>
            </a:r>
            <a:r>
              <a:rPr sz="3300" spc="-15" dirty="0">
                <a:latin typeface="Times New Roman"/>
                <a:cs typeface="Times New Roman"/>
              </a:rPr>
              <a:t>userData.isFavoriteTopic(it) </a:t>
            </a:r>
            <a:r>
              <a:rPr sz="3300" spc="-5" dirty="0">
                <a:latin typeface="Times New Roman"/>
                <a:cs typeface="Times New Roman"/>
              </a:rPr>
              <a:t>}</a:t>
            </a:r>
            <a:r>
              <a:rPr sz="3300" spc="7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1268730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// Intermediate operation to save the latest news in the</a:t>
            </a:r>
            <a:r>
              <a:rPr sz="3300" spc="-1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cache</a:t>
            </a:r>
            <a:endParaRPr sz="3300" dirty="0">
              <a:latin typeface="Times New Roman"/>
              <a:cs typeface="Times New Roman"/>
            </a:endParaRPr>
          </a:p>
          <a:p>
            <a:pPr marL="1268730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.onEach { news -&gt; saveInCache(news)</a:t>
            </a:r>
            <a:r>
              <a:rPr sz="3300" spc="-1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Why</a:t>
            </a:r>
            <a:r>
              <a:rPr spc="-85" dirty="0"/>
              <a:t> </a:t>
            </a:r>
            <a:r>
              <a:rPr spc="150" dirty="0"/>
              <a:t>Reactive?</a:t>
            </a:r>
          </a:p>
        </p:txBody>
      </p:sp>
      <p:sp>
        <p:nvSpPr>
          <p:cNvPr id="3" name="object 3"/>
          <p:cNvSpPr/>
          <p:nvPr/>
        </p:nvSpPr>
        <p:spPr>
          <a:xfrm>
            <a:off x="13502017" y="5181996"/>
            <a:ext cx="3078541" cy="294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22209" y="6771229"/>
            <a:ext cx="6358890" cy="453771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80"/>
              </a:spcBef>
            </a:pP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callback</a:t>
            </a:r>
            <a:r>
              <a:rPr sz="3700" dirty="0">
                <a:solidFill>
                  <a:srgbClr val="90A4AE"/>
                </a:solidFill>
                <a:latin typeface="Times New Roman"/>
                <a:cs typeface="Times New Roman"/>
              </a:rPr>
              <a:t>:</a:t>
            </a:r>
            <a:r>
              <a:rPr sz="3700" spc="-65" dirty="0">
                <a:solidFill>
                  <a:srgbClr val="90A4AE"/>
                </a:solidFill>
                <a:latin typeface="Times New Roman"/>
                <a:cs typeface="Times New Roman"/>
              </a:rPr>
              <a:t> </a:t>
            </a: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Runnable</a:t>
            </a:r>
            <a:r>
              <a:rPr sz="3700" dirty="0">
                <a:solidFill>
                  <a:srgbClr val="90A4AE"/>
                </a:solidFill>
                <a:latin typeface="Times New Roman"/>
                <a:cs typeface="Times New Roman"/>
              </a:rPr>
              <a:t>)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3187" y="7474066"/>
            <a:ext cx="25209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dirty="0">
                <a:solidFill>
                  <a:srgbClr val="90A4AE"/>
                </a:solidFill>
                <a:latin typeface="Times New Roman"/>
                <a:cs typeface="Times New Roman"/>
              </a:rPr>
              <a:t>}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22209" y="6771229"/>
            <a:ext cx="6358514" cy="4537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91341" y="7749529"/>
            <a:ext cx="1503509" cy="635635"/>
          </a:xfrm>
          <a:custGeom>
            <a:avLst/>
            <a:gdLst/>
            <a:ahLst/>
            <a:cxnLst/>
            <a:rect l="l" t="t" r="r" b="b"/>
            <a:pathLst>
              <a:path w="1025525" h="635634">
                <a:moveTo>
                  <a:pt x="687511" y="0"/>
                </a:moveTo>
                <a:lnTo>
                  <a:pt x="337635" y="0"/>
                </a:lnTo>
                <a:lnTo>
                  <a:pt x="270786" y="249"/>
                </a:lnTo>
                <a:lnTo>
                  <a:pt x="216876" y="1999"/>
                </a:lnTo>
                <a:lnTo>
                  <a:pt x="174056" y="6747"/>
                </a:lnTo>
                <a:lnTo>
                  <a:pt x="99581" y="36192"/>
                </a:lnTo>
                <a:lnTo>
                  <a:pt x="64436" y="64437"/>
                </a:lnTo>
                <a:lnTo>
                  <a:pt x="36191" y="99581"/>
                </a:lnTo>
                <a:lnTo>
                  <a:pt x="15993" y="140478"/>
                </a:lnTo>
                <a:lnTo>
                  <a:pt x="2459" y="212449"/>
                </a:lnTo>
                <a:lnTo>
                  <a:pt x="422" y="261854"/>
                </a:lnTo>
                <a:lnTo>
                  <a:pt x="0" y="317673"/>
                </a:lnTo>
                <a:lnTo>
                  <a:pt x="422" y="373491"/>
                </a:lnTo>
                <a:lnTo>
                  <a:pt x="2459" y="422897"/>
                </a:lnTo>
                <a:lnTo>
                  <a:pt x="7264" y="463989"/>
                </a:lnTo>
                <a:lnTo>
                  <a:pt x="36191" y="535765"/>
                </a:lnTo>
                <a:lnTo>
                  <a:pt x="64436" y="570909"/>
                </a:lnTo>
                <a:lnTo>
                  <a:pt x="99581" y="599154"/>
                </a:lnTo>
                <a:lnTo>
                  <a:pt x="140477" y="619352"/>
                </a:lnTo>
                <a:lnTo>
                  <a:pt x="216876" y="633347"/>
                </a:lnTo>
                <a:lnTo>
                  <a:pt x="270786" y="635097"/>
                </a:lnTo>
                <a:lnTo>
                  <a:pt x="337635" y="635347"/>
                </a:lnTo>
                <a:lnTo>
                  <a:pt x="687511" y="635347"/>
                </a:lnTo>
                <a:lnTo>
                  <a:pt x="754360" y="635097"/>
                </a:lnTo>
                <a:lnTo>
                  <a:pt x="808270" y="633347"/>
                </a:lnTo>
                <a:lnTo>
                  <a:pt x="851091" y="628599"/>
                </a:lnTo>
                <a:lnTo>
                  <a:pt x="925565" y="599154"/>
                </a:lnTo>
                <a:lnTo>
                  <a:pt x="960710" y="570909"/>
                </a:lnTo>
                <a:lnTo>
                  <a:pt x="988955" y="535765"/>
                </a:lnTo>
                <a:lnTo>
                  <a:pt x="1009153" y="494868"/>
                </a:lnTo>
                <a:lnTo>
                  <a:pt x="1022687" y="422897"/>
                </a:lnTo>
                <a:lnTo>
                  <a:pt x="1024725" y="373491"/>
                </a:lnTo>
                <a:lnTo>
                  <a:pt x="1025147" y="317673"/>
                </a:lnTo>
                <a:lnTo>
                  <a:pt x="1024725" y="261854"/>
                </a:lnTo>
                <a:lnTo>
                  <a:pt x="1022687" y="212449"/>
                </a:lnTo>
                <a:lnTo>
                  <a:pt x="1017882" y="171357"/>
                </a:lnTo>
                <a:lnTo>
                  <a:pt x="988955" y="99581"/>
                </a:lnTo>
                <a:lnTo>
                  <a:pt x="960710" y="64437"/>
                </a:lnTo>
                <a:lnTo>
                  <a:pt x="925565" y="36192"/>
                </a:lnTo>
                <a:lnTo>
                  <a:pt x="884669" y="15994"/>
                </a:lnTo>
                <a:lnTo>
                  <a:pt x="808270" y="1999"/>
                </a:lnTo>
                <a:lnTo>
                  <a:pt x="754360" y="249"/>
                </a:lnTo>
                <a:lnTo>
                  <a:pt x="687511" y="0"/>
                </a:lnTo>
                <a:close/>
              </a:path>
            </a:pathLst>
          </a:custGeom>
          <a:solidFill>
            <a:srgbClr val="EE22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25022" y="7749658"/>
            <a:ext cx="674370" cy="492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spc="25" dirty="0">
                <a:solidFill>
                  <a:srgbClr val="FFFFFF"/>
                </a:solidFill>
                <a:latin typeface="Arial"/>
                <a:cs typeface="Arial"/>
              </a:rPr>
              <a:t>Fail</a:t>
            </a:r>
            <a:endParaRPr sz="3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35530" y="8658113"/>
            <a:ext cx="1025525" cy="635635"/>
          </a:xfrm>
          <a:custGeom>
            <a:avLst/>
            <a:gdLst/>
            <a:ahLst/>
            <a:cxnLst/>
            <a:rect l="l" t="t" r="r" b="b"/>
            <a:pathLst>
              <a:path w="1025525" h="635634">
                <a:moveTo>
                  <a:pt x="687507" y="0"/>
                </a:moveTo>
                <a:lnTo>
                  <a:pt x="337633" y="0"/>
                </a:lnTo>
                <a:lnTo>
                  <a:pt x="270787" y="249"/>
                </a:lnTo>
                <a:lnTo>
                  <a:pt x="216878" y="1999"/>
                </a:lnTo>
                <a:lnTo>
                  <a:pt x="174057" y="6747"/>
                </a:lnTo>
                <a:lnTo>
                  <a:pt x="99581" y="36192"/>
                </a:lnTo>
                <a:lnTo>
                  <a:pt x="64435" y="64437"/>
                </a:lnTo>
                <a:lnTo>
                  <a:pt x="36188" y="99581"/>
                </a:lnTo>
                <a:lnTo>
                  <a:pt x="15989" y="140478"/>
                </a:lnTo>
                <a:lnTo>
                  <a:pt x="2458" y="212449"/>
                </a:lnTo>
                <a:lnTo>
                  <a:pt x="422" y="261854"/>
                </a:lnTo>
                <a:lnTo>
                  <a:pt x="0" y="317673"/>
                </a:lnTo>
                <a:lnTo>
                  <a:pt x="422" y="373491"/>
                </a:lnTo>
                <a:lnTo>
                  <a:pt x="2458" y="422897"/>
                </a:lnTo>
                <a:lnTo>
                  <a:pt x="7262" y="463989"/>
                </a:lnTo>
                <a:lnTo>
                  <a:pt x="36188" y="535765"/>
                </a:lnTo>
                <a:lnTo>
                  <a:pt x="64435" y="570909"/>
                </a:lnTo>
                <a:lnTo>
                  <a:pt x="99581" y="599154"/>
                </a:lnTo>
                <a:lnTo>
                  <a:pt x="140477" y="619352"/>
                </a:lnTo>
                <a:lnTo>
                  <a:pt x="216878" y="633347"/>
                </a:lnTo>
                <a:lnTo>
                  <a:pt x="270787" y="635097"/>
                </a:lnTo>
                <a:lnTo>
                  <a:pt x="337633" y="635347"/>
                </a:lnTo>
                <a:lnTo>
                  <a:pt x="687507" y="635347"/>
                </a:lnTo>
                <a:lnTo>
                  <a:pt x="754359" y="635097"/>
                </a:lnTo>
                <a:lnTo>
                  <a:pt x="808272" y="633347"/>
                </a:lnTo>
                <a:lnTo>
                  <a:pt x="851094" y="628599"/>
                </a:lnTo>
                <a:lnTo>
                  <a:pt x="925569" y="599154"/>
                </a:lnTo>
                <a:lnTo>
                  <a:pt x="960711" y="570909"/>
                </a:lnTo>
                <a:lnTo>
                  <a:pt x="988954" y="535765"/>
                </a:lnTo>
                <a:lnTo>
                  <a:pt x="1009152" y="494868"/>
                </a:lnTo>
                <a:lnTo>
                  <a:pt x="1022688" y="422897"/>
                </a:lnTo>
                <a:lnTo>
                  <a:pt x="1024728" y="373491"/>
                </a:lnTo>
                <a:lnTo>
                  <a:pt x="1025152" y="317673"/>
                </a:lnTo>
                <a:lnTo>
                  <a:pt x="1024728" y="261854"/>
                </a:lnTo>
                <a:lnTo>
                  <a:pt x="1022688" y="212449"/>
                </a:lnTo>
                <a:lnTo>
                  <a:pt x="1017880" y="171357"/>
                </a:lnTo>
                <a:lnTo>
                  <a:pt x="988954" y="99581"/>
                </a:lnTo>
                <a:lnTo>
                  <a:pt x="960711" y="64437"/>
                </a:lnTo>
                <a:lnTo>
                  <a:pt x="925569" y="36192"/>
                </a:lnTo>
                <a:lnTo>
                  <a:pt x="884674" y="15994"/>
                </a:lnTo>
                <a:lnTo>
                  <a:pt x="808272" y="1999"/>
                </a:lnTo>
                <a:lnTo>
                  <a:pt x="754359" y="249"/>
                </a:lnTo>
                <a:lnTo>
                  <a:pt x="687507" y="0"/>
                </a:lnTo>
                <a:close/>
              </a:path>
            </a:pathLst>
          </a:custGeom>
          <a:solidFill>
            <a:srgbClr val="EE22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13495" y="8721487"/>
            <a:ext cx="674370" cy="492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spc="25" dirty="0">
                <a:solidFill>
                  <a:srgbClr val="FFFFFF"/>
                </a:solidFill>
                <a:latin typeface="Arial"/>
                <a:cs typeface="Arial"/>
              </a:rPr>
              <a:t>Fail</a:t>
            </a:r>
            <a:endParaRPr sz="3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935530" y="9644667"/>
            <a:ext cx="1025525" cy="635635"/>
          </a:xfrm>
          <a:custGeom>
            <a:avLst/>
            <a:gdLst/>
            <a:ahLst/>
            <a:cxnLst/>
            <a:rect l="l" t="t" r="r" b="b"/>
            <a:pathLst>
              <a:path w="1025525" h="635634">
                <a:moveTo>
                  <a:pt x="687507" y="0"/>
                </a:moveTo>
                <a:lnTo>
                  <a:pt x="337633" y="0"/>
                </a:lnTo>
                <a:lnTo>
                  <a:pt x="270787" y="249"/>
                </a:lnTo>
                <a:lnTo>
                  <a:pt x="216878" y="1999"/>
                </a:lnTo>
                <a:lnTo>
                  <a:pt x="174057" y="6747"/>
                </a:lnTo>
                <a:lnTo>
                  <a:pt x="99581" y="36191"/>
                </a:lnTo>
                <a:lnTo>
                  <a:pt x="64435" y="64436"/>
                </a:lnTo>
                <a:lnTo>
                  <a:pt x="36188" y="99581"/>
                </a:lnTo>
                <a:lnTo>
                  <a:pt x="15989" y="140477"/>
                </a:lnTo>
                <a:lnTo>
                  <a:pt x="2458" y="212449"/>
                </a:lnTo>
                <a:lnTo>
                  <a:pt x="422" y="261854"/>
                </a:lnTo>
                <a:lnTo>
                  <a:pt x="0" y="317673"/>
                </a:lnTo>
                <a:lnTo>
                  <a:pt x="422" y="373491"/>
                </a:lnTo>
                <a:lnTo>
                  <a:pt x="2458" y="422896"/>
                </a:lnTo>
                <a:lnTo>
                  <a:pt x="7262" y="463988"/>
                </a:lnTo>
                <a:lnTo>
                  <a:pt x="36188" y="535764"/>
                </a:lnTo>
                <a:lnTo>
                  <a:pt x="64435" y="570908"/>
                </a:lnTo>
                <a:lnTo>
                  <a:pt x="99581" y="599153"/>
                </a:lnTo>
                <a:lnTo>
                  <a:pt x="140477" y="619352"/>
                </a:lnTo>
                <a:lnTo>
                  <a:pt x="216878" y="633347"/>
                </a:lnTo>
                <a:lnTo>
                  <a:pt x="270787" y="635096"/>
                </a:lnTo>
                <a:lnTo>
                  <a:pt x="337633" y="635346"/>
                </a:lnTo>
                <a:lnTo>
                  <a:pt x="687507" y="635346"/>
                </a:lnTo>
                <a:lnTo>
                  <a:pt x="754359" y="635096"/>
                </a:lnTo>
                <a:lnTo>
                  <a:pt x="808272" y="633347"/>
                </a:lnTo>
                <a:lnTo>
                  <a:pt x="851094" y="628598"/>
                </a:lnTo>
                <a:lnTo>
                  <a:pt x="925569" y="599153"/>
                </a:lnTo>
                <a:lnTo>
                  <a:pt x="960711" y="570908"/>
                </a:lnTo>
                <a:lnTo>
                  <a:pt x="988954" y="535764"/>
                </a:lnTo>
                <a:lnTo>
                  <a:pt x="1009152" y="494868"/>
                </a:lnTo>
                <a:lnTo>
                  <a:pt x="1022688" y="422896"/>
                </a:lnTo>
                <a:lnTo>
                  <a:pt x="1024728" y="373491"/>
                </a:lnTo>
                <a:lnTo>
                  <a:pt x="1025152" y="317673"/>
                </a:lnTo>
                <a:lnTo>
                  <a:pt x="1024728" y="261854"/>
                </a:lnTo>
                <a:lnTo>
                  <a:pt x="1022688" y="212449"/>
                </a:lnTo>
                <a:lnTo>
                  <a:pt x="1017880" y="171356"/>
                </a:lnTo>
                <a:lnTo>
                  <a:pt x="988954" y="99581"/>
                </a:lnTo>
                <a:lnTo>
                  <a:pt x="960711" y="64436"/>
                </a:lnTo>
                <a:lnTo>
                  <a:pt x="925569" y="36191"/>
                </a:lnTo>
                <a:lnTo>
                  <a:pt x="884674" y="15993"/>
                </a:lnTo>
                <a:lnTo>
                  <a:pt x="808272" y="1999"/>
                </a:lnTo>
                <a:lnTo>
                  <a:pt x="754359" y="249"/>
                </a:lnTo>
                <a:lnTo>
                  <a:pt x="687507" y="0"/>
                </a:lnTo>
                <a:close/>
              </a:path>
            </a:pathLst>
          </a:custGeom>
          <a:solidFill>
            <a:srgbClr val="EE22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47060" y="10645945"/>
            <a:ext cx="1025525" cy="635635"/>
          </a:xfrm>
          <a:custGeom>
            <a:avLst/>
            <a:gdLst/>
            <a:ahLst/>
            <a:cxnLst/>
            <a:rect l="l" t="t" r="r" b="b"/>
            <a:pathLst>
              <a:path w="1025525" h="635634">
                <a:moveTo>
                  <a:pt x="687511" y="0"/>
                </a:moveTo>
                <a:lnTo>
                  <a:pt x="337635" y="0"/>
                </a:lnTo>
                <a:lnTo>
                  <a:pt x="270786" y="249"/>
                </a:lnTo>
                <a:lnTo>
                  <a:pt x="216876" y="1999"/>
                </a:lnTo>
                <a:lnTo>
                  <a:pt x="174056" y="6747"/>
                </a:lnTo>
                <a:lnTo>
                  <a:pt x="99581" y="36192"/>
                </a:lnTo>
                <a:lnTo>
                  <a:pt x="64436" y="64437"/>
                </a:lnTo>
                <a:lnTo>
                  <a:pt x="36191" y="99581"/>
                </a:lnTo>
                <a:lnTo>
                  <a:pt x="15993" y="140478"/>
                </a:lnTo>
                <a:lnTo>
                  <a:pt x="2459" y="212449"/>
                </a:lnTo>
                <a:lnTo>
                  <a:pt x="422" y="261855"/>
                </a:lnTo>
                <a:lnTo>
                  <a:pt x="0" y="317673"/>
                </a:lnTo>
                <a:lnTo>
                  <a:pt x="422" y="373491"/>
                </a:lnTo>
                <a:lnTo>
                  <a:pt x="2459" y="422897"/>
                </a:lnTo>
                <a:lnTo>
                  <a:pt x="7264" y="463989"/>
                </a:lnTo>
                <a:lnTo>
                  <a:pt x="36191" y="535765"/>
                </a:lnTo>
                <a:lnTo>
                  <a:pt x="64436" y="570909"/>
                </a:lnTo>
                <a:lnTo>
                  <a:pt x="99581" y="599154"/>
                </a:lnTo>
                <a:lnTo>
                  <a:pt x="140477" y="619352"/>
                </a:lnTo>
                <a:lnTo>
                  <a:pt x="216876" y="633347"/>
                </a:lnTo>
                <a:lnTo>
                  <a:pt x="270786" y="635097"/>
                </a:lnTo>
                <a:lnTo>
                  <a:pt x="337635" y="635347"/>
                </a:lnTo>
                <a:lnTo>
                  <a:pt x="687511" y="635347"/>
                </a:lnTo>
                <a:lnTo>
                  <a:pt x="754360" y="635097"/>
                </a:lnTo>
                <a:lnTo>
                  <a:pt x="808270" y="633347"/>
                </a:lnTo>
                <a:lnTo>
                  <a:pt x="851091" y="628599"/>
                </a:lnTo>
                <a:lnTo>
                  <a:pt x="925565" y="599154"/>
                </a:lnTo>
                <a:lnTo>
                  <a:pt x="960710" y="570909"/>
                </a:lnTo>
                <a:lnTo>
                  <a:pt x="988955" y="535765"/>
                </a:lnTo>
                <a:lnTo>
                  <a:pt x="1009153" y="494868"/>
                </a:lnTo>
                <a:lnTo>
                  <a:pt x="1022687" y="422897"/>
                </a:lnTo>
                <a:lnTo>
                  <a:pt x="1024725" y="373491"/>
                </a:lnTo>
                <a:lnTo>
                  <a:pt x="1025147" y="317673"/>
                </a:lnTo>
                <a:lnTo>
                  <a:pt x="1024725" y="261855"/>
                </a:lnTo>
                <a:lnTo>
                  <a:pt x="1022687" y="212449"/>
                </a:lnTo>
                <a:lnTo>
                  <a:pt x="1017882" y="171357"/>
                </a:lnTo>
                <a:lnTo>
                  <a:pt x="988955" y="99581"/>
                </a:lnTo>
                <a:lnTo>
                  <a:pt x="960710" y="64437"/>
                </a:lnTo>
                <a:lnTo>
                  <a:pt x="925565" y="36192"/>
                </a:lnTo>
                <a:lnTo>
                  <a:pt x="884669" y="15994"/>
                </a:lnTo>
                <a:lnTo>
                  <a:pt x="808270" y="1999"/>
                </a:lnTo>
                <a:lnTo>
                  <a:pt x="754360" y="249"/>
                </a:lnTo>
                <a:lnTo>
                  <a:pt x="687511" y="0"/>
                </a:lnTo>
                <a:close/>
              </a:path>
            </a:pathLst>
          </a:custGeom>
          <a:solidFill>
            <a:srgbClr val="EE22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625022" y="9708041"/>
            <a:ext cx="3162935" cy="1494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630">
              <a:lnSpc>
                <a:spcPct val="100000"/>
              </a:lnSpc>
            </a:pPr>
            <a:r>
              <a:rPr sz="3100" spc="25" dirty="0">
                <a:solidFill>
                  <a:srgbClr val="FFFFFF"/>
                </a:solidFill>
                <a:latin typeface="Arial"/>
                <a:cs typeface="Arial"/>
              </a:rPr>
              <a:t>Fail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100" spc="25" dirty="0">
                <a:solidFill>
                  <a:srgbClr val="FFFFFF"/>
                </a:solidFill>
                <a:latin typeface="Arial"/>
                <a:cs typeface="Arial"/>
              </a:rPr>
              <a:t>Fail</a:t>
            </a:r>
            <a:endParaRPr sz="3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95944" y="8067347"/>
            <a:ext cx="3720606" cy="2376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50398" y="7455290"/>
            <a:ext cx="2120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125" dirty="0">
                <a:latin typeface="Arial"/>
                <a:cs typeface="Arial"/>
              </a:rPr>
              <a:t>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46895" y="7558363"/>
            <a:ext cx="121920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19175" algn="l"/>
              </a:tabLst>
            </a:pPr>
            <a:r>
              <a:rPr sz="2600" b="1" spc="-125" dirty="0">
                <a:latin typeface="Arial"/>
                <a:cs typeface="Arial"/>
              </a:rPr>
              <a:t>?	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40964" y="7935482"/>
            <a:ext cx="2334895" cy="105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>
              <a:lnSpc>
                <a:spcPct val="100000"/>
              </a:lnSpc>
              <a:tabLst>
                <a:tab pos="2135505" algn="l"/>
              </a:tabLst>
            </a:pPr>
            <a:r>
              <a:rPr sz="2600" b="1" spc="-125" dirty="0">
                <a:latin typeface="Arial"/>
                <a:cs typeface="Arial"/>
              </a:rPr>
              <a:t>?	?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sz="2600" b="1" spc="-125" dirty="0">
                <a:latin typeface="Arial"/>
                <a:cs typeface="Arial"/>
              </a:rPr>
              <a:t>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22448" y="8574562"/>
            <a:ext cx="2120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125" dirty="0">
                <a:latin typeface="Arial"/>
                <a:cs typeface="Arial"/>
              </a:rPr>
              <a:t>?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1B39621-FE51-21F0-35C3-5D0141AA4A7F}"/>
              </a:ext>
            </a:extLst>
          </p:cNvPr>
          <p:cNvSpPr txBox="1"/>
          <p:nvPr/>
        </p:nvSpPr>
        <p:spPr>
          <a:xfrm>
            <a:off x="3520581" y="2424604"/>
            <a:ext cx="96352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um: UserManagerV2 = UserManagerV2Impl() 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logd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um.getUser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())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interface UserManagerV2 {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fun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getUser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(): User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fun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setName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(name: String, callback: Runnable)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fun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setAge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(age: Int, callback: Runnable)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9330" y="812668"/>
            <a:ext cx="1184592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0" dirty="0"/>
              <a:t>Collecting </a:t>
            </a:r>
            <a:r>
              <a:rPr spc="270" dirty="0"/>
              <a:t>from </a:t>
            </a:r>
            <a:r>
              <a:rPr spc="15" dirty="0"/>
              <a:t>a</a:t>
            </a:r>
            <a:r>
              <a:rPr spc="-515" dirty="0"/>
              <a:t> </a:t>
            </a:r>
            <a:r>
              <a:rPr spc="355" dirty="0"/>
              <a:t>flow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82382" y="3203826"/>
            <a:ext cx="11729085" cy="6100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class</a:t>
            </a:r>
            <a:r>
              <a:rPr sz="3300" spc="-65" dirty="0">
                <a:latin typeface="Times New Roman"/>
                <a:cs typeface="Times New Roman"/>
              </a:rPr>
              <a:t> </a:t>
            </a:r>
            <a:r>
              <a:rPr sz="3300" spc="-15" dirty="0">
                <a:latin typeface="Times New Roman"/>
                <a:cs typeface="Times New Roman"/>
              </a:rPr>
              <a:t>LatestNewsViewModel(</a:t>
            </a:r>
            <a:endParaRPr sz="3300" dirty="0">
              <a:latin typeface="Times New Roman"/>
              <a:cs typeface="Times New Roman"/>
            </a:endParaRPr>
          </a:p>
          <a:p>
            <a:pPr marL="431165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private val newsRepository: NewsRepository</a:t>
            </a:r>
            <a:endParaRPr sz="3300" dirty="0">
              <a:latin typeface="Times New Roman"/>
              <a:cs typeface="Times New Roman"/>
            </a:endParaRPr>
          </a:p>
          <a:p>
            <a:pPr marL="326390" marR="8689975" indent="-314325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latin typeface="Times New Roman"/>
                <a:cs typeface="Times New Roman"/>
              </a:rPr>
              <a:t>) : </a:t>
            </a:r>
            <a:r>
              <a:rPr sz="3300" spc="-25" dirty="0">
                <a:latin typeface="Times New Roman"/>
                <a:cs typeface="Times New Roman"/>
              </a:rPr>
              <a:t>ViewModel()</a:t>
            </a:r>
            <a:r>
              <a:rPr sz="3300" spc="-10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{  init</a:t>
            </a:r>
            <a:r>
              <a:rPr sz="3300" spc="-9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850265">
              <a:lnSpc>
                <a:spcPts val="3825"/>
              </a:lnSpc>
            </a:pPr>
            <a:r>
              <a:rPr sz="3300" spc="-5" dirty="0">
                <a:latin typeface="Times New Roman"/>
                <a:cs typeface="Times New Roman"/>
              </a:rPr>
              <a:t>viewModelScope.launch</a:t>
            </a:r>
            <a:r>
              <a:rPr sz="3300" spc="-6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1268730" marR="5080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latin typeface="Times New Roman"/>
                <a:cs typeface="Times New Roman"/>
              </a:rPr>
              <a:t>// </a:t>
            </a:r>
            <a:r>
              <a:rPr sz="3300" spc="-20" dirty="0">
                <a:latin typeface="Times New Roman"/>
                <a:cs typeface="Times New Roman"/>
              </a:rPr>
              <a:t>Trigger </a:t>
            </a:r>
            <a:r>
              <a:rPr sz="3300" spc="-5" dirty="0">
                <a:latin typeface="Times New Roman"/>
                <a:cs typeface="Times New Roman"/>
              </a:rPr>
              <a:t>the </a:t>
            </a:r>
            <a:r>
              <a:rPr sz="3300" spc="-50" dirty="0">
                <a:latin typeface="Times New Roman"/>
                <a:cs typeface="Times New Roman"/>
              </a:rPr>
              <a:t>flow </a:t>
            </a:r>
            <a:r>
              <a:rPr sz="3300" spc="-5" dirty="0">
                <a:latin typeface="Times New Roman"/>
                <a:cs typeface="Times New Roman"/>
              </a:rPr>
              <a:t>and consume its elements using collect  </a:t>
            </a:r>
            <a:r>
              <a:rPr sz="3300" spc="-10" dirty="0">
                <a:latin typeface="Times New Roman"/>
                <a:cs typeface="Times New Roman"/>
              </a:rPr>
              <a:t>newsRepository.favoriteLatestNews.</a:t>
            </a:r>
            <a:r>
              <a:rPr sz="3300" b="1" spc="-10" dirty="0">
                <a:latin typeface="Times New Roman"/>
                <a:cs typeface="Times New Roman"/>
              </a:rPr>
              <a:t>collect </a:t>
            </a:r>
            <a:r>
              <a:rPr sz="3300" spc="-5" dirty="0">
                <a:latin typeface="Times New Roman"/>
                <a:cs typeface="Times New Roman"/>
              </a:rPr>
              <a:t>{ favoriteNews</a:t>
            </a:r>
            <a:r>
              <a:rPr sz="3300" spc="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-&gt;</a:t>
            </a:r>
            <a:endParaRPr sz="3300" dirty="0">
              <a:latin typeface="Times New Roman"/>
              <a:cs typeface="Times New Roman"/>
            </a:endParaRPr>
          </a:p>
          <a:p>
            <a:pPr marL="1687830">
              <a:lnSpc>
                <a:spcPts val="3825"/>
              </a:lnSpc>
            </a:pPr>
            <a:r>
              <a:rPr sz="3300" spc="-5" dirty="0">
                <a:latin typeface="Times New Roman"/>
                <a:cs typeface="Times New Roman"/>
              </a:rPr>
              <a:t>// Update </a:t>
            </a:r>
            <a:r>
              <a:rPr sz="3300" spc="-55" dirty="0">
                <a:latin typeface="Times New Roman"/>
                <a:cs typeface="Times New Roman"/>
              </a:rPr>
              <a:t>View </a:t>
            </a:r>
            <a:r>
              <a:rPr sz="3300" spc="-5" dirty="0">
                <a:latin typeface="Times New Roman"/>
                <a:cs typeface="Times New Roman"/>
              </a:rPr>
              <a:t>with the latest favorite</a:t>
            </a:r>
            <a:r>
              <a:rPr sz="3300" spc="-4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news</a:t>
            </a:r>
            <a:endParaRPr sz="3300" dirty="0">
              <a:latin typeface="Times New Roman"/>
              <a:cs typeface="Times New Roman"/>
            </a:endParaRPr>
          </a:p>
          <a:p>
            <a:pPr marL="1268730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850265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2449" y="812668"/>
            <a:ext cx="899922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0" dirty="0"/>
              <a:t>Collecting</a:t>
            </a:r>
            <a:r>
              <a:rPr spc="-50" dirty="0"/>
              <a:t> </a:t>
            </a:r>
            <a:r>
              <a:rPr spc="225" dirty="0"/>
              <a:t>Flows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4144" y="3957729"/>
            <a:ext cx="6045835" cy="154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615" marR="5080" indent="-209550">
              <a:lnSpc>
                <a:spcPct val="100000"/>
              </a:lnSpc>
            </a:pPr>
            <a:r>
              <a:rPr sz="3300" spc="-5" dirty="0">
                <a:latin typeface="Times New Roman"/>
                <a:cs typeface="Times New Roman"/>
              </a:rPr>
              <a:t>userMessages.collect { messages -&gt;  </a:t>
            </a:r>
            <a:r>
              <a:rPr sz="3300" spc="-10" dirty="0">
                <a:latin typeface="Times New Roman"/>
                <a:cs typeface="Times New Roman"/>
              </a:rPr>
              <a:t>listAdapter.submitList(messages)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2449" y="812668"/>
            <a:ext cx="899922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0" dirty="0"/>
              <a:t>Collecting</a:t>
            </a:r>
            <a:r>
              <a:rPr spc="-50" dirty="0"/>
              <a:t> </a:t>
            </a:r>
            <a:r>
              <a:rPr spc="225" dirty="0"/>
              <a:t>Flows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4144" y="3957729"/>
            <a:ext cx="6045835" cy="154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615" marR="5080" indent="-209550">
              <a:lnSpc>
                <a:spcPct val="100000"/>
              </a:lnSpc>
            </a:pPr>
            <a:r>
              <a:rPr sz="3300" spc="-5" dirty="0">
                <a:latin typeface="Times New Roman"/>
                <a:cs typeface="Times New Roman"/>
              </a:rPr>
              <a:t>userMessages.collect { messages -&gt;  </a:t>
            </a:r>
            <a:r>
              <a:rPr sz="3300" spc="-10" dirty="0">
                <a:latin typeface="Times New Roman"/>
                <a:cs typeface="Times New Roman"/>
              </a:rPr>
              <a:t>listAdapter.submitList(messages)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57745" y="4040815"/>
            <a:ext cx="543123" cy="48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7254" y="812668"/>
            <a:ext cx="1164971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4" dirty="0"/>
              <a:t>Collect </a:t>
            </a:r>
            <a:r>
              <a:rPr spc="225" dirty="0"/>
              <a:t>Flows </a:t>
            </a:r>
            <a:r>
              <a:rPr spc="270" dirty="0"/>
              <a:t>from</a:t>
            </a:r>
            <a:r>
              <a:rPr spc="-495" dirty="0"/>
              <a:t> </a:t>
            </a:r>
            <a:r>
              <a:rPr spc="15" dirty="0"/>
              <a:t>UI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50775" y="3873962"/>
            <a:ext cx="8192134" cy="3590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Collect items when</a:t>
            </a:r>
            <a:r>
              <a:rPr sz="3300" spc="-7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needed</a:t>
            </a:r>
            <a:endParaRPr sz="3300" dirty="0">
              <a:latin typeface="Times New Roman"/>
              <a:cs typeface="Times New Roman"/>
            </a:endParaRPr>
          </a:p>
          <a:p>
            <a:pPr marL="431165" indent="-418465">
              <a:lnSpc>
                <a:spcPts val="3960"/>
              </a:lnSpc>
              <a:buChar char="•"/>
              <a:tabLst>
                <a:tab pos="264160" algn="l"/>
              </a:tabLst>
            </a:pPr>
            <a:r>
              <a:rPr sz="3300" spc="-5" dirty="0">
                <a:latin typeface="Times New Roman"/>
                <a:cs typeface="Times New Roman"/>
              </a:rPr>
              <a:t>Lifecycle-aware</a:t>
            </a:r>
            <a:r>
              <a:rPr sz="3300" spc="-7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alternatives</a:t>
            </a:r>
            <a:endParaRPr sz="3300" dirty="0">
              <a:latin typeface="Times New Roman"/>
              <a:cs typeface="Times New Roman"/>
            </a:endParaRPr>
          </a:p>
          <a:p>
            <a:pPr marL="431165" marR="1186815" indent="-418465">
              <a:lnSpc>
                <a:spcPts val="3960"/>
              </a:lnSpc>
              <a:spcBef>
                <a:spcPts val="130"/>
              </a:spcBef>
              <a:buChar char="•"/>
              <a:tabLst>
                <a:tab pos="264160" algn="l"/>
              </a:tabLst>
            </a:pPr>
            <a:r>
              <a:rPr sz="3300" spc="-5" dirty="0">
                <a:latin typeface="Times New Roman"/>
                <a:cs typeface="Times New Roman"/>
              </a:rPr>
              <a:t>androidx.lifecycle:lifecycle-livedata-ktx  Flow&lt;T&gt;.asLiveData():</a:t>
            </a:r>
            <a:r>
              <a:rPr sz="3300" spc="-5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LiveData</a:t>
            </a:r>
            <a:endParaRPr sz="3300" dirty="0">
              <a:latin typeface="Times New Roman"/>
              <a:cs typeface="Times New Roman"/>
            </a:endParaRPr>
          </a:p>
          <a:p>
            <a:pPr marL="263525" indent="-250825">
              <a:lnSpc>
                <a:spcPts val="3825"/>
              </a:lnSpc>
              <a:buChar char="•"/>
              <a:tabLst>
                <a:tab pos="264160" algn="l"/>
              </a:tabLst>
            </a:pPr>
            <a:r>
              <a:rPr sz="3300" spc="-5" dirty="0">
                <a:latin typeface="Times New Roman"/>
                <a:cs typeface="Times New Roman"/>
              </a:rPr>
              <a:t>androidx.lifecycle:lifecycle-runtime-ktx</a:t>
            </a:r>
            <a:endParaRPr sz="3300" dirty="0">
              <a:latin typeface="Times New Roman"/>
              <a:cs typeface="Times New Roman"/>
            </a:endParaRPr>
          </a:p>
          <a:p>
            <a:pPr marL="431165" marR="5080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latin typeface="Times New Roman"/>
                <a:cs typeface="Times New Roman"/>
              </a:rPr>
              <a:t>Lifecycle. repeatOnLifecycle(state)  Flow&lt;T&gt;. </a:t>
            </a:r>
            <a:r>
              <a:rPr sz="3300" spc="-25" dirty="0">
                <a:latin typeface="Times New Roman"/>
                <a:cs typeface="Times New Roman"/>
              </a:rPr>
              <a:t>flowWithLifecycle </a:t>
            </a:r>
            <a:r>
              <a:rPr sz="3300" spc="-5" dirty="0">
                <a:latin typeface="Times New Roman"/>
                <a:cs typeface="Times New Roman"/>
              </a:rPr>
              <a:t>(lifecycle,</a:t>
            </a:r>
            <a:r>
              <a:rPr sz="3300" spc="1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state)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7254" y="812668"/>
            <a:ext cx="1164971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4" dirty="0"/>
              <a:t>Collect </a:t>
            </a:r>
            <a:r>
              <a:rPr spc="225" dirty="0"/>
              <a:t>Flows </a:t>
            </a:r>
            <a:r>
              <a:rPr spc="270" dirty="0"/>
              <a:t>from</a:t>
            </a:r>
            <a:r>
              <a:rPr spc="-495" dirty="0"/>
              <a:t> </a:t>
            </a:r>
            <a:r>
              <a:rPr spc="15" dirty="0"/>
              <a:t>UI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19485" y="4376565"/>
            <a:ext cx="13092430" cy="254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// import androidx.</a:t>
            </a:r>
            <a:r>
              <a:rPr sz="3300" spc="-4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lifecycle.asLiveData</a:t>
            </a:r>
            <a:endParaRPr sz="3300" dirty="0">
              <a:latin typeface="Times New Roman"/>
              <a:cs typeface="Times New Roman"/>
            </a:endParaRPr>
          </a:p>
          <a:p>
            <a:pPr marL="221615" marR="5080" indent="-209550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latin typeface="Times New Roman"/>
                <a:cs typeface="Times New Roman"/>
              </a:rPr>
              <a:t>class </a:t>
            </a:r>
            <a:r>
              <a:rPr sz="3300" spc="-10" dirty="0">
                <a:latin typeface="Times New Roman"/>
                <a:cs typeface="Times New Roman"/>
              </a:rPr>
              <a:t>MessagesViewModel(repository: </a:t>
            </a:r>
            <a:r>
              <a:rPr sz="3300" spc="-5" dirty="0">
                <a:latin typeface="Times New Roman"/>
                <a:cs typeface="Times New Roman"/>
              </a:rPr>
              <a:t>MessagesRepository) : </a:t>
            </a:r>
            <a:r>
              <a:rPr sz="3300" spc="-25" dirty="0">
                <a:latin typeface="Times New Roman"/>
                <a:cs typeface="Times New Roman"/>
              </a:rPr>
              <a:t>ViewModel() </a:t>
            </a:r>
            <a:r>
              <a:rPr sz="3300" spc="-5" dirty="0">
                <a:latin typeface="Times New Roman"/>
                <a:cs typeface="Times New Roman"/>
              </a:rPr>
              <a:t>{  val userMessages = repository userMessages.asLiveData</a:t>
            </a:r>
            <a:r>
              <a:rPr sz="3300" spc="1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()</a:t>
            </a:r>
            <a:endParaRPr sz="3300" dirty="0">
              <a:latin typeface="Times New Roman"/>
              <a:cs typeface="Times New Roman"/>
            </a:endParaRPr>
          </a:p>
          <a:p>
            <a:pPr marL="221615">
              <a:lnSpc>
                <a:spcPts val="3825"/>
              </a:lnSpc>
            </a:pPr>
            <a:r>
              <a:rPr sz="3300" spc="-5" dirty="0">
                <a:latin typeface="Times New Roman"/>
                <a:cs typeface="Times New Roman"/>
              </a:rPr>
              <a:t>•••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7254" y="812668"/>
            <a:ext cx="11649710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4" dirty="0"/>
              <a:t>Collect </a:t>
            </a:r>
            <a:r>
              <a:rPr spc="225" dirty="0"/>
              <a:t>Flows </a:t>
            </a:r>
            <a:r>
              <a:rPr spc="270" dirty="0"/>
              <a:t>from</a:t>
            </a:r>
            <a:r>
              <a:rPr spc="-495" dirty="0"/>
              <a:t> </a:t>
            </a:r>
            <a:r>
              <a:rPr spc="15" dirty="0"/>
              <a:t>UI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97986" y="3078175"/>
            <a:ext cx="9297670" cy="7129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49020">
              <a:lnSpc>
                <a:spcPct val="100000"/>
              </a:lnSpc>
            </a:pPr>
            <a:r>
              <a:rPr sz="3300" spc="-5" dirty="0">
                <a:latin typeface="Times New Roman"/>
                <a:cs typeface="Times New Roman"/>
              </a:rPr>
              <a:t>// import androidx. lifecycle. repeatOnLifecycle  class MessagesActivity : AppCompatActivity()</a:t>
            </a:r>
            <a:r>
              <a:rPr sz="3300" spc="-204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221615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override fun onCreate(savedInstanceState: Bundle?)</a:t>
            </a:r>
            <a:r>
              <a:rPr sz="3300" spc="1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...</a:t>
            </a:r>
            <a:endParaRPr sz="3300" dirty="0">
              <a:latin typeface="Times New Roman"/>
              <a:cs typeface="Times New Roman"/>
            </a:endParaRPr>
          </a:p>
          <a:p>
            <a:pPr marL="745490" marR="494030" indent="-314325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latin typeface="Times New Roman"/>
                <a:cs typeface="Times New Roman"/>
              </a:rPr>
              <a:t>lifecycleScope. launch {  </a:t>
            </a:r>
            <a:r>
              <a:rPr sz="3300" spc="-15" dirty="0">
                <a:latin typeface="Times New Roman"/>
                <a:cs typeface="Times New Roman"/>
              </a:rPr>
              <a:t>repeatOnLifecycle(Lifecycle.State.STARTED){</a:t>
            </a:r>
            <a:endParaRPr sz="3300" dirty="0">
              <a:latin typeface="Times New Roman"/>
              <a:cs typeface="Times New Roman"/>
            </a:endParaRPr>
          </a:p>
          <a:p>
            <a:pPr marL="1059180">
              <a:lnSpc>
                <a:spcPts val="3825"/>
              </a:lnSpc>
            </a:pPr>
            <a:r>
              <a:rPr sz="3300" spc="-5" dirty="0">
                <a:latin typeface="Times New Roman"/>
                <a:cs typeface="Times New Roman"/>
              </a:rPr>
              <a:t>viewModel.userMessages.collect { message</a:t>
            </a:r>
            <a:r>
              <a:rPr sz="3300" spc="-2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-&gt;</a:t>
            </a:r>
            <a:endParaRPr sz="3300" dirty="0">
              <a:latin typeface="Times New Roman"/>
              <a:cs typeface="Times New Roman"/>
            </a:endParaRPr>
          </a:p>
          <a:p>
            <a:pPr marL="1268730">
              <a:lnSpc>
                <a:spcPts val="3954"/>
              </a:lnSpc>
            </a:pPr>
            <a:r>
              <a:rPr sz="3300" spc="-10" dirty="0">
                <a:latin typeface="Times New Roman"/>
                <a:cs typeface="Times New Roman"/>
              </a:rPr>
              <a:t>listAdapter.submitList(message)</a:t>
            </a:r>
            <a:endParaRPr sz="3300" dirty="0">
              <a:latin typeface="Times New Roman"/>
              <a:cs typeface="Times New Roman"/>
            </a:endParaRPr>
          </a:p>
          <a:p>
            <a:pPr marL="1059180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850265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640715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431165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221615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Why</a:t>
            </a:r>
            <a:r>
              <a:rPr spc="-85" dirty="0"/>
              <a:t> </a:t>
            </a:r>
            <a:r>
              <a:rPr spc="150" dirty="0"/>
              <a:t>Reactive?</a:t>
            </a:r>
          </a:p>
        </p:txBody>
      </p:sp>
      <p:sp>
        <p:nvSpPr>
          <p:cNvPr id="3" name="object 3"/>
          <p:cNvSpPr/>
          <p:nvPr/>
        </p:nvSpPr>
        <p:spPr>
          <a:xfrm>
            <a:off x="15586383" y="4187513"/>
            <a:ext cx="3078541" cy="2946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44415" y="3120059"/>
            <a:ext cx="9004935" cy="5127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165" marR="4318000" indent="-419100">
              <a:lnSpc>
                <a:spcPct val="100000"/>
              </a:lnSpc>
            </a:pPr>
            <a:r>
              <a:rPr sz="3300" spc="-5" dirty="0">
                <a:latin typeface="Times New Roman"/>
                <a:cs typeface="Times New Roman"/>
              </a:rPr>
              <a:t>interface UserManagerV3 {  fun getUser():</a:t>
            </a:r>
            <a:r>
              <a:rPr sz="3300" spc="-6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User</a:t>
            </a:r>
            <a:endParaRPr sz="3300" dirty="0">
              <a:latin typeface="Times New Roman"/>
              <a:cs typeface="Times New Roman"/>
            </a:endParaRPr>
          </a:p>
          <a:p>
            <a:pPr marL="431165" marR="5080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latin typeface="Times New Roman"/>
                <a:cs typeface="Times New Roman"/>
              </a:rPr>
              <a:t>fun setName(name: String, listener: Listener): void  fun setAge(age: Int, listener: Listener): void</a:t>
            </a: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431165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interface Listener</a:t>
            </a:r>
            <a:r>
              <a:rPr sz="3300" spc="-7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850265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fun success(user:</a:t>
            </a:r>
            <a:r>
              <a:rPr sz="3300" spc="-4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User)</a:t>
            </a:r>
            <a:endParaRPr sz="3300" dirty="0">
              <a:latin typeface="Times New Roman"/>
              <a:cs typeface="Times New Roman"/>
            </a:endParaRPr>
          </a:p>
          <a:p>
            <a:pPr marL="850265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fun failed(error:</a:t>
            </a:r>
            <a:r>
              <a:rPr sz="3300" spc="-4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UserException)</a:t>
            </a:r>
            <a:endParaRPr sz="3300" dirty="0">
              <a:latin typeface="Times New Roman"/>
              <a:cs typeface="Times New Roman"/>
            </a:endParaRPr>
          </a:p>
          <a:p>
            <a:pPr marL="431165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61061" y="3266075"/>
            <a:ext cx="3078541" cy="2946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84650" y="930275"/>
            <a:ext cx="11912715" cy="10035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165" marR="5684520" indent="-4191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interface UserManagerV3 {  fun getUser():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User</a:t>
            </a:r>
            <a:endParaRPr sz="2800" dirty="0">
              <a:latin typeface="Times New Roman"/>
              <a:cs typeface="Times New Roman"/>
            </a:endParaRPr>
          </a:p>
          <a:p>
            <a:pPr marL="431165" marR="1370965">
              <a:lnSpc>
                <a:spcPts val="3960"/>
              </a:lnSpc>
              <a:spcBef>
                <a:spcPts val="130"/>
              </a:spcBef>
            </a:pPr>
            <a:r>
              <a:rPr sz="2800" spc="-5" dirty="0">
                <a:latin typeface="Times New Roman"/>
                <a:cs typeface="Times New Roman"/>
              </a:rPr>
              <a:t>fun setName(name: String, listener: Listener): void  fun setAge(age: Int, listener: Listener): void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431165">
              <a:lnSpc>
                <a:spcPts val="3960"/>
              </a:lnSpc>
            </a:pPr>
            <a:r>
              <a:rPr sz="2800" spc="-5" dirty="0">
                <a:latin typeface="Times New Roman"/>
                <a:cs typeface="Times New Roman"/>
              </a:rPr>
              <a:t>interface Listener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{</a:t>
            </a:r>
            <a:endParaRPr sz="2800" dirty="0">
              <a:latin typeface="Times New Roman"/>
              <a:cs typeface="Times New Roman"/>
            </a:endParaRPr>
          </a:p>
          <a:p>
            <a:pPr marL="850265">
              <a:lnSpc>
                <a:spcPts val="3960"/>
              </a:lnSpc>
            </a:pPr>
            <a:r>
              <a:rPr sz="2800" spc="-5" dirty="0">
                <a:latin typeface="Times New Roman"/>
                <a:cs typeface="Times New Roman"/>
              </a:rPr>
              <a:t>fun success(user: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User)</a:t>
            </a:r>
            <a:endParaRPr sz="2800" dirty="0">
              <a:latin typeface="Times New Roman"/>
              <a:cs typeface="Times New Roman"/>
            </a:endParaRPr>
          </a:p>
          <a:p>
            <a:pPr marL="850265">
              <a:lnSpc>
                <a:spcPts val="3960"/>
              </a:lnSpc>
            </a:pPr>
            <a:r>
              <a:rPr sz="2800" spc="-5" dirty="0">
                <a:latin typeface="Times New Roman"/>
                <a:cs typeface="Times New Roman"/>
              </a:rPr>
              <a:t>fun failed(error: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UserException)</a:t>
            </a:r>
            <a:endParaRPr sz="2800" dirty="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2800" spc="-5" dirty="0">
                <a:latin typeface="Times New Roman"/>
                <a:cs typeface="Times New Roman"/>
              </a:rPr>
              <a:t>}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2800" spc="-5" dirty="0">
                <a:latin typeface="Times New Roman"/>
                <a:cs typeface="Times New Roman"/>
              </a:rPr>
              <a:t>}</a:t>
            </a:r>
            <a:endParaRPr sz="2800" dirty="0">
              <a:latin typeface="Times New Roman"/>
              <a:cs typeface="Times New Roman"/>
            </a:endParaRPr>
          </a:p>
          <a:p>
            <a:pPr marL="45085" marR="1847214">
              <a:lnSpc>
                <a:spcPct val="100000"/>
              </a:lnSpc>
              <a:spcBef>
                <a:spcPts val="850"/>
              </a:spcBef>
            </a:pPr>
            <a:r>
              <a:rPr sz="2800" spc="-5" dirty="0" err="1">
                <a:latin typeface="Times New Roman"/>
                <a:cs typeface="Times New Roman"/>
              </a:rPr>
              <a:t>val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um: UserManagerV3 = UserManagerV3Impl()  logd(um.getUser())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464184" marR="5080" indent="-4191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um.setName("John Doe", object : UserManagerV3.Listener {  override fun success(user: User)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{</a:t>
            </a:r>
            <a:endParaRPr sz="2800" dirty="0">
              <a:latin typeface="Times New Roman"/>
              <a:cs typeface="Times New Roman"/>
            </a:endParaRPr>
          </a:p>
          <a:p>
            <a:pPr marL="883285">
              <a:lnSpc>
                <a:spcPts val="3954"/>
              </a:lnSpc>
            </a:pPr>
            <a:r>
              <a:rPr sz="2800" spc="-5" dirty="0">
                <a:latin typeface="Times New Roman"/>
                <a:cs typeface="Times New Roman"/>
              </a:rPr>
              <a:t>logd(user)</a:t>
            </a:r>
            <a:endParaRPr sz="2800" dirty="0">
              <a:latin typeface="Times New Roman"/>
              <a:cs typeface="Times New Roman"/>
            </a:endParaRPr>
          </a:p>
          <a:p>
            <a:pPr marL="464184">
              <a:lnSpc>
                <a:spcPts val="3960"/>
              </a:lnSpc>
            </a:pPr>
            <a:r>
              <a:rPr sz="2800" spc="-5" dirty="0">
                <a:latin typeface="Times New Roman"/>
                <a:cs typeface="Times New Roman"/>
              </a:rPr>
              <a:t>}</a:t>
            </a:r>
            <a:endParaRPr sz="2800" dirty="0">
              <a:latin typeface="Times New Roman"/>
              <a:cs typeface="Times New Roman"/>
            </a:endParaRPr>
          </a:p>
          <a:p>
            <a:pPr marL="883285" marR="1637030" indent="-4191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override fun failed(error: UserException) {  loge("Unable to update the user details", error)</a:t>
            </a:r>
            <a:endParaRPr sz="2800" dirty="0">
              <a:latin typeface="Times New Roman"/>
              <a:cs typeface="Times New Roman"/>
            </a:endParaRPr>
          </a:p>
          <a:p>
            <a:pPr marL="464184">
              <a:lnSpc>
                <a:spcPts val="3954"/>
              </a:lnSpc>
            </a:pPr>
            <a:r>
              <a:rPr sz="2800" spc="-5" dirty="0">
                <a:latin typeface="Times New Roman"/>
                <a:cs typeface="Times New Roman"/>
              </a:rPr>
              <a:t>}</a:t>
            </a:r>
            <a:endParaRPr sz="2800" dirty="0">
              <a:latin typeface="Times New Roman"/>
              <a:cs typeface="Times New Roman"/>
            </a:endParaRPr>
          </a:p>
          <a:p>
            <a:pPr marL="45085">
              <a:lnSpc>
                <a:spcPts val="3960"/>
              </a:lnSpc>
            </a:pPr>
            <a:r>
              <a:rPr sz="2800" spc="-5" dirty="0">
                <a:latin typeface="Times New Roman"/>
                <a:cs typeface="Times New Roman"/>
              </a:rPr>
              <a:t>})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61061" y="3266075"/>
            <a:ext cx="3078541" cy="2946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89251" y="84046"/>
            <a:ext cx="12731774" cy="10443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47214">
              <a:lnSpc>
                <a:spcPct val="100000"/>
              </a:lnSpc>
            </a:pPr>
            <a:r>
              <a:rPr sz="3300" spc="-5" dirty="0">
                <a:latin typeface="Times New Roman"/>
                <a:cs typeface="Times New Roman"/>
              </a:rPr>
              <a:t>val um: UserManagerV3 = UserManagerV3Impl()  logd(um.getUser())</a:t>
            </a: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431165" marR="5080" indent="-419100">
              <a:lnSpc>
                <a:spcPct val="100000"/>
              </a:lnSpc>
            </a:pPr>
            <a:r>
              <a:rPr sz="3300" spc="-5" dirty="0">
                <a:latin typeface="Times New Roman"/>
                <a:cs typeface="Times New Roman"/>
              </a:rPr>
              <a:t>um.setName("John Doe", object : UserManagerV3.Listener {  override fun success(user: User)</a:t>
            </a:r>
            <a:r>
              <a:rPr sz="3300" spc="-2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850265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logd(user)</a:t>
            </a:r>
            <a:endParaRPr sz="3300" dirty="0">
              <a:latin typeface="Times New Roman"/>
              <a:cs typeface="Times New Roman"/>
            </a:endParaRPr>
          </a:p>
          <a:p>
            <a:pPr marL="431165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850265" marR="1637030" indent="-419100">
              <a:lnSpc>
                <a:spcPct val="100000"/>
              </a:lnSpc>
            </a:pPr>
            <a:r>
              <a:rPr sz="3300" spc="-5" dirty="0">
                <a:latin typeface="Times New Roman"/>
                <a:cs typeface="Times New Roman"/>
              </a:rPr>
              <a:t>override fun failed(error: UserException) {  loge("Unable to update the user details", error)</a:t>
            </a:r>
            <a:endParaRPr sz="3300" dirty="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})</a:t>
            </a:r>
            <a:endParaRPr sz="3300" dirty="0">
              <a:latin typeface="Times New Roman"/>
              <a:cs typeface="Times New Roman"/>
            </a:endParaRPr>
          </a:p>
          <a:p>
            <a:pPr marL="465455" marR="1789430" indent="-419100">
              <a:lnSpc>
                <a:spcPct val="100000"/>
              </a:lnSpc>
              <a:spcBef>
                <a:spcPts val="1925"/>
              </a:spcBef>
            </a:pPr>
            <a:r>
              <a:rPr sz="3300" spc="-5" dirty="0">
                <a:latin typeface="Times New Roman"/>
                <a:cs typeface="Times New Roman"/>
              </a:rPr>
              <a:t>um.setAge(42, object : UserManagerV3.Listener {  override fun success(user: User)</a:t>
            </a:r>
            <a:r>
              <a:rPr sz="3300" spc="-2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883919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logd(user)</a:t>
            </a:r>
            <a:endParaRPr sz="3300" dirty="0">
              <a:latin typeface="Times New Roman"/>
              <a:cs typeface="Times New Roman"/>
            </a:endParaRPr>
          </a:p>
          <a:p>
            <a:pPr marL="465455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400" dirty="0">
              <a:latin typeface="Times New Roman"/>
              <a:cs typeface="Times New Roman"/>
            </a:endParaRPr>
          </a:p>
          <a:p>
            <a:pPr marL="883919" marR="1602740" indent="-419100">
              <a:lnSpc>
                <a:spcPct val="100000"/>
              </a:lnSpc>
            </a:pPr>
            <a:r>
              <a:rPr sz="3300" spc="-5" dirty="0">
                <a:latin typeface="Times New Roman"/>
                <a:cs typeface="Times New Roman"/>
              </a:rPr>
              <a:t>override fun failed(error: UserException) {  loge("Unable to update the user details", error)</a:t>
            </a:r>
            <a:endParaRPr sz="3300" dirty="0">
              <a:latin typeface="Times New Roman"/>
              <a:cs typeface="Times New Roman"/>
            </a:endParaRPr>
          </a:p>
          <a:p>
            <a:pPr marL="465455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46355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})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68213" y="6156039"/>
            <a:ext cx="3078541" cy="2946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59540" y="91816"/>
            <a:ext cx="10338435" cy="10956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5455" marR="1789430" indent="-419100">
              <a:lnSpc>
                <a:spcPct val="100000"/>
              </a:lnSpc>
            </a:pPr>
            <a:r>
              <a:rPr sz="3300" spc="-5" dirty="0">
                <a:latin typeface="Times New Roman"/>
                <a:cs typeface="Times New Roman"/>
              </a:rPr>
              <a:t>um.setAge(42, object : UserManagerV3.Listener {  override fun success(user: User)</a:t>
            </a:r>
            <a:r>
              <a:rPr sz="3300" spc="-2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883919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logd(user)</a:t>
            </a:r>
            <a:endParaRPr sz="3300" dirty="0">
              <a:latin typeface="Times New Roman"/>
              <a:cs typeface="Times New Roman"/>
            </a:endParaRPr>
          </a:p>
          <a:p>
            <a:pPr marL="465455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883919" marR="1602740" indent="-419100">
              <a:lnSpc>
                <a:spcPct val="100000"/>
              </a:lnSpc>
            </a:pPr>
            <a:r>
              <a:rPr sz="3300" spc="-5" dirty="0">
                <a:latin typeface="Times New Roman"/>
                <a:cs typeface="Times New Roman"/>
              </a:rPr>
              <a:t>override fun failed(error: UserException) {  loge("Unable to update the user details", error)</a:t>
            </a:r>
            <a:endParaRPr sz="3300" dirty="0">
              <a:latin typeface="Times New Roman"/>
              <a:cs typeface="Times New Roman"/>
            </a:endParaRPr>
          </a:p>
          <a:p>
            <a:pPr marL="465455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46355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})</a:t>
            </a:r>
            <a:endParaRPr sz="3300" dirty="0">
              <a:latin typeface="Times New Roman"/>
              <a:cs typeface="Times New Roman"/>
            </a:endParaRPr>
          </a:p>
          <a:p>
            <a:pPr marL="431165" marR="5080" indent="-419100">
              <a:lnSpc>
                <a:spcPct val="100000"/>
              </a:lnSpc>
              <a:spcBef>
                <a:spcPts val="1680"/>
              </a:spcBef>
            </a:pPr>
            <a:r>
              <a:rPr sz="3300" spc="-5" dirty="0">
                <a:latin typeface="Times New Roman"/>
                <a:cs typeface="Times New Roman"/>
              </a:rPr>
              <a:t>um.setName("John Doe", object : UserManagerV3.Listener {  override fun success(user: User)</a:t>
            </a:r>
            <a:r>
              <a:rPr sz="3300" spc="-2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1268730" marR="986155" indent="-419100">
              <a:lnSpc>
                <a:spcPts val="3960"/>
              </a:lnSpc>
              <a:spcBef>
                <a:spcPts val="125"/>
              </a:spcBef>
            </a:pPr>
            <a:r>
              <a:rPr sz="3300" spc="-5" dirty="0">
                <a:latin typeface="Times New Roman"/>
                <a:cs typeface="Times New Roman"/>
              </a:rPr>
              <a:t>um.setAge(42, object : UserManagerV3.Listener {  override fun success(user: User)</a:t>
            </a:r>
            <a:r>
              <a:rPr sz="3300" spc="-2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1687830">
              <a:lnSpc>
                <a:spcPts val="3825"/>
              </a:lnSpc>
            </a:pPr>
            <a:r>
              <a:rPr sz="3300" spc="-5" dirty="0">
                <a:latin typeface="Times New Roman"/>
                <a:cs typeface="Times New Roman"/>
              </a:rPr>
              <a:t>logd(user)</a:t>
            </a:r>
            <a:endParaRPr sz="3300" dirty="0">
              <a:latin typeface="Times New Roman"/>
              <a:cs typeface="Times New Roman"/>
            </a:endParaRPr>
          </a:p>
          <a:p>
            <a:pPr marL="1268730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687830" marR="798830" indent="-419100">
              <a:lnSpc>
                <a:spcPct val="100000"/>
              </a:lnSpc>
            </a:pPr>
            <a:r>
              <a:rPr sz="3300" spc="-5" dirty="0">
                <a:latin typeface="Times New Roman"/>
                <a:cs typeface="Times New Roman"/>
              </a:rPr>
              <a:t>override fun failed(error: UserException) {  loge("Unable to update the user details", error)</a:t>
            </a:r>
            <a:endParaRPr sz="3300" dirty="0">
              <a:latin typeface="Times New Roman"/>
              <a:cs typeface="Times New Roman"/>
            </a:endParaRPr>
          </a:p>
          <a:p>
            <a:pPr marL="1268730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850265">
              <a:lnSpc>
                <a:spcPts val="3954"/>
              </a:lnSpc>
            </a:pPr>
            <a:r>
              <a:rPr sz="3300" spc="-5" dirty="0">
                <a:latin typeface="Times New Roman"/>
                <a:cs typeface="Times New Roman"/>
              </a:rPr>
              <a:t>})</a:t>
            </a:r>
            <a:endParaRPr sz="3300" dirty="0">
              <a:latin typeface="Times New Roman"/>
              <a:cs typeface="Times New Roman"/>
            </a:endParaRPr>
          </a:p>
          <a:p>
            <a:pPr marL="431165">
              <a:lnSpc>
                <a:spcPts val="3960"/>
              </a:lnSpc>
            </a:pPr>
            <a:r>
              <a:rPr sz="3300" spc="-5" dirty="0"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2387</Words>
  <Application>Microsoft Office PowerPoint</Application>
  <PresentationFormat>Custom</PresentationFormat>
  <Paragraphs>640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Why Reactive?</vt:lpstr>
      <vt:lpstr>Why Reactive?</vt:lpstr>
      <vt:lpstr>Why Reactive?</vt:lpstr>
      <vt:lpstr>Why Reactive?</vt:lpstr>
      <vt:lpstr>Why Reactive?</vt:lpstr>
      <vt:lpstr>PowerPoint Presentation</vt:lpstr>
      <vt:lpstr>PowerPoint Presentation</vt:lpstr>
      <vt:lpstr>PowerPoint Presentation</vt:lpstr>
      <vt:lpstr>PowerPoint Presentation</vt:lpstr>
      <vt:lpstr>Why Reactive?</vt:lpstr>
      <vt:lpstr>Why Reactive?</vt:lpstr>
      <vt:lpstr>Why Reactive?</vt:lpstr>
      <vt:lpstr>Why Reactive?</vt:lpstr>
      <vt:lpstr>Rx{Java|Kotlin|Swift|Dart}</vt:lpstr>
      <vt:lpstr>Sources</vt:lpstr>
      <vt:lpstr>Sources</vt:lpstr>
      <vt:lpstr>Flowable vs. Observable</vt:lpstr>
      <vt:lpstr>Sources</vt:lpstr>
      <vt:lpstr>Specialized Sources</vt:lpstr>
      <vt:lpstr>Sources</vt:lpstr>
      <vt:lpstr>Creating Sources</vt:lpstr>
      <vt:lpstr>Creating Sources</vt:lpstr>
      <vt:lpstr>Create Sources</vt:lpstr>
      <vt:lpstr>Create Sources</vt:lpstr>
      <vt:lpstr>Observing Sources</vt:lpstr>
      <vt:lpstr>Observing Sources</vt:lpstr>
      <vt:lpstr>Rx{Java|Kotlin|Swift|Dart}</vt:lpstr>
      <vt:lpstr>Operators</vt:lpstr>
      <vt:lpstr>Operators</vt:lpstr>
      <vt:lpstr>Operators</vt:lpstr>
      <vt:lpstr>Being Reactive</vt:lpstr>
      <vt:lpstr>Dependencies</vt:lpstr>
      <vt:lpstr>Options</vt:lpstr>
      <vt:lpstr>Coroutines</vt:lpstr>
      <vt:lpstr>Coroutines</vt:lpstr>
      <vt:lpstr>Bonuses</vt:lpstr>
      <vt:lpstr>Builders</vt:lpstr>
      <vt:lpstr>Builders</vt:lpstr>
      <vt:lpstr>Builders – CoroutineScope.launch actual implementation </vt:lpstr>
      <vt:lpstr>Dependencies</vt:lpstr>
      <vt:lpstr>Usage</vt:lpstr>
      <vt:lpstr>Usage</vt:lpstr>
      <vt:lpstr>Flow</vt:lpstr>
      <vt:lpstr>Flow Cancellation</vt:lpstr>
      <vt:lpstr>Flow Operators</vt:lpstr>
      <vt:lpstr>Transform Operator</vt:lpstr>
      <vt:lpstr>Size-limiting Operators</vt:lpstr>
      <vt:lpstr>Collecting from a flow</vt:lpstr>
      <vt:lpstr>Collecting from a flow</vt:lpstr>
      <vt:lpstr>Collecting Flows</vt:lpstr>
      <vt:lpstr>Collecting Flows</vt:lpstr>
      <vt:lpstr>Collect Flows from UI</vt:lpstr>
      <vt:lpstr>Collect Flows from UI</vt:lpstr>
      <vt:lpstr>Collect Flows from UI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l5</dc:title>
  <cp:lastModifiedBy>Adrian Sterca</cp:lastModifiedBy>
  <cp:revision>36</cp:revision>
  <dcterms:created xsi:type="dcterms:W3CDTF">2024-11-18T13:49:35Z</dcterms:created>
  <dcterms:modified xsi:type="dcterms:W3CDTF">2024-12-30T11:39:48Z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2024-11-08T00:00:00Z</vt:filetime>
  </property>
  <property fmtid="{D5CDD505-2E9C-101B-9397-08002B2CF9AE}" pid="3" name="Creator">
    <vt:lpwstr>Keynote</vt:lpwstr>
  </property>
  <property fmtid="{D5CDD505-2E9C-101B-9397-08002B2CF9AE}" pid="4" name="LastSaved">
    <vt:filetime>2024-11-18T00:00:00Z</vt:filetime>
  </property>
</Properties>
</file>