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628" y="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EE220C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8601" y="812668"/>
            <a:ext cx="8846896" cy="1402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7678" y="4237132"/>
            <a:ext cx="8568742" cy="6402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EE220C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chemas.android.com/apk/res/androi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chemas.android.com/apk/res/androi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1050" y="3047512"/>
            <a:ext cx="16459200" cy="117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2200"/>
              </a:lnSpc>
            </a:pPr>
            <a:r>
              <a:rPr lang="en-US" sz="8000" spc="185" dirty="0"/>
              <a:t>Course 2 – layouts and resources</a:t>
            </a:r>
            <a:endParaRPr sz="3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5571" y="307335"/>
            <a:ext cx="9113520" cy="243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980" marR="5080" indent="-1732914">
              <a:lnSpc>
                <a:spcPct val="102000"/>
              </a:lnSpc>
            </a:pPr>
            <a:r>
              <a:rPr sz="7750" spc="229" dirty="0"/>
              <a:t>Supporting</a:t>
            </a:r>
            <a:r>
              <a:rPr sz="7750" spc="-70" dirty="0"/>
              <a:t> </a:t>
            </a:r>
            <a:r>
              <a:rPr sz="7750" spc="175" dirty="0"/>
              <a:t>different  </a:t>
            </a:r>
            <a:r>
              <a:rPr sz="7750" spc="120" dirty="0"/>
              <a:t>screen</a:t>
            </a:r>
            <a:r>
              <a:rPr sz="7750" spc="-70" dirty="0"/>
              <a:t> </a:t>
            </a:r>
            <a:r>
              <a:rPr sz="7750" spc="90" dirty="0"/>
              <a:t>sizes</a:t>
            </a:r>
            <a:endParaRPr sz="7750"/>
          </a:p>
        </p:txBody>
      </p:sp>
      <p:sp>
        <p:nvSpPr>
          <p:cNvPr id="3" name="object 3"/>
          <p:cNvSpPr txBox="1"/>
          <p:nvPr/>
        </p:nvSpPr>
        <p:spPr>
          <a:xfrm>
            <a:off x="3766635" y="4147984"/>
            <a:ext cx="3843654" cy="436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5" dirty="0">
                <a:latin typeface="Arial"/>
                <a:cs typeface="Arial"/>
              </a:rPr>
              <a:t>Flexible</a:t>
            </a:r>
            <a:r>
              <a:rPr sz="3100" spc="-85" dirty="0">
                <a:latin typeface="Arial"/>
                <a:cs typeface="Arial"/>
              </a:rPr>
              <a:t> </a:t>
            </a:r>
            <a:r>
              <a:rPr sz="3100" spc="30" dirty="0">
                <a:latin typeface="Arial"/>
                <a:cs typeface="Arial"/>
              </a:rPr>
              <a:t>layouts</a:t>
            </a:r>
            <a:endParaRPr sz="31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15" dirty="0">
                <a:latin typeface="Arial"/>
                <a:cs typeface="Arial"/>
              </a:rPr>
              <a:t>Alternative</a:t>
            </a:r>
            <a:r>
              <a:rPr sz="3100" spc="-55" dirty="0">
                <a:latin typeface="Arial"/>
                <a:cs typeface="Arial"/>
              </a:rPr>
              <a:t> </a:t>
            </a:r>
            <a:r>
              <a:rPr sz="3100" spc="30" dirty="0">
                <a:latin typeface="Arial"/>
                <a:cs typeface="Arial"/>
              </a:rPr>
              <a:t>layouts</a:t>
            </a:r>
            <a:endParaRPr sz="31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30" dirty="0">
                <a:latin typeface="Arial"/>
                <a:cs typeface="Arial"/>
              </a:rPr>
              <a:t>Stretchable</a:t>
            </a:r>
            <a:r>
              <a:rPr sz="3100" spc="-80" dirty="0">
                <a:latin typeface="Arial"/>
                <a:cs typeface="Arial"/>
              </a:rPr>
              <a:t> </a:t>
            </a:r>
            <a:r>
              <a:rPr sz="3100" spc="15" dirty="0">
                <a:latin typeface="Arial"/>
                <a:cs typeface="Arial"/>
              </a:rPr>
              <a:t>images</a:t>
            </a:r>
            <a:endParaRPr sz="31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15" dirty="0">
                <a:latin typeface="Arial"/>
                <a:cs typeface="Arial"/>
              </a:rPr>
              <a:t>Alternative</a:t>
            </a:r>
            <a:r>
              <a:rPr sz="3100" spc="-50" dirty="0">
                <a:latin typeface="Arial"/>
                <a:cs typeface="Arial"/>
              </a:rPr>
              <a:t> </a:t>
            </a:r>
            <a:r>
              <a:rPr sz="3100" spc="65" dirty="0">
                <a:latin typeface="Arial"/>
                <a:cs typeface="Arial"/>
              </a:rPr>
              <a:t>bitmaps</a:t>
            </a:r>
            <a:endParaRPr sz="31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-5" dirty="0">
                <a:latin typeface="Arial"/>
                <a:cs typeface="Arial"/>
              </a:rPr>
              <a:t>Vector</a:t>
            </a:r>
            <a:r>
              <a:rPr sz="3100" spc="-65" dirty="0">
                <a:latin typeface="Arial"/>
                <a:cs typeface="Arial"/>
              </a:rPr>
              <a:t> </a:t>
            </a:r>
            <a:r>
              <a:rPr sz="3100" spc="40" dirty="0">
                <a:latin typeface="Arial"/>
                <a:cs typeface="Arial"/>
              </a:rPr>
              <a:t>graphics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80160" y="3776454"/>
            <a:ext cx="8886457" cy="496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3191" y="9825584"/>
            <a:ext cx="102577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5" dirty="0">
                <a:latin typeface="Arial"/>
                <a:cs typeface="Arial"/>
              </a:rPr>
              <a:t>https://developer.android.com/guide/practices/screens_support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/>
              <a:t>Flexible</a:t>
            </a:r>
            <a:r>
              <a:rPr spc="-90" dirty="0"/>
              <a:t> </a:t>
            </a:r>
            <a:r>
              <a:rPr spc="235" dirty="0"/>
              <a:t>Layouts</a:t>
            </a:r>
          </a:p>
        </p:txBody>
      </p:sp>
      <p:sp>
        <p:nvSpPr>
          <p:cNvPr id="3" name="object 3"/>
          <p:cNvSpPr/>
          <p:nvPr/>
        </p:nvSpPr>
        <p:spPr>
          <a:xfrm>
            <a:off x="12221292" y="2687254"/>
            <a:ext cx="4884063" cy="7936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6224" y="2931810"/>
            <a:ext cx="8308340" cy="3430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2600" b="1" spc="10" dirty="0">
                <a:latin typeface="Arial"/>
                <a:cs typeface="Arial"/>
              </a:rPr>
              <a:t>ConstraintLayout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30" dirty="0">
                <a:latin typeface="Arial"/>
                <a:cs typeface="Arial"/>
              </a:rPr>
              <a:t>module-level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gradle.build:</a:t>
            </a:r>
            <a:endParaRPr sz="2600">
              <a:latin typeface="Arial"/>
              <a:cs typeface="Arial"/>
            </a:endParaRPr>
          </a:p>
          <a:p>
            <a:pPr marL="37465">
              <a:lnSpc>
                <a:spcPct val="100000"/>
              </a:lnSpc>
              <a:spcBef>
                <a:spcPts val="1225"/>
              </a:spcBef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repositories</a:t>
            </a:r>
            <a:r>
              <a:rPr sz="1900" spc="-6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{</a:t>
            </a:r>
            <a:endParaRPr sz="1900">
              <a:latin typeface="Courier New"/>
              <a:cs typeface="Courier New"/>
            </a:endParaRPr>
          </a:p>
          <a:p>
            <a:pPr marL="615315">
              <a:lnSpc>
                <a:spcPct val="100000"/>
              </a:lnSpc>
              <a:spcBef>
                <a:spcPts val="35"/>
              </a:spcBef>
            </a:pP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google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()</a:t>
            </a:r>
            <a:endParaRPr sz="1900">
              <a:latin typeface="Courier New"/>
              <a:cs typeface="Courier New"/>
            </a:endParaRPr>
          </a:p>
          <a:p>
            <a:pPr marL="37465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201930" marR="6075045" indent="-144780">
              <a:lnSpc>
                <a:spcPct val="101699"/>
              </a:lnSpc>
              <a:spcBef>
                <a:spcPts val="5"/>
              </a:spcBef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dependencies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{ 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implementation</a:t>
            </a:r>
            <a:endParaRPr sz="1900">
              <a:latin typeface="Courier New"/>
              <a:cs typeface="Courier New"/>
            </a:endParaRPr>
          </a:p>
          <a:p>
            <a:pPr marL="201930">
              <a:lnSpc>
                <a:spcPct val="100000"/>
              </a:lnSpc>
              <a:spcBef>
                <a:spcPts val="40"/>
              </a:spcBef>
            </a:pPr>
            <a:r>
              <a:rPr sz="1900" spc="-5" dirty="0">
                <a:solidFill>
                  <a:srgbClr val="0D904F"/>
                </a:solidFill>
                <a:latin typeface="Courier New"/>
                <a:cs typeface="Courier New"/>
              </a:rPr>
              <a:t>‘com.android.support.constraint:constraint-layout:2.1.4’</a:t>
            </a:r>
            <a:endParaRPr sz="1900">
              <a:latin typeface="Courier New"/>
              <a:cs typeface="Courier New"/>
            </a:endParaRPr>
          </a:p>
          <a:p>
            <a:pPr marL="57150">
              <a:lnSpc>
                <a:spcPct val="100000"/>
              </a:lnSpc>
              <a:spcBef>
                <a:spcPts val="40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1219" y="6670668"/>
            <a:ext cx="6046779" cy="2850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78042" y="10722128"/>
            <a:ext cx="915924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0" dirty="0">
                <a:latin typeface="Arial"/>
                <a:cs typeface="Arial"/>
              </a:rPr>
              <a:t>https://developer.android.com/training/constraint-layout/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0612" y="812668"/>
            <a:ext cx="1006348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Alternative</a:t>
            </a:r>
            <a:r>
              <a:rPr spc="-85" dirty="0"/>
              <a:t> </a:t>
            </a:r>
            <a:r>
              <a:rPr spc="235" dirty="0"/>
              <a:t>layouts</a:t>
            </a:r>
          </a:p>
        </p:txBody>
      </p:sp>
      <p:sp>
        <p:nvSpPr>
          <p:cNvPr id="3" name="object 3"/>
          <p:cNvSpPr/>
          <p:nvPr/>
        </p:nvSpPr>
        <p:spPr>
          <a:xfrm>
            <a:off x="10492682" y="5731442"/>
            <a:ext cx="6472162" cy="431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83518" y="6480803"/>
            <a:ext cx="1723744" cy="356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88758" y="10722128"/>
            <a:ext cx="133591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5" dirty="0">
                <a:latin typeface="Arial"/>
                <a:cs typeface="Arial"/>
              </a:rPr>
              <a:t>https://developer.android.com/training/multiscreen/screensizes#alternative-layouts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13711" y="3624233"/>
          <a:ext cx="10613611" cy="1146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37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37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8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35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62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35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47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7662">
                <a:tc>
                  <a:txBody>
                    <a:bodyPr/>
                    <a:lstStyle/>
                    <a:p>
                      <a:pPr marL="31750">
                        <a:lnSpc>
                          <a:spcPts val="1810"/>
                        </a:lnSpc>
                      </a:pPr>
                      <a:r>
                        <a:rPr sz="1900" spc="-1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res/layout/main_activity.xml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1810"/>
                        </a:lnSpc>
                      </a:pPr>
                      <a:r>
                        <a:rPr sz="190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#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71755">
                        <a:lnSpc>
                          <a:spcPts val="1810"/>
                        </a:lnSpc>
                      </a:pPr>
                      <a:r>
                        <a:rPr sz="1900" spc="-1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Default</a:t>
                      </a:r>
                      <a:r>
                        <a:rPr sz="1900" spc="-6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layout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493">
                <a:tc>
                  <a:txBody>
                    <a:bodyPr/>
                    <a:lstStyle/>
                    <a:p>
                      <a:pPr marL="31750">
                        <a:lnSpc>
                          <a:spcPts val="2020"/>
                        </a:lnSpc>
                      </a:pP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res/layout-</a:t>
                      </a:r>
                      <a:r>
                        <a:rPr sz="1900" b="1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land</a:t>
                      </a: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/main_activity.xml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020"/>
                        </a:lnSpc>
                      </a:pPr>
                      <a:r>
                        <a:rPr sz="190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#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71755">
                        <a:lnSpc>
                          <a:spcPts val="2020"/>
                        </a:lnSpc>
                      </a:pPr>
                      <a:r>
                        <a:rPr sz="1900" spc="-1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When </a:t>
                      </a: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r>
                        <a:rPr sz="1900" spc="-6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00" spc="-1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landscape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020"/>
                        </a:lnSpc>
                      </a:pP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mode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493">
                <a:tc>
                  <a:txBody>
                    <a:bodyPr/>
                    <a:lstStyle/>
                    <a:p>
                      <a:pPr marL="31750">
                        <a:lnSpc>
                          <a:spcPts val="2020"/>
                        </a:lnSpc>
                      </a:pP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res/layout-</a:t>
                      </a:r>
                      <a:r>
                        <a:rPr sz="1900" b="1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sw600dp</a:t>
                      </a: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/main_activity.xml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020"/>
                        </a:lnSpc>
                      </a:pPr>
                      <a:r>
                        <a:rPr sz="190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#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020"/>
                        </a:lnSpc>
                      </a:pPr>
                      <a:r>
                        <a:rPr sz="1900" spc="-1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For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0"/>
                        </a:lnSpc>
                      </a:pPr>
                      <a:r>
                        <a:rPr sz="1900" spc="-1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7”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020"/>
                        </a:lnSpc>
                      </a:pPr>
                      <a:r>
                        <a:rPr sz="190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tablets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marL="31750">
                        <a:lnSpc>
                          <a:spcPts val="2020"/>
                        </a:lnSpc>
                      </a:pP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res/layout-</a:t>
                      </a:r>
                      <a:r>
                        <a:rPr sz="1900" b="1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sw600dp-land</a:t>
                      </a: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/main_activity.xml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020"/>
                        </a:lnSpc>
                      </a:pPr>
                      <a:r>
                        <a:rPr sz="190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#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020"/>
                        </a:lnSpc>
                      </a:pPr>
                      <a:r>
                        <a:rPr sz="1900" spc="-1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For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0"/>
                        </a:lnSpc>
                      </a:pPr>
                      <a:r>
                        <a:rPr sz="1900" spc="-1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7”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2020"/>
                        </a:lnSpc>
                      </a:pP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tablets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020"/>
                        </a:lnSpc>
                      </a:pPr>
                      <a:r>
                        <a:rPr sz="1900" spc="-10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020"/>
                        </a:lnSpc>
                      </a:pPr>
                      <a:r>
                        <a:rPr sz="1900" spc="-5" dirty="0">
                          <a:solidFill>
                            <a:srgbClr val="37474F"/>
                          </a:solidFill>
                          <a:latin typeface="Courier New"/>
                          <a:cs typeface="Courier New"/>
                        </a:rPr>
                        <a:t>landscape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6306" y="307335"/>
            <a:ext cx="12251690" cy="243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0" marR="5080" indent="-3677285">
              <a:lnSpc>
                <a:spcPct val="102000"/>
              </a:lnSpc>
            </a:pPr>
            <a:r>
              <a:rPr sz="7750" spc="215" dirty="0"/>
              <a:t>Building </a:t>
            </a:r>
            <a:r>
              <a:rPr sz="7750" dirty="0"/>
              <a:t>a </a:t>
            </a:r>
            <a:r>
              <a:rPr sz="7750" spc="165" dirty="0"/>
              <a:t>Dynamic </a:t>
            </a:r>
            <a:r>
              <a:rPr sz="7750" dirty="0"/>
              <a:t>UI</a:t>
            </a:r>
            <a:r>
              <a:rPr sz="7750" spc="-415" dirty="0"/>
              <a:t> </a:t>
            </a:r>
            <a:r>
              <a:rPr sz="7750" spc="285" dirty="0"/>
              <a:t>with  </a:t>
            </a:r>
            <a:r>
              <a:rPr sz="7750" spc="145" dirty="0"/>
              <a:t>Fragments</a:t>
            </a:r>
            <a:endParaRPr sz="7750"/>
          </a:p>
        </p:txBody>
      </p:sp>
      <p:sp>
        <p:nvSpPr>
          <p:cNvPr id="3" name="object 3"/>
          <p:cNvSpPr txBox="1"/>
          <p:nvPr/>
        </p:nvSpPr>
        <p:spPr>
          <a:xfrm>
            <a:off x="5187225" y="10577118"/>
            <a:ext cx="973010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5" dirty="0">
                <a:latin typeface="Arial"/>
                <a:cs typeface="Arial"/>
              </a:rPr>
              <a:t>https://developer.android.com/guide/components/fragments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5308" y="3309300"/>
            <a:ext cx="12093485" cy="6692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9330" y="812668"/>
            <a:ext cx="1110551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Creating </a:t>
            </a:r>
            <a:r>
              <a:rPr spc="15" dirty="0"/>
              <a:t>a</a:t>
            </a:r>
            <a:r>
              <a:rPr spc="-170" dirty="0"/>
              <a:t> </a:t>
            </a:r>
            <a:r>
              <a:rPr spc="185" dirty="0"/>
              <a:t>Fragment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66635" y="3745755"/>
            <a:ext cx="3853179" cy="531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35" dirty="0">
                <a:latin typeface="Arial"/>
                <a:cs typeface="Arial"/>
              </a:rPr>
              <a:t>New</a:t>
            </a:r>
            <a:r>
              <a:rPr sz="3100" spc="-70" dirty="0">
                <a:latin typeface="Arial"/>
                <a:cs typeface="Arial"/>
              </a:rPr>
              <a:t> </a:t>
            </a:r>
            <a:r>
              <a:rPr sz="3100" spc="45" dirty="0">
                <a:latin typeface="Arial"/>
                <a:cs typeface="Arial"/>
              </a:rPr>
              <a:t>callbacks</a:t>
            </a:r>
            <a:endParaRPr sz="3100">
              <a:latin typeface="Arial"/>
              <a:cs typeface="Arial"/>
            </a:endParaRPr>
          </a:p>
          <a:p>
            <a:pPr marL="678815" lvl="1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679450" algn="l"/>
              </a:tabLst>
            </a:pPr>
            <a:r>
              <a:rPr sz="3100" spc="50" dirty="0">
                <a:latin typeface="Arial"/>
                <a:cs typeface="Arial"/>
              </a:rPr>
              <a:t>onAttach</a:t>
            </a:r>
            <a:endParaRPr sz="3100">
              <a:latin typeface="Arial"/>
              <a:cs typeface="Arial"/>
            </a:endParaRPr>
          </a:p>
          <a:p>
            <a:pPr marL="678815" lvl="1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679450" algn="l"/>
              </a:tabLst>
            </a:pPr>
            <a:r>
              <a:rPr sz="3100" spc="-5" dirty="0">
                <a:latin typeface="Arial"/>
                <a:cs typeface="Arial"/>
              </a:rPr>
              <a:t>onCreateView</a:t>
            </a:r>
            <a:endParaRPr sz="3100">
              <a:latin typeface="Arial"/>
              <a:cs typeface="Arial"/>
            </a:endParaRPr>
          </a:p>
          <a:p>
            <a:pPr marL="678815" lvl="1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679450" algn="l"/>
              </a:tabLst>
            </a:pPr>
            <a:r>
              <a:rPr sz="3100" spc="40" dirty="0">
                <a:latin typeface="Arial"/>
                <a:cs typeface="Arial"/>
              </a:rPr>
              <a:t>onActivityC</a:t>
            </a:r>
            <a:r>
              <a:rPr sz="3100" spc="-30" dirty="0">
                <a:latin typeface="Arial"/>
                <a:cs typeface="Arial"/>
              </a:rPr>
              <a:t>r</a:t>
            </a:r>
            <a:r>
              <a:rPr sz="3100" spc="25" dirty="0">
                <a:latin typeface="Arial"/>
                <a:cs typeface="Arial"/>
              </a:rPr>
              <a:t>eated</a:t>
            </a:r>
            <a:endParaRPr sz="3100">
              <a:latin typeface="Arial"/>
              <a:cs typeface="Arial"/>
            </a:endParaRPr>
          </a:p>
          <a:p>
            <a:pPr marL="678815" lvl="1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679450" algn="l"/>
              </a:tabLst>
            </a:pPr>
            <a:r>
              <a:rPr sz="3100" spc="5" dirty="0">
                <a:latin typeface="Arial"/>
                <a:cs typeface="Arial"/>
              </a:rPr>
              <a:t>onDestroyView</a:t>
            </a:r>
            <a:endParaRPr sz="3100">
              <a:latin typeface="Arial"/>
              <a:cs typeface="Arial"/>
            </a:endParaRPr>
          </a:p>
          <a:p>
            <a:pPr marL="678815" lvl="1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679450" algn="l"/>
              </a:tabLst>
            </a:pPr>
            <a:r>
              <a:rPr sz="3100" spc="30" dirty="0">
                <a:latin typeface="Arial"/>
                <a:cs typeface="Arial"/>
              </a:rPr>
              <a:t>onDetach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69748" y="2484366"/>
            <a:ext cx="2784215" cy="774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19512" y="10604331"/>
            <a:ext cx="1206563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40" dirty="0">
                <a:latin typeface="Arial"/>
                <a:cs typeface="Arial"/>
              </a:rPr>
              <a:t>https://developer.android.com/reference/android/support/v4/app/Fragment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9330" y="812668"/>
            <a:ext cx="1110551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Creating </a:t>
            </a:r>
            <a:r>
              <a:rPr spc="15" dirty="0"/>
              <a:t>a</a:t>
            </a:r>
            <a:r>
              <a:rPr spc="-170" dirty="0"/>
              <a:t> </a:t>
            </a:r>
            <a:r>
              <a:rPr spc="185" dirty="0"/>
              <a:t>Fragment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9512" y="10604331"/>
            <a:ext cx="1206563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40" dirty="0">
                <a:latin typeface="Arial"/>
                <a:cs typeface="Arial"/>
              </a:rPr>
              <a:t>https://developer.android.com/reference/android/support/v4/app/Fragment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38583" y="1935560"/>
            <a:ext cx="10443210" cy="9105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class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ArticleListFragment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Fragment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()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{</a:t>
            </a:r>
            <a:endParaRPr sz="19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50" dirty="0">
              <a:latin typeface="Times New Roman"/>
              <a:cs typeface="Times New Roman"/>
            </a:endParaRPr>
          </a:p>
          <a:p>
            <a:pPr marL="590550">
              <a:lnSpc>
                <a:spcPct val="100000"/>
              </a:lnSpc>
            </a:pPr>
            <a:r>
              <a:rPr sz="1900" spc="100" dirty="0">
                <a:solidFill>
                  <a:srgbClr val="3B78E7"/>
                </a:solidFill>
                <a:latin typeface="Courier New"/>
                <a:cs typeface="Courier New"/>
              </a:rPr>
              <a:t>override fun </a:t>
            </a:r>
            <a:r>
              <a:rPr sz="1900" spc="100" dirty="0">
                <a:solidFill>
                  <a:srgbClr val="37474F"/>
                </a:solidFill>
                <a:latin typeface="Courier New"/>
                <a:cs typeface="Courier New"/>
              </a:rPr>
              <a:t>onCreateView(</a:t>
            </a:r>
            <a:endParaRPr sz="1900" spc="100" dirty="0">
              <a:latin typeface="Courier New"/>
              <a:cs typeface="Courier New"/>
            </a:endParaRPr>
          </a:p>
          <a:p>
            <a:pPr marL="1746885">
              <a:lnSpc>
                <a:spcPct val="100000"/>
              </a:lnSpc>
              <a:spcBef>
                <a:spcPts val="35"/>
              </a:spcBef>
            </a:pPr>
            <a:r>
              <a:rPr sz="1900" spc="100" dirty="0">
                <a:solidFill>
                  <a:srgbClr val="37474F"/>
                </a:solidFill>
                <a:latin typeface="Courier New"/>
                <a:cs typeface="Courier New"/>
              </a:rPr>
              <a:t>inflater: </a:t>
            </a:r>
            <a:r>
              <a:rPr sz="1900" spc="100" dirty="0">
                <a:solidFill>
                  <a:srgbClr val="9C27B0"/>
                </a:solidFill>
                <a:latin typeface="Courier New"/>
                <a:cs typeface="Courier New"/>
              </a:rPr>
              <a:t>LayoutInflater</a:t>
            </a:r>
            <a:r>
              <a:rPr sz="1900" spc="100" dirty="0">
                <a:solidFill>
                  <a:srgbClr val="37474F"/>
                </a:solidFill>
                <a:latin typeface="Courier New"/>
                <a:cs typeface="Courier New"/>
              </a:rPr>
              <a:t>,</a:t>
            </a:r>
            <a:endParaRPr sz="1900" spc="100" dirty="0">
              <a:latin typeface="Courier New"/>
              <a:cs typeface="Courier New"/>
            </a:endParaRPr>
          </a:p>
          <a:p>
            <a:pPr marL="24130">
              <a:lnSpc>
                <a:spcPts val="2215"/>
              </a:lnSpc>
            </a:pPr>
            <a:r>
              <a:rPr lang="en-US" sz="1900" spc="100" dirty="0" smtClean="0">
                <a:solidFill>
                  <a:srgbClr val="37474F"/>
                </a:solidFill>
                <a:latin typeface="Courier New"/>
                <a:cs typeface="Courier New"/>
              </a:rPr>
              <a:t>	     container: </a:t>
            </a:r>
            <a:r>
              <a:rPr lang="en-US" sz="1900" spc="100" dirty="0" err="1" smtClean="0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ViewGroup</a:t>
            </a:r>
            <a:r>
              <a:rPr lang="en-US" sz="1900" spc="100" dirty="0" smtClean="0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?</a:t>
            </a:r>
            <a:r>
              <a:rPr lang="en-US" sz="1900" spc="100" dirty="0" smtClean="0">
                <a:solidFill>
                  <a:srgbClr val="37474F"/>
                </a:solidFill>
                <a:latin typeface="Courier New"/>
                <a:cs typeface="Courier New"/>
              </a:rPr>
              <a:t>,</a:t>
            </a:r>
          </a:p>
          <a:p>
            <a:pPr marL="24130">
              <a:lnSpc>
                <a:spcPts val="2215"/>
              </a:lnSpc>
            </a:pPr>
            <a:r>
              <a:rPr lang="en-US" sz="1900" spc="100" dirty="0">
                <a:solidFill>
                  <a:srgbClr val="37474F"/>
                </a:solidFill>
                <a:latin typeface="Courier New"/>
                <a:cs typeface="Courier New"/>
              </a:rPr>
              <a:t>	</a:t>
            </a:r>
            <a:r>
              <a:rPr lang="en-US" sz="1900" spc="100" dirty="0" smtClean="0">
                <a:solidFill>
                  <a:srgbClr val="37474F"/>
                </a:solidFill>
                <a:latin typeface="Courier New"/>
                <a:cs typeface="Courier New"/>
              </a:rPr>
              <a:t>     </a:t>
            </a:r>
            <a:r>
              <a:rPr lang="en-US" sz="1900" spc="1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savedInstanceState</a:t>
            </a:r>
            <a:r>
              <a:rPr lang="en-US" sz="1900" spc="100" dirty="0" smtClean="0">
                <a:solidFill>
                  <a:srgbClr val="37474F"/>
                </a:solidFill>
                <a:latin typeface="Courier New"/>
                <a:cs typeface="Courier New"/>
              </a:rPr>
              <a:t>: </a:t>
            </a:r>
            <a:r>
              <a:rPr lang="en-US" sz="1900" spc="100" dirty="0" smtClean="0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Bundle?</a:t>
            </a: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lang="en-US" sz="1900" spc="100" dirty="0" smtClean="0">
                <a:solidFill>
                  <a:srgbClr val="37474F"/>
                </a:solidFill>
                <a:latin typeface="Courier New"/>
                <a:cs typeface="Courier New"/>
              </a:rPr>
              <a:t>    ): View {</a:t>
            </a: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lang="en-US" sz="1900" spc="10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lang="en-US" sz="1900" spc="100" dirty="0" smtClean="0">
                <a:solidFill>
                  <a:srgbClr val="37474F"/>
                </a:solidFill>
                <a:latin typeface="Courier New"/>
                <a:cs typeface="Courier New"/>
              </a:rPr>
              <a:t>      </a:t>
            </a:r>
            <a:r>
              <a:rPr lang="en-US" sz="1900" spc="-5" dirty="0" smtClean="0">
                <a:solidFill>
                  <a:srgbClr val="D81B60"/>
                </a:solidFill>
                <a:latin typeface="Courier New"/>
                <a:cs typeface="Courier New"/>
              </a:rPr>
              <a:t>// </a:t>
            </a:r>
            <a:r>
              <a:rPr lang="en-US" sz="1900" spc="-10" dirty="0">
                <a:solidFill>
                  <a:srgbClr val="D81B60"/>
                </a:solidFill>
                <a:latin typeface="Courier New"/>
                <a:cs typeface="Courier New"/>
              </a:rPr>
              <a:t>Inflate the layout for this</a:t>
            </a:r>
            <a:r>
              <a:rPr lang="en-US" sz="1900" spc="25" dirty="0">
                <a:solidFill>
                  <a:srgbClr val="D81B60"/>
                </a:solidFill>
                <a:latin typeface="Courier New"/>
                <a:cs typeface="Courier New"/>
              </a:rPr>
              <a:t> </a:t>
            </a:r>
            <a:r>
              <a:rPr lang="en-US" sz="1900" spc="-5" dirty="0">
                <a:solidFill>
                  <a:srgbClr val="D81B60"/>
                </a:solidFill>
                <a:latin typeface="Courier New"/>
                <a:cs typeface="Courier New"/>
              </a:rPr>
              <a:t>fragment</a:t>
            </a:r>
            <a:endParaRPr lang="en-US" sz="1900" dirty="0">
              <a:latin typeface="Courier New"/>
              <a:cs typeface="Courier New"/>
            </a:endParaRP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lang="en-US" sz="1900" spc="-5" dirty="0" smtClean="0">
                <a:solidFill>
                  <a:srgbClr val="3B78E7"/>
                </a:solidFill>
                <a:latin typeface="Courier New"/>
                <a:cs typeface="Courier New"/>
              </a:rPr>
              <a:t>        return </a:t>
            </a:r>
            <a:r>
              <a:rPr lang="en-US" sz="1900" spc="-5" dirty="0" err="1">
                <a:solidFill>
                  <a:srgbClr val="37474F"/>
                </a:solidFill>
                <a:latin typeface="Courier New"/>
                <a:cs typeface="Courier New"/>
              </a:rPr>
              <a:t>inflater.inflate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(</a:t>
            </a:r>
            <a:r>
              <a:rPr lang="en-US" sz="1900" spc="-5" dirty="0" err="1">
                <a:solidFill>
                  <a:srgbClr val="37474F"/>
                </a:solidFill>
                <a:latin typeface="Courier New"/>
                <a:cs typeface="Courier New"/>
              </a:rPr>
              <a:t>R.layout.example</a:t>
            </a:r>
            <a:r>
              <a:rPr lang="en-US" sz="1900" spc="-5" dirty="0" err="1">
                <a:solidFill>
                  <a:srgbClr val="C53929"/>
                </a:solidFill>
                <a:latin typeface="Courier New"/>
                <a:cs typeface="Courier New"/>
              </a:rPr>
              <a:t>_f</a:t>
            </a:r>
            <a:r>
              <a:rPr lang="en-US" sz="1900" spc="-5" dirty="0" err="1">
                <a:solidFill>
                  <a:srgbClr val="37474F"/>
                </a:solidFill>
                <a:latin typeface="Courier New"/>
                <a:cs typeface="Courier New"/>
              </a:rPr>
              <a:t>ragment</a:t>
            </a:r>
            <a:r>
              <a:rPr lang="en-US" sz="19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,</a:t>
            </a: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lang="en-US" sz="19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   }          </a:t>
            </a:r>
            <a:r>
              <a:rPr lang="en-US" sz="1900" spc="15" dirty="0" smtClean="0">
                <a:solidFill>
                  <a:srgbClr val="37474F"/>
                </a:solidFill>
                <a:latin typeface="Courier New"/>
                <a:cs typeface="Courier New"/>
              </a:rPr>
              <a:t>  </a:t>
            </a:r>
            <a:r>
              <a:rPr lang="en-US" sz="1900" spc="-10" dirty="0" smtClean="0">
                <a:solidFill>
                  <a:srgbClr val="37474F"/>
                </a:solidFill>
                <a:latin typeface="Courier New"/>
                <a:cs typeface="Courier New"/>
              </a:rPr>
              <a:t>container, false)</a:t>
            </a:r>
            <a:endParaRPr lang="en-US" sz="19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lang="en-US" sz="1900" dirty="0">
              <a:latin typeface="Courier New"/>
              <a:cs typeface="Courier New"/>
            </a:endParaRPr>
          </a:p>
          <a:p>
            <a:pPr marL="24130">
              <a:lnSpc>
                <a:spcPts val="2215"/>
              </a:lnSpc>
            </a:pPr>
            <a:endParaRPr lang="en-US" sz="1900" spc="100" dirty="0" smtClean="0">
              <a:solidFill>
                <a:srgbClr val="37474F"/>
              </a:solidFill>
              <a:latin typeface="Courier New"/>
              <a:cs typeface="Courier New"/>
            </a:endParaRPr>
          </a:p>
          <a:p>
            <a:pPr marL="24130">
              <a:lnSpc>
                <a:spcPts val="2215"/>
              </a:lnSpc>
            </a:pPr>
            <a:r>
              <a:rPr sz="1900" spc="100" dirty="0" smtClean="0">
                <a:solidFill>
                  <a:srgbClr val="37474F"/>
                </a:solidFill>
                <a:latin typeface="Courier New"/>
                <a:cs typeface="Courier New"/>
              </a:rPr>
              <a:t>&lt;?</a:t>
            </a:r>
            <a:r>
              <a:rPr lang="en-US" sz="1900" spc="100" dirty="0" smtClean="0">
                <a:solidFill>
                  <a:srgbClr val="37474F"/>
                </a:solidFill>
                <a:latin typeface="Courier New"/>
                <a:cs typeface="Courier New"/>
              </a:rPr>
              <a:t>xml</a:t>
            </a:r>
            <a:r>
              <a:rPr sz="1900" spc="100" dirty="0">
                <a:solidFill>
                  <a:srgbClr val="3B78E7"/>
                </a:solidFill>
                <a:latin typeface="Courier New"/>
                <a:cs typeface="Courier New"/>
              </a:rPr>
              <a:t>	</a:t>
            </a:r>
            <a:r>
              <a:rPr lang="en-US" sz="1900" spc="100" dirty="0" smtClean="0">
                <a:solidFill>
                  <a:srgbClr val="3B78E7"/>
                </a:solidFill>
                <a:latin typeface="Courier New"/>
                <a:cs typeface="Courier New"/>
              </a:rPr>
              <a:t>version=“1.0” </a:t>
            </a:r>
            <a:r>
              <a:rPr sz="1900" spc="100" dirty="0" err="1" smtClean="0">
                <a:solidFill>
                  <a:srgbClr val="9C27B0"/>
                </a:solidFill>
                <a:latin typeface="Courier New"/>
                <a:cs typeface="Courier New"/>
              </a:rPr>
              <a:t>xmlns:android</a:t>
            </a:r>
            <a:r>
              <a:rPr sz="1900" spc="100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100" dirty="0">
                <a:solidFill>
                  <a:srgbClr val="0D904F"/>
                </a:solidFill>
                <a:latin typeface="Courier New"/>
                <a:cs typeface="Courier New"/>
                <a:hlinkClick r:id="rId2"/>
              </a:rPr>
              <a:t>"http://schemas.android.com/</a:t>
            </a:r>
            <a:r>
              <a:rPr sz="1900" spc="100" dirty="0" err="1">
                <a:solidFill>
                  <a:srgbClr val="0D904F"/>
                </a:solidFill>
                <a:latin typeface="Courier New"/>
                <a:cs typeface="Courier New"/>
                <a:hlinkClick r:id="rId2"/>
              </a:rPr>
              <a:t>apk</a:t>
            </a:r>
            <a:r>
              <a:rPr sz="1900" spc="100" dirty="0">
                <a:solidFill>
                  <a:srgbClr val="0D904F"/>
                </a:solidFill>
                <a:latin typeface="Courier New"/>
                <a:cs typeface="Courier New"/>
                <a:hlinkClick r:id="rId2"/>
              </a:rPr>
              <a:t>/res/android</a:t>
            </a:r>
            <a:r>
              <a:rPr sz="1900" spc="-5" dirty="0" smtClean="0">
                <a:solidFill>
                  <a:srgbClr val="0D904F"/>
                </a:solidFill>
                <a:latin typeface="Courier New"/>
                <a:cs typeface="Courier New"/>
                <a:hlinkClick r:id="rId2"/>
              </a:rPr>
              <a:t>"</a:t>
            </a:r>
            <a:endParaRPr lang="en-US" sz="1900" spc="-5" dirty="0" smtClean="0">
              <a:solidFill>
                <a:srgbClr val="0D904F"/>
              </a:solidFill>
              <a:latin typeface="Courier New"/>
              <a:cs typeface="Courier New"/>
            </a:endParaRPr>
          </a:p>
          <a:p>
            <a:pPr marL="24130">
              <a:lnSpc>
                <a:spcPct val="100000"/>
              </a:lnSpc>
              <a:spcBef>
                <a:spcPts val="40"/>
              </a:spcBef>
              <a:tabLst>
                <a:tab pos="2047239" algn="l"/>
              </a:tabLst>
            </a:pPr>
            <a:r>
              <a:rPr lang="en-US" sz="1900" spc="-5" dirty="0" smtClean="0">
                <a:solidFill>
                  <a:srgbClr val="0D904F"/>
                </a:solidFill>
                <a:latin typeface="Courier New"/>
                <a:cs typeface="Courier New"/>
              </a:rPr>
              <a:t>    </a:t>
            </a:r>
            <a:r>
              <a:rPr lang="en-US" sz="1900" spc="-5" dirty="0" err="1" smtClean="0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android:orientation</a:t>
            </a:r>
            <a:r>
              <a:rPr lang="en-US" sz="1900" spc="-5" dirty="0" smtClean="0">
                <a:solidFill>
                  <a:srgbClr val="0D904F"/>
                </a:solidFill>
                <a:latin typeface="Courier New"/>
                <a:cs typeface="Courier New"/>
              </a:rPr>
              <a:t>=“horizontal”</a:t>
            </a:r>
          </a:p>
          <a:p>
            <a:pPr marL="24130">
              <a:spcBef>
                <a:spcPts val="40"/>
              </a:spcBef>
              <a:tabLst>
                <a:tab pos="2047239" algn="l"/>
              </a:tabLst>
            </a:pP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 </a:t>
            </a:r>
            <a:r>
              <a:rPr lang="en-US" sz="1900" spc="-5" dirty="0" smtClean="0">
                <a:solidFill>
                  <a:srgbClr val="0D904F"/>
                </a:solidFill>
                <a:latin typeface="Courier New"/>
                <a:cs typeface="Courier New"/>
              </a:rPr>
              <a:t>   </a:t>
            </a:r>
            <a:r>
              <a:rPr lang="en-US" sz="1900" spc="-30" dirty="0" err="1" smtClean="0">
                <a:solidFill>
                  <a:srgbClr val="9C27B0"/>
                </a:solidFill>
                <a:latin typeface="Courier New"/>
                <a:cs typeface="Courier New"/>
              </a:rPr>
              <a:t>android:layout_width</a:t>
            </a:r>
            <a:r>
              <a:rPr lang="en-US" sz="1900" spc="-30" dirty="0" smtClean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30" dirty="0" smtClean="0">
                <a:solidFill>
                  <a:srgbClr val="0D904F"/>
                </a:solidFill>
                <a:latin typeface="Courier New"/>
                <a:cs typeface="Courier New"/>
              </a:rPr>
              <a:t>"</a:t>
            </a:r>
            <a:r>
              <a:rPr lang="en-US" sz="1900" spc="-30" dirty="0" err="1">
                <a:solidFill>
                  <a:srgbClr val="0D904F"/>
                </a:solidFill>
                <a:latin typeface="Courier New"/>
                <a:cs typeface="Courier New"/>
              </a:rPr>
              <a:t>match_parent</a:t>
            </a:r>
            <a:r>
              <a:rPr lang="en-US" sz="1900" spc="-30" dirty="0" smtClean="0">
                <a:solidFill>
                  <a:srgbClr val="0D904F"/>
                </a:solidFill>
                <a:latin typeface="Courier New"/>
                <a:cs typeface="Courier New"/>
              </a:rPr>
              <a:t>"</a:t>
            </a:r>
            <a:r>
              <a:rPr lang="en-US" sz="1900" spc="-30" dirty="0" smtClean="0">
                <a:solidFill>
                  <a:srgbClr val="3B78E7"/>
                </a:solidFill>
                <a:latin typeface="Courier New"/>
                <a:cs typeface="Courier New"/>
              </a:rPr>
              <a:t>&gt;</a:t>
            </a:r>
            <a:endParaRPr lang="en-US" sz="1900" spc="-5" dirty="0">
              <a:solidFill>
                <a:srgbClr val="0D904F"/>
              </a:solidFill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1900" spc="-30" dirty="0" smtClean="0">
                <a:solidFill>
                  <a:srgbClr val="9C27B0"/>
                </a:solidFill>
                <a:latin typeface="Courier New"/>
                <a:cs typeface="Courier New"/>
              </a:rPr>
              <a:t>    </a:t>
            </a:r>
            <a:r>
              <a:rPr lang="en-US" sz="1900" spc="-30" dirty="0" err="1" smtClean="0">
                <a:solidFill>
                  <a:srgbClr val="9C27B0"/>
                </a:solidFill>
                <a:latin typeface="Courier New"/>
                <a:cs typeface="Courier New"/>
              </a:rPr>
              <a:t>android:layout_height</a:t>
            </a:r>
            <a:r>
              <a:rPr lang="en-US" sz="1900" spc="-30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30" dirty="0">
                <a:solidFill>
                  <a:srgbClr val="0D904F"/>
                </a:solidFill>
                <a:latin typeface="Courier New"/>
                <a:cs typeface="Courier New"/>
              </a:rPr>
              <a:t>"</a:t>
            </a:r>
            <a:r>
              <a:rPr lang="en-US" sz="1900" spc="-30" dirty="0" err="1">
                <a:solidFill>
                  <a:srgbClr val="0D904F"/>
                </a:solidFill>
                <a:latin typeface="Courier New"/>
                <a:cs typeface="Courier New"/>
              </a:rPr>
              <a:t>match_parent</a:t>
            </a:r>
            <a:r>
              <a:rPr lang="en-US" sz="1900" spc="-30" dirty="0">
                <a:solidFill>
                  <a:srgbClr val="0D904F"/>
                </a:solidFill>
                <a:latin typeface="Courier New"/>
                <a:cs typeface="Courier New"/>
              </a:rPr>
              <a:t>"</a:t>
            </a:r>
            <a:r>
              <a:rPr lang="en-US" sz="1900" spc="-30" dirty="0">
                <a:solidFill>
                  <a:srgbClr val="3B78E7"/>
                </a:solidFill>
                <a:latin typeface="Courier New"/>
                <a:cs typeface="Courier New"/>
              </a:rPr>
              <a:t>&gt;</a:t>
            </a:r>
            <a:endParaRPr lang="en-US" sz="1900" dirty="0">
              <a:latin typeface="Courier New"/>
              <a:cs typeface="Courier New"/>
            </a:endParaRPr>
          </a:p>
          <a:p>
            <a:pPr marL="1180465" marR="294005" indent="-1156335">
              <a:lnSpc>
                <a:spcPct val="101699"/>
              </a:lnSpc>
            </a:pPr>
            <a:endParaRPr lang="en-US" sz="1900" spc="-5" dirty="0" smtClean="0">
              <a:solidFill>
                <a:srgbClr val="3B78E7"/>
              </a:solidFill>
              <a:latin typeface="Courier New"/>
              <a:cs typeface="Courier New"/>
            </a:endParaRPr>
          </a:p>
          <a:p>
            <a:pPr marL="1180465" marR="294005" indent="-1156335">
              <a:lnSpc>
                <a:spcPct val="101699"/>
              </a:lnSpc>
            </a:pPr>
            <a:r>
              <a:rPr lang="en-US" sz="1900" spc="-5" dirty="0" smtClean="0">
                <a:solidFill>
                  <a:srgbClr val="3B78E7"/>
                </a:solidFill>
                <a:latin typeface="Courier New"/>
                <a:cs typeface="Courier New"/>
              </a:rPr>
              <a:t>&lt;</a:t>
            </a:r>
            <a:r>
              <a:rPr lang="en-US" sz="1900" spc="-5" dirty="0">
                <a:solidFill>
                  <a:srgbClr val="3B78E7"/>
                </a:solidFill>
                <a:latin typeface="Courier New"/>
                <a:cs typeface="Courier New"/>
              </a:rPr>
              <a:t>fragment </a:t>
            </a:r>
            <a:r>
              <a:rPr lang="en-US" sz="1900" spc="-5" dirty="0" err="1">
                <a:solidFill>
                  <a:srgbClr val="9C27B0"/>
                </a:solidFill>
                <a:latin typeface="Courier New"/>
                <a:cs typeface="Courier New"/>
              </a:rPr>
              <a:t>android:name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</a:t>
            </a:r>
            <a:r>
              <a:rPr lang="en-US" sz="1900" spc="-5" dirty="0" err="1">
                <a:solidFill>
                  <a:srgbClr val="0D904F"/>
                </a:solidFill>
                <a:latin typeface="Courier New"/>
                <a:cs typeface="Courier New"/>
              </a:rPr>
              <a:t>com.example.news.ArticleListFragment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  </a:t>
            </a:r>
            <a:r>
              <a:rPr lang="en-US" sz="1900" spc="-5" dirty="0" err="1">
                <a:solidFill>
                  <a:srgbClr val="9C27B0"/>
                </a:solidFill>
                <a:latin typeface="Courier New"/>
                <a:cs typeface="Courier New"/>
              </a:rPr>
              <a:t>android:id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"@+id/list"</a:t>
            </a:r>
            <a:endParaRPr lang="en-US" sz="1900" dirty="0">
              <a:latin typeface="Courier New"/>
              <a:cs typeface="Courier New"/>
            </a:endParaRPr>
          </a:p>
          <a:p>
            <a:pPr marL="1180465" marR="2317115">
              <a:lnSpc>
                <a:spcPct val="101699"/>
              </a:lnSpc>
            </a:pPr>
            <a:r>
              <a:rPr lang="en-US" sz="1900" spc="-5" dirty="0" err="1">
                <a:solidFill>
                  <a:srgbClr val="9C27B0"/>
                </a:solidFill>
                <a:latin typeface="Courier New"/>
                <a:cs typeface="Courier New"/>
              </a:rPr>
              <a:t>android:layout_weight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"1"  </a:t>
            </a:r>
            <a:r>
              <a:rPr lang="en-US" sz="1900" spc="-5" dirty="0" err="1">
                <a:solidFill>
                  <a:srgbClr val="9C27B0"/>
                </a:solidFill>
                <a:latin typeface="Courier New"/>
                <a:cs typeface="Courier New"/>
              </a:rPr>
              <a:t>android:layout_width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"0dp"  </a:t>
            </a:r>
            <a:r>
              <a:rPr lang="en-US" sz="1900" spc="-5" dirty="0" err="1">
                <a:solidFill>
                  <a:srgbClr val="9C27B0"/>
                </a:solidFill>
                <a:latin typeface="Courier New"/>
                <a:cs typeface="Courier New"/>
              </a:rPr>
              <a:t>android:layout_height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</a:t>
            </a:r>
            <a:r>
              <a:rPr lang="en-US" sz="1900" spc="-5" dirty="0" err="1">
                <a:solidFill>
                  <a:srgbClr val="0D904F"/>
                </a:solidFill>
                <a:latin typeface="Courier New"/>
                <a:cs typeface="Courier New"/>
              </a:rPr>
              <a:t>match_parent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</a:t>
            </a:r>
            <a:r>
              <a:rPr lang="en-US" sz="1900" dirty="0">
                <a:solidFill>
                  <a:srgbClr val="0D904F"/>
                </a:solidFill>
                <a:latin typeface="Courier New"/>
                <a:cs typeface="Courier New"/>
              </a:rPr>
              <a:t> </a:t>
            </a:r>
            <a:r>
              <a:rPr lang="en-US" sz="1900" spc="-5" dirty="0">
                <a:solidFill>
                  <a:srgbClr val="3B78E7"/>
                </a:solidFill>
                <a:latin typeface="Courier New"/>
                <a:cs typeface="Courier New"/>
              </a:rPr>
              <a:t>/&gt;</a:t>
            </a:r>
            <a:endParaRPr lang="en-US" sz="1900" dirty="0">
              <a:latin typeface="Courier New"/>
              <a:cs typeface="Courier New"/>
            </a:endParaRPr>
          </a:p>
          <a:p>
            <a:pPr marL="1180465" marR="5080" indent="-1156335">
              <a:lnSpc>
                <a:spcPct val="101699"/>
              </a:lnSpc>
            </a:pPr>
            <a:r>
              <a:rPr lang="en-US" sz="1900" spc="-5" dirty="0">
                <a:solidFill>
                  <a:srgbClr val="3B78E7"/>
                </a:solidFill>
                <a:latin typeface="Courier New"/>
                <a:cs typeface="Courier New"/>
              </a:rPr>
              <a:t>&lt;fragment </a:t>
            </a:r>
            <a:r>
              <a:rPr lang="en-US" sz="1900" spc="-5" dirty="0" err="1">
                <a:solidFill>
                  <a:srgbClr val="9C27B0"/>
                </a:solidFill>
                <a:latin typeface="Courier New"/>
                <a:cs typeface="Courier New"/>
              </a:rPr>
              <a:t>android:name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</a:t>
            </a:r>
            <a:r>
              <a:rPr lang="en-US" sz="1900" spc="-5" dirty="0" err="1">
                <a:solidFill>
                  <a:srgbClr val="0D904F"/>
                </a:solidFill>
                <a:latin typeface="Courier New"/>
                <a:cs typeface="Courier New"/>
              </a:rPr>
              <a:t>com.example.news.ArticleReaderFragment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  </a:t>
            </a:r>
            <a:r>
              <a:rPr lang="en-US" sz="1900" spc="-5" dirty="0" err="1">
                <a:solidFill>
                  <a:srgbClr val="9C27B0"/>
                </a:solidFill>
                <a:latin typeface="Courier New"/>
                <a:cs typeface="Courier New"/>
              </a:rPr>
              <a:t>android:id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"@+id/viewer"</a:t>
            </a:r>
            <a:endParaRPr lang="en-US" sz="1900" dirty="0">
              <a:latin typeface="Courier New"/>
              <a:cs typeface="Courier New"/>
            </a:endParaRPr>
          </a:p>
          <a:p>
            <a:pPr marL="1180465" marR="2317115">
              <a:lnSpc>
                <a:spcPct val="101699"/>
              </a:lnSpc>
            </a:pPr>
            <a:r>
              <a:rPr lang="en-US" sz="1900" spc="-5" dirty="0" err="1">
                <a:solidFill>
                  <a:srgbClr val="9C27B0"/>
                </a:solidFill>
                <a:latin typeface="Courier New"/>
                <a:cs typeface="Courier New"/>
              </a:rPr>
              <a:t>android:layout_weight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"2"  </a:t>
            </a:r>
            <a:r>
              <a:rPr lang="en-US" sz="1900" spc="-5" dirty="0" err="1">
                <a:solidFill>
                  <a:srgbClr val="9C27B0"/>
                </a:solidFill>
                <a:latin typeface="Courier New"/>
                <a:cs typeface="Courier New"/>
              </a:rPr>
              <a:t>android:layout_width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"0dp"  </a:t>
            </a:r>
            <a:r>
              <a:rPr lang="en-US" sz="1900" spc="-5" dirty="0" err="1">
                <a:solidFill>
                  <a:srgbClr val="9C27B0"/>
                </a:solidFill>
                <a:latin typeface="Courier New"/>
                <a:cs typeface="Courier New"/>
              </a:rPr>
              <a:t>android:layout_height</a:t>
            </a: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</a:t>
            </a:r>
            <a:r>
              <a:rPr lang="en-US" sz="1900" spc="-5" dirty="0" err="1">
                <a:solidFill>
                  <a:srgbClr val="0D904F"/>
                </a:solidFill>
                <a:latin typeface="Courier New"/>
                <a:cs typeface="Courier New"/>
              </a:rPr>
              <a:t>match_parent</a:t>
            </a:r>
            <a:r>
              <a:rPr lang="en-US" sz="1900" spc="-5" dirty="0">
                <a:solidFill>
                  <a:srgbClr val="0D904F"/>
                </a:solidFill>
                <a:latin typeface="Courier New"/>
                <a:cs typeface="Courier New"/>
              </a:rPr>
              <a:t>"</a:t>
            </a:r>
            <a:r>
              <a:rPr lang="en-US" sz="1900" dirty="0">
                <a:solidFill>
                  <a:srgbClr val="0D904F"/>
                </a:solidFill>
                <a:latin typeface="Courier New"/>
                <a:cs typeface="Courier New"/>
              </a:rPr>
              <a:t> </a:t>
            </a:r>
            <a:r>
              <a:rPr lang="en-US" sz="1900" spc="-5" dirty="0" smtClean="0">
                <a:solidFill>
                  <a:srgbClr val="3B78E7"/>
                </a:solidFill>
                <a:latin typeface="Courier New"/>
                <a:cs typeface="Courier New"/>
              </a:rPr>
              <a:t>/&gt;</a:t>
            </a:r>
          </a:p>
          <a:p>
            <a:pPr marR="2317115">
              <a:lnSpc>
                <a:spcPct val="101699"/>
              </a:lnSpc>
            </a:pPr>
            <a:r>
              <a:rPr lang="en-US" sz="1900" spc="-5" dirty="0" smtClean="0">
                <a:solidFill>
                  <a:srgbClr val="3B78E7"/>
                </a:solidFill>
                <a:latin typeface="Courier New"/>
                <a:cs typeface="Courier New"/>
              </a:rPr>
              <a:t>&lt;/</a:t>
            </a:r>
            <a:r>
              <a:rPr lang="en-US" sz="1900" spc="-5" dirty="0" err="1" smtClean="0">
                <a:solidFill>
                  <a:srgbClr val="3B78E7"/>
                </a:solidFill>
                <a:latin typeface="Courier New"/>
                <a:cs typeface="Courier New"/>
              </a:rPr>
              <a:t>LinearLayout</a:t>
            </a:r>
            <a:r>
              <a:rPr lang="en-US" sz="1900" spc="-5" dirty="0" smtClean="0">
                <a:solidFill>
                  <a:srgbClr val="3B78E7"/>
                </a:solidFill>
                <a:latin typeface="Courier New"/>
                <a:cs typeface="Courier New"/>
              </a:rPr>
              <a:t>&gt;</a:t>
            </a:r>
            <a:endParaRPr lang="en-US" sz="1900" dirty="0">
              <a:latin typeface="Courier New"/>
              <a:cs typeface="Courier New"/>
            </a:endParaRPr>
          </a:p>
          <a:p>
            <a:pPr marL="24130">
              <a:lnSpc>
                <a:spcPct val="100000"/>
              </a:lnSpc>
              <a:spcBef>
                <a:spcPts val="40"/>
              </a:spcBef>
              <a:tabLst>
                <a:tab pos="2047239" algn="l"/>
              </a:tabLst>
            </a:pPr>
            <a:endParaRPr sz="19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9330" y="812668"/>
            <a:ext cx="1110551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Creating </a:t>
            </a:r>
            <a:r>
              <a:rPr spc="15" dirty="0"/>
              <a:t>a</a:t>
            </a:r>
            <a:r>
              <a:rPr spc="-170" dirty="0"/>
              <a:t> </a:t>
            </a:r>
            <a:r>
              <a:rPr spc="185" dirty="0"/>
              <a:t>Fragment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9512" y="10378274"/>
            <a:ext cx="1206563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40" dirty="0">
                <a:latin typeface="Arial"/>
                <a:cs typeface="Arial"/>
              </a:rPr>
              <a:t>https://developer.android.com/reference/android/support/v4/app/Fragment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7013" y="2864585"/>
            <a:ext cx="580644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class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ArticleListFragment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Fragment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()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{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73533" y="5220534"/>
            <a:ext cx="892810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C53929"/>
                </a:solidFill>
                <a:latin typeface="Courier New"/>
                <a:cs typeface="Courier New"/>
              </a:rPr>
              <a:t>false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7013" y="5809522"/>
            <a:ext cx="170180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5100" y="3453572"/>
            <a:ext cx="9419590" cy="275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override fun</a:t>
            </a:r>
            <a:r>
              <a:rPr sz="1900" spc="-40" dirty="0">
                <a:solidFill>
                  <a:srgbClr val="3B78E7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onCreateView(</a:t>
            </a:r>
            <a:endParaRPr sz="1900" dirty="0">
              <a:latin typeface="Courier New"/>
              <a:cs typeface="Courier New"/>
            </a:endParaRPr>
          </a:p>
          <a:p>
            <a:pPr marL="1168400" marR="4340225">
              <a:lnSpc>
                <a:spcPct val="101699"/>
              </a:lnSpc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inflater: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LayoutInflater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, 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container: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ViewGroup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?, 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savedInstanceState:</a:t>
            </a:r>
            <a:r>
              <a:rPr sz="1900" spc="-2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Bundle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?</a:t>
            </a:r>
            <a:endParaRPr sz="19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View</a:t>
            </a:r>
            <a:r>
              <a:rPr sz="1900" spc="-95" dirty="0">
                <a:solidFill>
                  <a:srgbClr val="9C27B0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{</a:t>
            </a:r>
            <a:endParaRPr sz="1900" dirty="0">
              <a:latin typeface="Courier New"/>
              <a:cs typeface="Courier New"/>
            </a:endParaRP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// </a:t>
            </a:r>
            <a:r>
              <a:rPr sz="1900" spc="-10" dirty="0">
                <a:solidFill>
                  <a:srgbClr val="D81B60"/>
                </a:solidFill>
                <a:latin typeface="Courier New"/>
                <a:cs typeface="Courier New"/>
              </a:rPr>
              <a:t>Inflate the layout for this</a:t>
            </a:r>
            <a:r>
              <a:rPr sz="1900" spc="25" dirty="0">
                <a:solidFill>
                  <a:srgbClr val="D81B60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fragment</a:t>
            </a:r>
            <a:endParaRPr sz="1900" dirty="0">
              <a:latin typeface="Courier New"/>
              <a:cs typeface="Courier New"/>
            </a:endParaRP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return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inflater.inflate(R.layout.example</a:t>
            </a:r>
            <a:r>
              <a:rPr sz="1900" spc="-5" dirty="0">
                <a:solidFill>
                  <a:srgbClr val="C53929"/>
                </a:solidFill>
                <a:latin typeface="Courier New"/>
                <a:cs typeface="Courier New"/>
              </a:rPr>
              <a:t>_f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ragment,</a:t>
            </a:r>
            <a:r>
              <a:rPr sz="1900" spc="1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container,</a:t>
            </a:r>
            <a:endParaRPr sz="19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 dirty="0">
              <a:latin typeface="Courier New"/>
              <a:cs typeface="Courier New"/>
            </a:endParaRPr>
          </a:p>
          <a:p>
            <a:pPr marL="586105">
              <a:lnSpc>
                <a:spcPct val="100000"/>
              </a:lnSpc>
              <a:spcBef>
                <a:spcPts val="865"/>
              </a:spcBef>
            </a:pPr>
            <a:r>
              <a:rPr sz="1800" b="1" spc="5" dirty="0">
                <a:solidFill>
                  <a:srgbClr val="212121"/>
                </a:solidFill>
                <a:latin typeface="Lucida Sans Typewriter"/>
                <a:cs typeface="Lucida Sans Typewriter"/>
              </a:rPr>
              <a:t>Or, programmatically add the fragment to an existing</a:t>
            </a:r>
            <a:r>
              <a:rPr sz="1800" b="1" spc="35" dirty="0">
                <a:solidFill>
                  <a:srgbClr val="212121"/>
                </a:solidFill>
                <a:latin typeface="Lucida Sans Typewriter"/>
                <a:cs typeface="Lucida Sans Typewriter"/>
              </a:rPr>
              <a:t> </a:t>
            </a:r>
            <a:r>
              <a:rPr sz="1800" b="1" spc="5" dirty="0">
                <a:solidFill>
                  <a:srgbClr val="212121"/>
                </a:solidFill>
                <a:latin typeface="Lucida Sans Typewriter"/>
                <a:cs typeface="Lucida Sans Typewriter"/>
              </a:rPr>
              <a:t>ViewGroup</a:t>
            </a:r>
            <a:endParaRPr sz="1800" dirty="0">
              <a:latin typeface="Lucida Sans Typewriter"/>
              <a:cs typeface="Lucida Sans Typewrite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7563" y="6766625"/>
            <a:ext cx="8696960" cy="197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val fragmentManager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3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supportFragmentManager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val fragmentTransaction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7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fragmentManager.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beginTransaction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()</a:t>
            </a:r>
            <a:endParaRPr sz="1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 marR="294005">
              <a:lnSpc>
                <a:spcPct val="101699"/>
              </a:lnSpc>
              <a:spcBef>
                <a:spcPts val="1635"/>
              </a:spcBef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val fragment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 ArticleListFragment()  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fragmentTransaction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.add(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R.id.fragment_container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, fragment)  fragmentTransaction.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commit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()</a:t>
            </a:r>
            <a:endParaRPr sz="1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8807" y="917569"/>
            <a:ext cx="12766675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spc="195" dirty="0"/>
              <a:t>Density-independent</a:t>
            </a:r>
            <a:r>
              <a:rPr sz="7950" spc="-85" dirty="0"/>
              <a:t> </a:t>
            </a:r>
            <a:r>
              <a:rPr sz="7950" spc="190" dirty="0"/>
              <a:t>pixels</a:t>
            </a:r>
            <a:endParaRPr sz="7950"/>
          </a:p>
        </p:txBody>
      </p:sp>
      <p:sp>
        <p:nvSpPr>
          <p:cNvPr id="3" name="object 3"/>
          <p:cNvSpPr/>
          <p:nvPr/>
        </p:nvSpPr>
        <p:spPr>
          <a:xfrm>
            <a:off x="6545312" y="2398269"/>
            <a:ext cx="3178874" cy="6511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94801" y="2396863"/>
            <a:ext cx="3171609" cy="651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8807" y="917569"/>
            <a:ext cx="12766675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spc="195" dirty="0"/>
              <a:t>Density-independent</a:t>
            </a:r>
            <a:r>
              <a:rPr sz="7950" spc="-85" dirty="0"/>
              <a:t> </a:t>
            </a:r>
            <a:r>
              <a:rPr sz="7950" spc="190" dirty="0"/>
              <a:t>pixels</a:t>
            </a:r>
            <a:endParaRPr sz="7950"/>
          </a:p>
        </p:txBody>
      </p:sp>
      <p:sp>
        <p:nvSpPr>
          <p:cNvPr id="3" name="object 3"/>
          <p:cNvSpPr txBox="1"/>
          <p:nvPr/>
        </p:nvSpPr>
        <p:spPr>
          <a:xfrm>
            <a:off x="6061619" y="3148278"/>
            <a:ext cx="7970520" cy="204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165" marR="5080" indent="-419100">
              <a:lnSpc>
                <a:spcPct val="100000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&lt;Button android:layout_width=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"wrap_content" 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android:layout_height=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"wrap_content" 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android:text=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"@string/clickme"  </a:t>
            </a:r>
            <a:r>
              <a:rPr sz="3300" spc="-15" dirty="0">
                <a:solidFill>
                  <a:srgbClr val="37474F"/>
                </a:solidFill>
                <a:latin typeface="Times New Roman"/>
                <a:cs typeface="Times New Roman"/>
              </a:rPr>
              <a:t>android:layout_marginTop=</a:t>
            </a:r>
            <a:r>
              <a:rPr sz="3300" spc="-15" dirty="0">
                <a:solidFill>
                  <a:srgbClr val="388E3C"/>
                </a:solidFill>
                <a:latin typeface="Times New Roman"/>
                <a:cs typeface="Times New Roman"/>
              </a:rPr>
              <a:t>"20dp"</a:t>
            </a:r>
            <a:r>
              <a:rPr sz="3300" spc="-10" dirty="0">
                <a:solidFill>
                  <a:srgbClr val="388E3C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/&gt;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1627" y="6648572"/>
            <a:ext cx="8450580" cy="154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165" marR="5080" indent="-419100">
              <a:lnSpc>
                <a:spcPct val="100000"/>
              </a:lnSpc>
            </a:pPr>
            <a:r>
              <a:rPr sz="3300" spc="-55" dirty="0">
                <a:solidFill>
                  <a:srgbClr val="37474F"/>
                </a:solidFill>
                <a:latin typeface="Times New Roman"/>
                <a:cs typeface="Times New Roman"/>
              </a:rPr>
              <a:t>&lt;TextView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android:layout_width=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"match_parent" 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android:layout_height=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"wrap_content" 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android:textSize=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"20sp"</a:t>
            </a:r>
            <a:r>
              <a:rPr sz="3300" spc="-55" dirty="0">
                <a:solidFill>
                  <a:srgbClr val="388E3C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/&gt;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7872" y="812668"/>
            <a:ext cx="11668760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25" dirty="0"/>
              <a:t>dp </a:t>
            </a:r>
            <a:r>
              <a:rPr spc="250" dirty="0"/>
              <a:t>units </a:t>
            </a:r>
            <a:r>
              <a:rPr spc="434" dirty="0"/>
              <a:t>to </a:t>
            </a:r>
            <a:r>
              <a:rPr spc="250" dirty="0"/>
              <a:t>pixel</a:t>
            </a:r>
            <a:r>
              <a:rPr spc="-1230" dirty="0"/>
              <a:t> </a:t>
            </a:r>
            <a:r>
              <a:rPr spc="250" dirty="0"/>
              <a:t>units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54204" y="5048455"/>
            <a:ext cx="6185535" cy="94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850" dirty="0">
                <a:solidFill>
                  <a:srgbClr val="37474F"/>
                </a:solidFill>
                <a:latin typeface="Times New Roman"/>
                <a:cs typeface="Times New Roman"/>
              </a:rPr>
              <a:t>px = dp * (dpi /</a:t>
            </a:r>
            <a:r>
              <a:rPr sz="5850" spc="-75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5850" dirty="0">
                <a:solidFill>
                  <a:srgbClr val="C53929"/>
                </a:solidFill>
                <a:latin typeface="Times New Roman"/>
                <a:cs typeface="Times New Roman"/>
              </a:rPr>
              <a:t>160</a:t>
            </a:r>
            <a:r>
              <a:rPr sz="58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5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93768" y="8321446"/>
            <a:ext cx="320167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10" dirty="0">
                <a:latin typeface="Arial"/>
                <a:cs typeface="Arial"/>
              </a:rPr>
              <a:t>Actual </a:t>
            </a:r>
            <a:r>
              <a:rPr sz="2600" b="1" spc="15" dirty="0">
                <a:latin typeface="Arial"/>
                <a:cs typeface="Arial"/>
              </a:rPr>
              <a:t>device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pixels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59941" y="2874403"/>
            <a:ext cx="3778250" cy="817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220" marR="5080" indent="-478155">
              <a:lnSpc>
                <a:spcPct val="103099"/>
              </a:lnSpc>
            </a:pPr>
            <a:r>
              <a:rPr sz="2600" b="1" spc="25" dirty="0">
                <a:latin typeface="Arial"/>
                <a:cs typeface="Arial"/>
              </a:rPr>
              <a:t>medium-density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screen  </a:t>
            </a:r>
            <a:r>
              <a:rPr sz="2600" b="1" spc="5" dirty="0">
                <a:latin typeface="Arial"/>
                <a:cs typeface="Arial"/>
              </a:rPr>
              <a:t>"baseline"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density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85718" y="6151272"/>
            <a:ext cx="904602" cy="220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86101" y="3881121"/>
            <a:ext cx="725452" cy="1206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7025" y="812668"/>
            <a:ext cx="485013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0" dirty="0"/>
              <a:t>Lifecycle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1556" y="10454093"/>
            <a:ext cx="122415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0" dirty="0">
                <a:latin typeface="Arial"/>
                <a:cs typeface="Arial"/>
              </a:rPr>
              <a:t>https://developer.android.com/guide/components/activities/activity-lifecycle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1841" y="2971952"/>
            <a:ext cx="5700419" cy="7367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8505" y="812668"/>
            <a:ext cx="1058735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Progress</a:t>
            </a:r>
            <a:r>
              <a:rPr spc="-65" dirty="0"/>
              <a:t> </a:t>
            </a:r>
            <a:r>
              <a:rPr spc="270" dirty="0"/>
              <a:t>Indicators</a:t>
            </a:r>
          </a:p>
        </p:txBody>
      </p:sp>
      <p:sp>
        <p:nvSpPr>
          <p:cNvPr id="7" name="object 7"/>
          <p:cNvSpPr/>
          <p:nvPr/>
        </p:nvSpPr>
        <p:spPr>
          <a:xfrm>
            <a:off x="11703267" y="4016077"/>
            <a:ext cx="3306391" cy="330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55850" y="3444875"/>
            <a:ext cx="9601200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37474F"/>
                </a:solidFill>
                <a:latin typeface="Courier New"/>
                <a:cs typeface="Courier New"/>
              </a:rPr>
              <a:t>&lt;</a:t>
            </a:r>
            <a:r>
              <a:rPr lang="en-US"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ProgressBar</a:t>
            </a:r>
            <a:endParaRPr lang="en-US" sz="2800" dirty="0" smtClean="0">
              <a:solidFill>
                <a:srgbClr val="37474F"/>
              </a:solidFill>
              <a:latin typeface="Courier New"/>
              <a:cs typeface="Courier New"/>
            </a:endParaRPr>
          </a:p>
          <a:p>
            <a:r>
              <a:rPr lang="en-US" sz="2800" dirty="0" smtClean="0">
                <a:solidFill>
                  <a:srgbClr val="37474F"/>
                </a:solidFill>
                <a:latin typeface="Courier New"/>
                <a:cs typeface="Courier New"/>
              </a:rPr>
              <a:t>    </a:t>
            </a:r>
            <a:r>
              <a:rPr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android:id</a:t>
            </a:r>
            <a:r>
              <a:rPr sz="2800" dirty="0">
                <a:solidFill>
                  <a:srgbClr val="37474F"/>
                </a:solidFill>
                <a:latin typeface="Courier New"/>
                <a:cs typeface="Courier New"/>
              </a:rPr>
              <a:t>="@+id/indicator</a:t>
            </a:r>
            <a:r>
              <a:rPr sz="2800" dirty="0" smtClean="0">
                <a:solidFill>
                  <a:srgbClr val="37474F"/>
                </a:solidFill>
                <a:latin typeface="Courier New"/>
                <a:cs typeface="Courier New"/>
              </a:rPr>
              <a:t>"</a:t>
            </a:r>
            <a:endParaRPr lang="en-US" sz="2800" dirty="0" smtClean="0">
              <a:solidFill>
                <a:srgbClr val="37474F"/>
              </a:solidFill>
              <a:latin typeface="Courier New"/>
              <a:cs typeface="Courier New"/>
            </a:endParaRPr>
          </a:p>
          <a:p>
            <a:r>
              <a:rPr lang="en-US" sz="2800" dirty="0" smtClean="0">
                <a:solidFill>
                  <a:srgbClr val="37474F"/>
                </a:solidFill>
                <a:latin typeface="Courier New"/>
                <a:cs typeface="Courier New"/>
              </a:rPr>
              <a:t>    </a:t>
            </a:r>
            <a:r>
              <a:rPr lang="en-US"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android:layout_width</a:t>
            </a:r>
            <a:r>
              <a:rPr lang="en-US" sz="2800" dirty="0">
                <a:solidFill>
                  <a:srgbClr val="37474F"/>
                </a:solidFill>
                <a:latin typeface="Courier New"/>
                <a:cs typeface="Courier New"/>
              </a:rPr>
              <a:t>="</a:t>
            </a:r>
            <a:r>
              <a:rPr lang="en-US"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wrap_content</a:t>
            </a:r>
            <a:r>
              <a:rPr lang="en-US" sz="2800" dirty="0" smtClean="0">
                <a:solidFill>
                  <a:srgbClr val="37474F"/>
                </a:solidFill>
                <a:latin typeface="Courier New"/>
                <a:cs typeface="Courier New"/>
              </a:rPr>
              <a:t>“</a:t>
            </a:r>
          </a:p>
          <a:p>
            <a:r>
              <a:rPr lang="en-US" sz="280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val="37474F"/>
                </a:solidFill>
                <a:latin typeface="Courier New"/>
                <a:cs typeface="Courier New"/>
              </a:rPr>
              <a:t>   </a:t>
            </a:r>
            <a:r>
              <a:rPr lang="en-US"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android:layout_height</a:t>
            </a:r>
            <a:r>
              <a:rPr lang="en-US" sz="2800" dirty="0" smtClean="0">
                <a:solidFill>
                  <a:srgbClr val="37474F"/>
                </a:solidFill>
                <a:latin typeface="Courier New"/>
                <a:cs typeface="Courier New"/>
              </a:rPr>
              <a:t>="</a:t>
            </a:r>
            <a:r>
              <a:rPr lang="en-US"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wrap_content</a:t>
            </a:r>
            <a:r>
              <a:rPr lang="en-US" sz="2800" dirty="0" smtClean="0">
                <a:solidFill>
                  <a:srgbClr val="37474F"/>
                </a:solidFill>
                <a:latin typeface="Courier New"/>
                <a:cs typeface="Courier New"/>
              </a:rPr>
              <a:t>“</a:t>
            </a:r>
          </a:p>
          <a:p>
            <a:r>
              <a:rPr lang="en-US" sz="2800" dirty="0" smtClean="0">
                <a:solidFill>
                  <a:srgbClr val="37474F"/>
                </a:solidFill>
                <a:latin typeface="Courier New"/>
                <a:cs typeface="Courier New"/>
              </a:rPr>
              <a:t>    </a:t>
            </a:r>
            <a:r>
              <a:rPr lang="en-US"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android:visibility</a:t>
            </a:r>
            <a:r>
              <a:rPr lang="en-US" sz="2800" dirty="0">
                <a:solidFill>
                  <a:srgbClr val="37474F"/>
                </a:solidFill>
                <a:latin typeface="Courier New"/>
                <a:cs typeface="Courier New"/>
              </a:rPr>
              <a:t>="gone"</a:t>
            </a:r>
            <a:endParaRPr lang="en-US" sz="2800" dirty="0">
              <a:latin typeface="Courier New"/>
              <a:cs typeface="Courier New"/>
            </a:endParaRPr>
          </a:p>
          <a:p>
            <a:r>
              <a:rPr lang="en-US" sz="2800" dirty="0" smtClean="0">
                <a:latin typeface="Courier New"/>
                <a:cs typeface="Courier New"/>
              </a:rPr>
              <a:t>/&gt;</a:t>
            </a:r>
          </a:p>
          <a:p>
            <a:r>
              <a:rPr lang="en-US" sz="2800" dirty="0">
                <a:solidFill>
                  <a:srgbClr val="37474F"/>
                </a:solidFill>
                <a:latin typeface="Courier New"/>
                <a:cs typeface="Courier New"/>
              </a:rPr>
              <a:t>//before starting the </a:t>
            </a:r>
            <a:r>
              <a:rPr lang="en-US" sz="2800" dirty="0" smtClean="0">
                <a:solidFill>
                  <a:srgbClr val="37474F"/>
                </a:solidFill>
                <a:latin typeface="Courier New"/>
                <a:cs typeface="Courier New"/>
              </a:rPr>
              <a:t>action</a:t>
            </a:r>
          </a:p>
          <a:p>
            <a:r>
              <a:rPr lang="en-US"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indicator.visibility</a:t>
            </a:r>
            <a:r>
              <a:rPr lang="en-US" sz="2800" dirty="0" smtClean="0">
                <a:solidFill>
                  <a:srgbClr val="37474F"/>
                </a:solidFill>
                <a:latin typeface="Courier New"/>
                <a:cs typeface="Courier New"/>
              </a:rPr>
              <a:t> = </a:t>
            </a:r>
            <a:r>
              <a:rPr lang="en-US" sz="2800" dirty="0">
                <a:solidFill>
                  <a:srgbClr val="37474F"/>
                </a:solidFill>
                <a:latin typeface="Courier New"/>
                <a:cs typeface="Courier New"/>
              </a:rPr>
              <a:t>= </a:t>
            </a:r>
            <a:r>
              <a:rPr lang="en-US"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View.VISIBLE</a:t>
            </a:r>
            <a:endParaRPr lang="en-US" sz="2800" dirty="0">
              <a:latin typeface="Courier New"/>
              <a:cs typeface="Courier New"/>
            </a:endParaRPr>
          </a:p>
          <a:p>
            <a:endParaRPr lang="en-US" sz="2800" dirty="0" smtClean="0">
              <a:latin typeface="Courier New"/>
              <a:cs typeface="Courier New"/>
            </a:endParaRPr>
          </a:p>
          <a:p>
            <a:r>
              <a:rPr lang="en-US"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indicator.visibility</a:t>
            </a:r>
            <a:r>
              <a:rPr lang="en-US" sz="2800" dirty="0" smtClean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lang="en-US" sz="2800" dirty="0">
                <a:solidFill>
                  <a:srgbClr val="37474F"/>
                </a:solidFill>
                <a:latin typeface="Courier New"/>
                <a:cs typeface="Courier New"/>
              </a:rPr>
              <a:t>= = </a:t>
            </a:r>
            <a:r>
              <a:rPr lang="en-US" sz="28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View.GONE</a:t>
            </a:r>
            <a:endParaRPr lang="en-US" sz="28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endParaRPr lang="en-US" sz="2800" spc="-5" dirty="0" smtClean="0">
              <a:solidFill>
                <a:srgbClr val="37474F"/>
              </a:solidFill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800" spc="-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lang="en-US" sz="28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   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9226" y="9706126"/>
            <a:ext cx="1114615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0" dirty="0">
                <a:latin typeface="Arial"/>
                <a:cs typeface="Arial"/>
              </a:rPr>
              <a:t>https://developer.android.com/reference/android/widget/ProgressBar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7546" y="812668"/>
            <a:ext cx="258953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0" dirty="0"/>
              <a:t>Lists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48960" y="5598099"/>
            <a:ext cx="2795905" cy="154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5" dirty="0">
                <a:latin typeface="Arial"/>
                <a:cs typeface="Arial"/>
              </a:rPr>
              <a:t>ListView</a:t>
            </a:r>
            <a:endParaRPr sz="31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-5" dirty="0">
                <a:latin typeface="Arial"/>
                <a:cs typeface="Arial"/>
              </a:rPr>
              <a:t>Recycler</a:t>
            </a:r>
            <a:r>
              <a:rPr sz="3100" spc="-65" dirty="0">
                <a:latin typeface="Arial"/>
                <a:cs typeface="Arial"/>
              </a:rPr>
              <a:t>V</a:t>
            </a:r>
            <a:r>
              <a:rPr sz="3100" spc="30" dirty="0">
                <a:latin typeface="Arial"/>
                <a:cs typeface="Arial"/>
              </a:rPr>
              <a:t>iew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50678" y="1882975"/>
            <a:ext cx="5006392" cy="887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13863" y="1919788"/>
            <a:ext cx="5080014" cy="8805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43318" y="1853526"/>
            <a:ext cx="5021116" cy="8937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4204" y="812668"/>
            <a:ext cx="455612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List</a:t>
            </a:r>
            <a:r>
              <a:rPr spc="254" dirty="0"/>
              <a:t>V</a:t>
            </a:r>
            <a:r>
              <a:rPr spc="245" dirty="0"/>
              <a:t>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8715" y="2628990"/>
            <a:ext cx="9109710" cy="799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ct val="100000"/>
              </a:lnSpc>
              <a:tabLst>
                <a:tab pos="3026410" algn="l"/>
              </a:tabLst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&lt;?xml</a:t>
            </a:r>
            <a:r>
              <a:rPr sz="1900" spc="2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version="1.0"	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encoding="utf-8"?&gt;</a:t>
            </a:r>
            <a:endParaRPr sz="1900">
              <a:latin typeface="Courier New"/>
              <a:cs typeface="Courier New"/>
            </a:endParaRPr>
          </a:p>
          <a:p>
            <a:pPr marL="136525">
              <a:lnSpc>
                <a:spcPct val="100000"/>
              </a:lnSpc>
              <a:spcBef>
                <a:spcPts val="35"/>
              </a:spcBef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&lt;LinearLayout</a:t>
            </a:r>
            <a:endParaRPr sz="1900">
              <a:latin typeface="Courier New"/>
              <a:cs typeface="Courier New"/>
            </a:endParaRPr>
          </a:p>
          <a:p>
            <a:pPr marL="1292225" marR="5080" indent="-578485">
              <a:lnSpc>
                <a:spcPct val="101699"/>
              </a:lnSpc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  <a:hlinkClick r:id="rId2"/>
              </a:rPr>
              <a:t>xmlns:android="http://schemas.android.com/apk/res/android"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 android:orientation="vertical"  android:layout_width="match_parent"  android:layout_height="match_parent"  android:paddingLeft="8dp"</a:t>
            </a:r>
            <a:endParaRPr sz="1900">
              <a:latin typeface="Courier New"/>
              <a:cs typeface="Courier New"/>
            </a:endParaRPr>
          </a:p>
          <a:p>
            <a:pPr marR="2614295" algn="ctr">
              <a:lnSpc>
                <a:spcPct val="100000"/>
              </a:lnSpc>
              <a:spcBef>
                <a:spcPts val="40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android:paddingRight="8dp"&gt;</a:t>
            </a:r>
            <a:endParaRPr sz="1900">
              <a:latin typeface="Courier New"/>
              <a:cs typeface="Courier New"/>
            </a:endParaRPr>
          </a:p>
          <a:p>
            <a:pPr marL="2159635" marR="1449705" indent="-1445260">
              <a:lnSpc>
                <a:spcPct val="101699"/>
              </a:lnSpc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&lt;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ListView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android:id="@android:id/list"  android:layout_width="match_parent"  android:layout_height="match_parent"/&gt;</a:t>
            </a:r>
            <a:endParaRPr sz="1900">
              <a:latin typeface="Courier New"/>
              <a:cs typeface="Courier New"/>
            </a:endParaRPr>
          </a:p>
          <a:p>
            <a:pPr marL="136525">
              <a:lnSpc>
                <a:spcPct val="100000"/>
              </a:lnSpc>
              <a:spcBef>
                <a:spcPts val="40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&lt;/LinearLayout&gt;</a:t>
            </a:r>
            <a:endParaRPr sz="1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902585" algn="l"/>
              </a:tabLst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&lt;?xml</a:t>
            </a:r>
            <a:r>
              <a:rPr sz="1900" spc="2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version="1.0"	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encoding="utf-8"?&gt;</a:t>
            </a:r>
            <a:endParaRPr sz="1900">
              <a:latin typeface="Courier New"/>
              <a:cs typeface="Courier New"/>
            </a:endParaRPr>
          </a:p>
          <a:p>
            <a:pPr marL="445770" marR="273050" indent="-289560">
              <a:lnSpc>
                <a:spcPct val="101699"/>
              </a:lnSpc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&lt;LinearLayout 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  <a:hlinkClick r:id="rId2"/>
              </a:rPr>
              <a:t>xmlns:android="http://schemas.android.com/apk/res/android"</a:t>
            </a:r>
            <a:endParaRPr sz="1900">
              <a:latin typeface="Courier New"/>
              <a:cs typeface="Courier New"/>
            </a:endParaRPr>
          </a:p>
          <a:p>
            <a:pPr marL="734695" marR="3163570">
              <a:lnSpc>
                <a:spcPct val="101699"/>
              </a:lnSpc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android:layout_width="match_parent"  android:layout_height="wrap_content"  android:orientation="vertical"&gt;</a:t>
            </a:r>
            <a:endParaRPr sz="1900">
              <a:latin typeface="Courier New"/>
              <a:cs typeface="Courier New"/>
            </a:endParaRPr>
          </a:p>
          <a:p>
            <a:pPr marL="1313180" marR="2296795" indent="-578485">
              <a:lnSpc>
                <a:spcPct val="101699"/>
              </a:lnSpc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&lt;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TextView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android:id="@+id/text"  android:textSize="16sp"  android:textStyle="bold"  android:layout_width="match_parent"  android:layout_height="wrap_content"/&gt;</a:t>
            </a:r>
            <a:endParaRPr sz="1900">
              <a:latin typeface="Courier New"/>
              <a:cs typeface="Courier New"/>
            </a:endParaRPr>
          </a:p>
          <a:p>
            <a:pPr marL="734695">
              <a:lnSpc>
                <a:spcPct val="100000"/>
              </a:lnSpc>
              <a:spcBef>
                <a:spcPts val="40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&lt;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TextView</a:t>
            </a:r>
            <a:r>
              <a:rPr sz="1900" b="1" spc="-1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android:id="@+id/subText"</a:t>
            </a:r>
            <a:endParaRPr sz="1900">
              <a:latin typeface="Courier New"/>
              <a:cs typeface="Courier New"/>
            </a:endParaRPr>
          </a:p>
          <a:p>
            <a:pPr marR="6619240" algn="ctr">
              <a:lnSpc>
                <a:spcPct val="100000"/>
              </a:lnSpc>
              <a:spcBef>
                <a:spcPts val="40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...</a:t>
            </a:r>
            <a:endParaRPr sz="1900">
              <a:latin typeface="Courier New"/>
              <a:cs typeface="Courier New"/>
            </a:endParaRPr>
          </a:p>
          <a:p>
            <a:pPr marL="156845">
              <a:lnSpc>
                <a:spcPct val="100000"/>
              </a:lnSpc>
              <a:spcBef>
                <a:spcPts val="40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&lt;/LinearLayout&gt;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30869" y="2095426"/>
            <a:ext cx="5080014" cy="8805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4204" y="812668"/>
            <a:ext cx="455612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List</a:t>
            </a:r>
            <a:r>
              <a:rPr spc="254" dirty="0"/>
              <a:t>V</a:t>
            </a:r>
            <a:r>
              <a:rPr spc="245" dirty="0"/>
              <a:t>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14711" y="3266968"/>
            <a:ext cx="7867650" cy="363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10" dirty="0">
                <a:solidFill>
                  <a:srgbClr val="37474F"/>
                </a:solidFill>
                <a:latin typeface="Courier New"/>
                <a:cs typeface="Courier New"/>
              </a:rPr>
              <a:t>&lt;?xml version="1.0" </a:t>
            </a:r>
            <a:r>
              <a:rPr sz="1950" spc="15" dirty="0">
                <a:solidFill>
                  <a:srgbClr val="37474F"/>
                </a:solidFill>
                <a:latin typeface="Courier New"/>
                <a:cs typeface="Courier New"/>
              </a:rPr>
              <a:t>encoding="utf-8"?&gt;</a:t>
            </a:r>
            <a:endParaRPr sz="19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950" spc="10" dirty="0">
                <a:solidFill>
                  <a:srgbClr val="37474F"/>
                </a:solidFill>
                <a:latin typeface="Courier New"/>
                <a:cs typeface="Courier New"/>
              </a:rPr>
              <a:t>&lt;LinearLayout</a:t>
            </a:r>
            <a:endParaRPr sz="1950">
              <a:latin typeface="Courier New"/>
              <a:cs typeface="Courier New"/>
            </a:endParaRPr>
          </a:p>
          <a:p>
            <a:pPr marL="1218565" marR="1210945" indent="-603250">
              <a:lnSpc>
                <a:spcPct val="102200"/>
              </a:lnSpc>
            </a:pPr>
            <a:r>
              <a:rPr sz="1950" spc="15" dirty="0">
                <a:solidFill>
                  <a:srgbClr val="37474F"/>
                </a:solidFill>
                <a:latin typeface="Courier New"/>
                <a:cs typeface="Courier New"/>
              </a:rPr>
              <a:t>xmlns:android="..."  android:orientation="vertical"  android:layout_width="match_parent"  android:layout_height="match_parent"  android:paddingLeft="8dp"  android:paddingRight="8dp"&gt;</a:t>
            </a:r>
            <a:endParaRPr sz="1950">
              <a:latin typeface="Courier New"/>
              <a:cs typeface="Courier New"/>
            </a:endParaRPr>
          </a:p>
          <a:p>
            <a:pPr marL="2123440" marR="5080" indent="-1508125">
              <a:lnSpc>
                <a:spcPct val="102200"/>
              </a:lnSpc>
            </a:pPr>
            <a:r>
              <a:rPr sz="1950" spc="15" dirty="0">
                <a:solidFill>
                  <a:srgbClr val="37474F"/>
                </a:solidFill>
                <a:latin typeface="Courier New"/>
                <a:cs typeface="Courier New"/>
              </a:rPr>
              <a:t>&lt;</a:t>
            </a:r>
            <a:r>
              <a:rPr sz="1950" b="1" spc="15" dirty="0">
                <a:solidFill>
                  <a:srgbClr val="37474F"/>
                </a:solidFill>
                <a:latin typeface="Courier New"/>
                <a:cs typeface="Courier New"/>
              </a:rPr>
              <a:t>ListView </a:t>
            </a:r>
            <a:r>
              <a:rPr sz="1950" spc="15" dirty="0">
                <a:solidFill>
                  <a:srgbClr val="37474F"/>
                </a:solidFill>
                <a:latin typeface="Courier New"/>
                <a:cs typeface="Courier New"/>
              </a:rPr>
              <a:t>android:id="@android:id/</a:t>
            </a:r>
            <a:r>
              <a:rPr sz="1950" b="1" spc="15" dirty="0">
                <a:solidFill>
                  <a:srgbClr val="37474F"/>
                </a:solidFill>
                <a:latin typeface="Courier New"/>
                <a:cs typeface="Courier New"/>
              </a:rPr>
              <a:t>myList</a:t>
            </a:r>
            <a:r>
              <a:rPr sz="1950" spc="15" dirty="0">
                <a:solidFill>
                  <a:srgbClr val="37474F"/>
                </a:solidFill>
                <a:latin typeface="Courier New"/>
                <a:cs typeface="Courier New"/>
              </a:rPr>
              <a:t>"  android:layout_width="match_parent"  android:layout_height="match_parent"/&gt;</a:t>
            </a:r>
            <a:endParaRPr sz="19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950" spc="15" dirty="0">
                <a:solidFill>
                  <a:srgbClr val="37474F"/>
                </a:solidFill>
                <a:latin typeface="Courier New"/>
                <a:cs typeface="Courier New"/>
              </a:rPr>
              <a:t>&lt;/LinearLayout&gt;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76481" y="1831439"/>
            <a:ext cx="5080014" cy="880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3998" y="8059094"/>
            <a:ext cx="682180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 indent="-277495">
              <a:lnSpc>
                <a:spcPts val="2060"/>
              </a:lnSpc>
            </a:pPr>
            <a:r>
              <a:rPr sz="1800" spc="5" dirty="0">
                <a:latin typeface="Lucida Console"/>
                <a:cs typeface="Lucida Console"/>
              </a:rPr>
              <a:t>val arrayAdapter = ArrayAdapter&lt;String&gt;(this,  android.R.layout.simple_list_item_1,</a:t>
            </a:r>
            <a:r>
              <a:rPr sz="1800" spc="2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arrayList)</a:t>
            </a:r>
            <a:endParaRPr sz="18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latin typeface="Lucida Console"/>
                <a:cs typeface="Lucida Console"/>
              </a:rPr>
              <a:t>myList.adapter =</a:t>
            </a:r>
            <a:r>
              <a:rPr sz="1800" spc="-3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arrayAdapter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9295" y="5942508"/>
            <a:ext cx="946556" cy="8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96389" y="10692679"/>
            <a:ext cx="979106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0" dirty="0">
                <a:latin typeface="Arial"/>
                <a:cs typeface="Arial"/>
              </a:rPr>
              <a:t>https://developer.android.com/guide/topics/ui/layout/listview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143508" y="43425"/>
            <a:ext cx="2410138" cy="1002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749" y="812668"/>
            <a:ext cx="733869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0" dirty="0"/>
              <a:t>RecyclerView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3331" y="5515101"/>
            <a:ext cx="2795905" cy="154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5" dirty="0">
                <a:latin typeface="Arial"/>
                <a:cs typeface="Arial"/>
              </a:rPr>
              <a:t>ListView</a:t>
            </a:r>
            <a:endParaRPr sz="31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-5" dirty="0">
                <a:latin typeface="Arial"/>
                <a:cs typeface="Arial"/>
              </a:rPr>
              <a:t>Recycler</a:t>
            </a:r>
            <a:r>
              <a:rPr sz="3100" spc="-65" dirty="0">
                <a:latin typeface="Arial"/>
                <a:cs typeface="Arial"/>
              </a:rPr>
              <a:t>V</a:t>
            </a:r>
            <a:r>
              <a:rPr sz="3100" spc="30" dirty="0">
                <a:latin typeface="Arial"/>
                <a:cs typeface="Arial"/>
              </a:rPr>
              <a:t>iew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634" y="2131282"/>
            <a:ext cx="10307277" cy="8481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32353" y="2972883"/>
            <a:ext cx="5851193" cy="430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2749" y="812668"/>
            <a:ext cx="733869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0" dirty="0"/>
              <a:t>RecyclerView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3507" y="2349220"/>
            <a:ext cx="8408035" cy="290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&lt;?xml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version=</a:t>
            </a:r>
            <a:r>
              <a:rPr sz="1900" spc="-5" dirty="0">
                <a:solidFill>
                  <a:srgbClr val="0D904F"/>
                </a:solidFill>
                <a:latin typeface="Courier New"/>
                <a:cs typeface="Courier New"/>
              </a:rPr>
              <a:t>"1.0"</a:t>
            </a:r>
            <a:r>
              <a:rPr sz="1900" spc="5" dirty="0">
                <a:solidFill>
                  <a:srgbClr val="0D90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encoding=</a:t>
            </a:r>
            <a:r>
              <a:rPr sz="1900" spc="-5" dirty="0">
                <a:solidFill>
                  <a:srgbClr val="0D904F"/>
                </a:solidFill>
                <a:latin typeface="Courier New"/>
                <a:cs typeface="Courier New"/>
              </a:rPr>
              <a:t>"utf-8"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?&gt;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00" spc="-10" dirty="0">
                <a:solidFill>
                  <a:srgbClr val="D81B60"/>
                </a:solidFill>
                <a:latin typeface="Courier New"/>
                <a:cs typeface="Courier New"/>
              </a:rPr>
              <a:t>&lt;!--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A </a:t>
            </a:r>
            <a:r>
              <a:rPr sz="1900" spc="-10" dirty="0">
                <a:solidFill>
                  <a:srgbClr val="D81B60"/>
                </a:solidFill>
                <a:latin typeface="Courier New"/>
                <a:cs typeface="Courier New"/>
              </a:rPr>
              <a:t>RecyclerView with some commonly used attributes</a:t>
            </a:r>
            <a:r>
              <a:rPr sz="1900" spc="95" dirty="0">
                <a:solidFill>
                  <a:srgbClr val="D81B60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--&gt;</a:t>
            </a:r>
            <a:endParaRPr sz="1900">
              <a:latin typeface="Courier New"/>
              <a:cs typeface="Courier New"/>
            </a:endParaRPr>
          </a:p>
          <a:p>
            <a:pPr marL="590550" marR="2317115" indent="-578485">
              <a:lnSpc>
                <a:spcPct val="101699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&lt;android.support.v7.widget.</a:t>
            </a:r>
            <a:r>
              <a:rPr sz="1900" b="1" spc="-5" dirty="0">
                <a:solidFill>
                  <a:srgbClr val="3B78E7"/>
                </a:solidFill>
                <a:latin typeface="Courier New"/>
                <a:cs typeface="Courier New"/>
              </a:rPr>
              <a:t>RecyclerView 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android:id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-5" dirty="0">
                <a:solidFill>
                  <a:srgbClr val="0D904F"/>
                </a:solidFill>
                <a:latin typeface="Courier New"/>
                <a:cs typeface="Courier New"/>
              </a:rPr>
              <a:t>"@+id/</a:t>
            </a:r>
            <a:r>
              <a:rPr sz="1900" b="1" spc="-5" dirty="0">
                <a:solidFill>
                  <a:srgbClr val="0D904F"/>
                </a:solidFill>
                <a:latin typeface="Courier New"/>
                <a:cs typeface="Courier New"/>
              </a:rPr>
              <a:t>my_recycler_view</a:t>
            </a:r>
            <a:r>
              <a:rPr sz="1900" spc="-5" dirty="0">
                <a:solidFill>
                  <a:srgbClr val="0D904F"/>
                </a:solidFill>
                <a:latin typeface="Courier New"/>
                <a:cs typeface="Courier New"/>
              </a:rPr>
              <a:t>" 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android:scrollbars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-5" dirty="0">
                <a:solidFill>
                  <a:srgbClr val="0D904F"/>
                </a:solidFill>
                <a:latin typeface="Courier New"/>
                <a:cs typeface="Courier New"/>
              </a:rPr>
              <a:t>"vertical" 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android:layout_width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-5" dirty="0">
                <a:solidFill>
                  <a:srgbClr val="0D904F"/>
                </a:solidFill>
                <a:latin typeface="Courier New"/>
                <a:cs typeface="Courier New"/>
              </a:rPr>
              <a:t>"match_parent" 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android:layout_height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-5" dirty="0">
                <a:solidFill>
                  <a:srgbClr val="0D904F"/>
                </a:solidFill>
                <a:latin typeface="Courier New"/>
                <a:cs typeface="Courier New"/>
              </a:rPr>
              <a:t>"match_parent"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/&gt;</a:t>
            </a:r>
            <a:endParaRPr sz="1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65405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class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MyActivity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Activity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()</a:t>
            </a:r>
            <a:r>
              <a:rPr sz="1900" spc="-3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{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81" y="5230336"/>
            <a:ext cx="1037590" cy="90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private  private  private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0555" y="5230336"/>
            <a:ext cx="1181735" cy="90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lateinit  lateinit  lateinit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1250" y="5235258"/>
            <a:ext cx="6240145" cy="90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13660" algn="l"/>
              </a:tabLst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var</a:t>
            </a:r>
            <a:r>
              <a:rPr sz="1900" spc="20" dirty="0">
                <a:solidFill>
                  <a:srgbClr val="3B78E7"/>
                </a:solidFill>
                <a:latin typeface="Courier New"/>
                <a:cs typeface="Courier New"/>
              </a:rPr>
              <a:t>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recyclerView:	</a:t>
            </a:r>
            <a:r>
              <a:rPr sz="1900" b="1" spc="-5" dirty="0">
                <a:solidFill>
                  <a:srgbClr val="9C27B0"/>
                </a:solidFill>
                <a:latin typeface="Courier New"/>
                <a:cs typeface="Courier New"/>
              </a:rPr>
              <a:t>RecyclerView</a:t>
            </a:r>
            <a:endParaRPr sz="1900">
              <a:latin typeface="Courier New"/>
              <a:cs typeface="Courier New"/>
            </a:endParaRPr>
          </a:p>
          <a:p>
            <a:pPr marL="12700" marR="5080">
              <a:lnSpc>
                <a:spcPct val="101699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var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viewAdapter: </a:t>
            </a:r>
            <a:r>
              <a:rPr sz="1900" b="1" spc="-5" dirty="0">
                <a:solidFill>
                  <a:srgbClr val="9C27B0"/>
                </a:solidFill>
                <a:latin typeface="Courier New"/>
                <a:cs typeface="Courier New"/>
              </a:rPr>
              <a:t>RecyclerView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.</a:t>
            </a:r>
            <a:r>
              <a:rPr sz="1900" b="1" spc="-5" dirty="0">
                <a:solidFill>
                  <a:srgbClr val="9C27B0"/>
                </a:solidFill>
                <a:latin typeface="Courier New"/>
                <a:cs typeface="Courier New"/>
              </a:rPr>
              <a:t>Adapter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&lt;*&gt;  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var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viewManager:</a:t>
            </a:r>
            <a:r>
              <a:rPr sz="1900" spc="1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b="1" spc="-5" dirty="0">
                <a:solidFill>
                  <a:srgbClr val="9C27B0"/>
                </a:solidFill>
                <a:latin typeface="Courier New"/>
                <a:cs typeface="Courier New"/>
              </a:rPr>
              <a:t>RecyclerView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.</a:t>
            </a:r>
            <a:r>
              <a:rPr sz="1900" b="1" spc="-5" dirty="0">
                <a:solidFill>
                  <a:srgbClr val="9C27B0"/>
                </a:solidFill>
                <a:latin typeface="Courier New"/>
                <a:cs typeface="Courier New"/>
              </a:rPr>
              <a:t>LayoutManager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6294" y="6113817"/>
            <a:ext cx="11587480" cy="385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400" marR="3473450" indent="-578485">
              <a:lnSpc>
                <a:spcPct val="101699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override fun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onCreate(savedInstanceState: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Bundle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?) {  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super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.onCreate(savedInstanceState)  setContentView(R.layout.my</a:t>
            </a:r>
            <a:r>
              <a:rPr sz="1900" spc="-5" dirty="0">
                <a:solidFill>
                  <a:srgbClr val="C53929"/>
                </a:solidFill>
                <a:latin typeface="Courier New"/>
                <a:cs typeface="Courier New"/>
              </a:rPr>
              <a:t>_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activity)</a:t>
            </a:r>
            <a:endParaRPr sz="1900">
              <a:latin typeface="Courier New"/>
              <a:cs typeface="Courier New"/>
            </a:endParaRPr>
          </a:p>
          <a:p>
            <a:pPr marL="1168400" marR="4773930">
              <a:lnSpc>
                <a:spcPct val="101699"/>
              </a:lnSpc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viewManager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 </a:t>
            </a:r>
            <a:r>
              <a:rPr sz="1900" b="1" spc="-5" dirty="0">
                <a:solidFill>
                  <a:srgbClr val="9C27B0"/>
                </a:solidFill>
                <a:latin typeface="Courier New"/>
                <a:cs typeface="Courier New"/>
              </a:rPr>
              <a:t>LinearLayoutManager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this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 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viewAdapter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b="1" spc="-5" dirty="0">
                <a:solidFill>
                  <a:srgbClr val="9C27B0"/>
                </a:solidFill>
                <a:latin typeface="Courier New"/>
                <a:cs typeface="Courier New"/>
              </a:rPr>
              <a:t>MyAdapter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(myDataset)</a:t>
            </a:r>
            <a:endParaRPr sz="1900">
              <a:latin typeface="Courier New"/>
              <a:cs typeface="Courier New"/>
            </a:endParaRPr>
          </a:p>
          <a:p>
            <a:pPr marL="1746885" marR="5080" indent="-578485">
              <a:lnSpc>
                <a:spcPct val="101699"/>
              </a:lnSpc>
            </a:pP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recyclerView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 findViewById&lt;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RecyclerView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&gt;(R.id.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my</a:t>
            </a:r>
            <a:r>
              <a:rPr sz="1900" b="1" spc="-5" dirty="0">
                <a:solidFill>
                  <a:srgbClr val="C53929"/>
                </a:solidFill>
                <a:latin typeface="Courier New"/>
                <a:cs typeface="Courier New"/>
              </a:rPr>
              <a:t>_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recycler</a:t>
            </a:r>
            <a:r>
              <a:rPr sz="1900" b="1" spc="-5" dirty="0">
                <a:solidFill>
                  <a:srgbClr val="C53929"/>
                </a:solidFill>
                <a:latin typeface="Courier New"/>
                <a:cs typeface="Courier New"/>
              </a:rPr>
              <a:t>_</a:t>
            </a: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view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).apply {  setHasFixedSize(</a:t>
            </a:r>
            <a:r>
              <a:rPr sz="1900" spc="-5" dirty="0">
                <a:solidFill>
                  <a:srgbClr val="C53929"/>
                </a:solidFill>
                <a:latin typeface="Courier New"/>
                <a:cs typeface="Courier New"/>
              </a:rPr>
              <a:t>true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</a:t>
            </a:r>
            <a:endParaRPr sz="1900">
              <a:latin typeface="Courier New"/>
              <a:cs typeface="Courier New"/>
            </a:endParaRPr>
          </a:p>
          <a:p>
            <a:pPr marL="1746885">
              <a:lnSpc>
                <a:spcPct val="100000"/>
              </a:lnSpc>
              <a:spcBef>
                <a:spcPts val="35"/>
              </a:spcBef>
            </a:pP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layoutManager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-4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viewManager</a:t>
            </a:r>
            <a:endParaRPr sz="1900">
              <a:latin typeface="Courier New"/>
              <a:cs typeface="Courier New"/>
            </a:endParaRPr>
          </a:p>
          <a:p>
            <a:pPr marL="1746885">
              <a:lnSpc>
                <a:spcPct val="100000"/>
              </a:lnSpc>
              <a:spcBef>
                <a:spcPts val="35"/>
              </a:spcBef>
            </a:pPr>
            <a:r>
              <a:rPr sz="1900" b="1" spc="-5" dirty="0">
                <a:solidFill>
                  <a:srgbClr val="37474F"/>
                </a:solidFill>
                <a:latin typeface="Courier New"/>
                <a:cs typeface="Courier New"/>
              </a:rPr>
              <a:t>adapter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-5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viewAdapter</a:t>
            </a:r>
            <a:endParaRPr sz="1900">
              <a:latin typeface="Courier New"/>
              <a:cs typeface="Courier New"/>
            </a:endParaRPr>
          </a:p>
          <a:p>
            <a:pPr marL="116840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//</a:t>
            </a:r>
            <a:r>
              <a:rPr sz="1900" spc="-100" dirty="0">
                <a:solidFill>
                  <a:srgbClr val="D81B60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...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81981" y="3486211"/>
            <a:ext cx="3001533" cy="8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84757" y="10275262"/>
            <a:ext cx="1060513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0" dirty="0">
                <a:latin typeface="Arial"/>
                <a:cs typeface="Arial"/>
              </a:rPr>
              <a:t>https://developer.android.com/guide/topics/ui/layout/recyclerview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3641" y="812668"/>
            <a:ext cx="1192339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RecyclerView.Adapter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4757" y="10275262"/>
            <a:ext cx="1060513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0" dirty="0">
                <a:latin typeface="Arial"/>
                <a:cs typeface="Arial"/>
              </a:rPr>
              <a:t>https://developer.android.com/guide/topics/ui/layout/recyclerview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0704" y="2624068"/>
            <a:ext cx="11876405" cy="414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400" marR="3762375" indent="-1156335">
              <a:lnSpc>
                <a:spcPct val="101699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class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MyAdapter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private val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myDataset: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Array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&lt;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String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&gt;) : 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RecyclerView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Adapter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&lt;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MyAdapter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MyViewHolder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&gt;()</a:t>
            </a:r>
            <a:r>
              <a:rPr sz="1900" spc="1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{</a:t>
            </a:r>
            <a:endParaRPr sz="1900">
              <a:latin typeface="Courier New"/>
              <a:cs typeface="Courier New"/>
            </a:endParaRPr>
          </a:p>
          <a:p>
            <a:pPr marL="590550" marR="5080">
              <a:lnSpc>
                <a:spcPct val="203399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class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MyViewHolder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val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textView: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TextView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 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RecyclerView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ViewHolder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(textView)  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override fun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onCreateViewHolder(parent:</a:t>
            </a:r>
            <a:r>
              <a:rPr sz="1900" spc="3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ViewGroup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,</a:t>
            </a:r>
            <a:endParaRPr sz="1900">
              <a:latin typeface="Courier New"/>
              <a:cs typeface="Courier New"/>
            </a:endParaRPr>
          </a:p>
          <a:p>
            <a:pPr marL="1168400" marR="871855" indent="4046220">
              <a:lnSpc>
                <a:spcPct val="101699"/>
              </a:lnSpc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viewType: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Int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MyAdapter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MyViewHolder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{  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val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textView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3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LayoutInflater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.from(parent.context)</a:t>
            </a:r>
            <a:endParaRPr sz="1900">
              <a:latin typeface="Courier New"/>
              <a:cs typeface="Courier New"/>
            </a:endParaRPr>
          </a:p>
          <a:p>
            <a:pPr marL="2324735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.inflate(R.layout.my</a:t>
            </a:r>
            <a:r>
              <a:rPr sz="1900" spc="-5" dirty="0">
                <a:solidFill>
                  <a:srgbClr val="C53929"/>
                </a:solidFill>
                <a:latin typeface="Courier New"/>
                <a:cs typeface="Courier New"/>
              </a:rPr>
              <a:t>_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text</a:t>
            </a:r>
            <a:r>
              <a:rPr sz="1900" spc="-5" dirty="0">
                <a:solidFill>
                  <a:srgbClr val="C53929"/>
                </a:solidFill>
                <a:latin typeface="Courier New"/>
                <a:cs typeface="Courier New"/>
              </a:rPr>
              <a:t>_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view,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parent, </a:t>
            </a:r>
            <a:r>
              <a:rPr sz="1900" spc="-5" dirty="0">
                <a:solidFill>
                  <a:srgbClr val="C53929"/>
                </a:solidFill>
                <a:latin typeface="Courier New"/>
                <a:cs typeface="Courier New"/>
              </a:rPr>
              <a:t>false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 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as</a:t>
            </a:r>
            <a:r>
              <a:rPr sz="1900" spc="30" dirty="0">
                <a:solidFill>
                  <a:srgbClr val="3B78E7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TextView</a:t>
            </a:r>
            <a:endParaRPr sz="1900">
              <a:latin typeface="Courier New"/>
              <a:cs typeface="Courier New"/>
            </a:endParaRPr>
          </a:p>
          <a:p>
            <a:pPr marL="116840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...</a:t>
            </a:r>
            <a:endParaRPr sz="1900">
              <a:latin typeface="Courier New"/>
              <a:cs typeface="Courier New"/>
            </a:endParaRPr>
          </a:p>
          <a:p>
            <a:pPr marL="116840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return</a:t>
            </a:r>
            <a:r>
              <a:rPr sz="1900" spc="-30" dirty="0">
                <a:solidFill>
                  <a:srgbClr val="3B78E7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MyViewHolder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(textView)</a:t>
            </a:r>
            <a:endParaRPr sz="1900">
              <a:latin typeface="Courier New"/>
              <a:cs typeface="Courier New"/>
            </a:endParaRP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590550">
              <a:lnSpc>
                <a:spcPct val="100000"/>
              </a:lnSpc>
            </a:pP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// </a:t>
            </a:r>
            <a:r>
              <a:rPr sz="1900" spc="-10" dirty="0">
                <a:solidFill>
                  <a:srgbClr val="D81B60"/>
                </a:solidFill>
                <a:latin typeface="Courier New"/>
                <a:cs typeface="Courier New"/>
              </a:rPr>
              <a:t>Replace the contents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of a </a:t>
            </a:r>
            <a:r>
              <a:rPr sz="1900" spc="-10" dirty="0">
                <a:solidFill>
                  <a:srgbClr val="D81B60"/>
                </a:solidFill>
                <a:latin typeface="Courier New"/>
                <a:cs typeface="Courier New"/>
              </a:rPr>
              <a:t>view (invoked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by </a:t>
            </a:r>
            <a:r>
              <a:rPr sz="1900" spc="-10" dirty="0">
                <a:solidFill>
                  <a:srgbClr val="D81B60"/>
                </a:solidFill>
                <a:latin typeface="Courier New"/>
                <a:cs typeface="Courier New"/>
              </a:rPr>
              <a:t>the layout</a:t>
            </a:r>
            <a:r>
              <a:rPr sz="1900" spc="95" dirty="0">
                <a:solidFill>
                  <a:srgbClr val="D81B60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manager)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8791" y="6751901"/>
            <a:ext cx="1181735" cy="90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override</a:t>
            </a:r>
            <a:endParaRPr sz="1900">
              <a:latin typeface="Courier New"/>
              <a:cs typeface="Courier New"/>
            </a:endParaRP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//</a:t>
            </a:r>
            <a:r>
              <a:rPr sz="1900" spc="-105" dirty="0">
                <a:solidFill>
                  <a:srgbClr val="D81B60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-</a:t>
            </a:r>
            <a:endParaRPr sz="1900">
              <a:latin typeface="Courier New"/>
              <a:cs typeface="Courier New"/>
            </a:endParaRP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//</a:t>
            </a:r>
            <a:r>
              <a:rPr sz="1900" spc="-105" dirty="0">
                <a:solidFill>
                  <a:srgbClr val="D81B60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-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9487" y="6746979"/>
            <a:ext cx="8552180" cy="90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fun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onBindViewHolder(holder: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MyViewHolder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,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position: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Int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 {  </a:t>
            </a:r>
            <a:r>
              <a:rPr sz="1900" spc="-10" dirty="0">
                <a:solidFill>
                  <a:srgbClr val="D81B60"/>
                </a:solidFill>
                <a:latin typeface="Courier New"/>
                <a:cs typeface="Courier New"/>
              </a:rPr>
              <a:t>get element from your dataset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at </a:t>
            </a:r>
            <a:r>
              <a:rPr sz="1900" spc="-10" dirty="0">
                <a:solidFill>
                  <a:srgbClr val="D81B60"/>
                </a:solidFill>
                <a:latin typeface="Courier New"/>
                <a:cs typeface="Courier New"/>
              </a:rPr>
              <a:t>this</a:t>
            </a:r>
            <a:r>
              <a:rPr sz="1900" spc="50" dirty="0">
                <a:solidFill>
                  <a:srgbClr val="D81B60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position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00" spc="-10" dirty="0">
                <a:solidFill>
                  <a:srgbClr val="D81B60"/>
                </a:solidFill>
                <a:latin typeface="Courier New"/>
                <a:cs typeface="Courier New"/>
              </a:rPr>
              <a:t>replace the contents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of </a:t>
            </a:r>
            <a:r>
              <a:rPr sz="1900" spc="-10" dirty="0">
                <a:solidFill>
                  <a:srgbClr val="D81B60"/>
                </a:solidFill>
                <a:latin typeface="Courier New"/>
                <a:cs typeface="Courier New"/>
              </a:rPr>
              <a:t>the view with that</a:t>
            </a:r>
            <a:r>
              <a:rPr sz="1900" spc="70" dirty="0">
                <a:solidFill>
                  <a:srgbClr val="D81B60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D81B60"/>
                </a:solidFill>
                <a:latin typeface="Courier New"/>
                <a:cs typeface="Courier New"/>
              </a:rPr>
              <a:t>element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0704" y="7635382"/>
            <a:ext cx="7251700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400">
              <a:lnSpc>
                <a:spcPct val="100000"/>
              </a:lnSpc>
            </a:pP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holder.textView.text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2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myDataset[position]</a:t>
            </a:r>
            <a:endParaRPr sz="1900">
              <a:latin typeface="Courier New"/>
              <a:cs typeface="Courier New"/>
            </a:endParaRP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590550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override fun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getItemCount()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2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myDataset.size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2684" y="812668"/>
            <a:ext cx="581914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AsyncTask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1628" y="2713549"/>
            <a:ext cx="1765300" cy="1198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300" dirty="0">
                <a:solidFill>
                  <a:srgbClr val="2B91AF"/>
                </a:solidFill>
                <a:latin typeface="Lucida Console"/>
                <a:cs typeface="Lucida Console"/>
              </a:rPr>
              <a:t>tring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&gt;()</a:t>
            </a:r>
            <a:r>
              <a:rPr sz="2300" spc="-70" dirty="0">
                <a:solidFill>
                  <a:srgbClr val="303336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{</a:t>
            </a:r>
            <a:endParaRPr sz="23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6126" y="5293424"/>
            <a:ext cx="5674360" cy="485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125" marR="534035" indent="-353060">
              <a:lnSpc>
                <a:spcPts val="2720"/>
              </a:lnSpc>
            </a:pPr>
            <a:r>
              <a:rPr sz="2300" dirty="0">
                <a:solidFill>
                  <a:srgbClr val="101094"/>
                </a:solidFill>
                <a:latin typeface="Lucida Console"/>
                <a:cs typeface="Lucida Console"/>
              </a:rPr>
              <a:t>override 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fun onPreExecute() {  </a:t>
            </a:r>
            <a:r>
              <a:rPr sz="2300" dirty="0">
                <a:solidFill>
                  <a:srgbClr val="101094"/>
                </a:solidFill>
                <a:latin typeface="Lucida Console"/>
                <a:cs typeface="Lucida Console"/>
              </a:rPr>
              <a:t>super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.onPreExecute()</a:t>
            </a:r>
            <a:endParaRPr sz="2300">
              <a:latin typeface="Lucida Console"/>
              <a:cs typeface="Lucida Console"/>
            </a:endParaRPr>
          </a:p>
          <a:p>
            <a:pPr marL="365125">
              <a:lnSpc>
                <a:spcPts val="2615"/>
              </a:lnSpc>
            </a:pPr>
            <a:r>
              <a:rPr sz="2300" dirty="0">
                <a:solidFill>
                  <a:srgbClr val="858C93"/>
                </a:solidFill>
                <a:latin typeface="Lucida Console"/>
                <a:cs typeface="Lucida Console"/>
              </a:rPr>
              <a:t>//</a:t>
            </a:r>
            <a:r>
              <a:rPr sz="2300" spc="-80" dirty="0">
                <a:solidFill>
                  <a:srgbClr val="858C93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858C93"/>
                </a:solidFill>
                <a:latin typeface="Lucida Console"/>
                <a:cs typeface="Lucida Console"/>
              </a:rPr>
              <a:t>...</a:t>
            </a:r>
            <a:endParaRPr sz="2300">
              <a:latin typeface="Lucida Console"/>
              <a:cs typeface="Lucida Console"/>
            </a:endParaRPr>
          </a:p>
          <a:p>
            <a:pPr marL="12700">
              <a:lnSpc>
                <a:spcPts val="2720"/>
              </a:lnSpc>
            </a:pP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}</a:t>
            </a:r>
            <a:endParaRPr sz="2300">
              <a:latin typeface="Lucida Console"/>
              <a:cs typeface="Lucida Console"/>
            </a:endParaRPr>
          </a:p>
          <a:p>
            <a:pPr marL="542290" marR="887094" indent="-529590">
              <a:lnSpc>
                <a:spcPts val="2720"/>
              </a:lnSpc>
              <a:spcBef>
                <a:spcPts val="105"/>
              </a:spcBef>
            </a:pP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o</a:t>
            </a:r>
            <a:r>
              <a:rPr sz="2300" dirty="0">
                <a:solidFill>
                  <a:srgbClr val="101094"/>
                </a:solidFill>
                <a:latin typeface="Lucida Console"/>
                <a:cs typeface="Lucida Console"/>
              </a:rPr>
              <a:t>verride 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fun onPostExecute(  result: </a:t>
            </a:r>
            <a:r>
              <a:rPr sz="2300" dirty="0">
                <a:solidFill>
                  <a:srgbClr val="2B91AF"/>
                </a:solidFill>
                <a:latin typeface="Lucida Console"/>
                <a:cs typeface="Lucida Console"/>
              </a:rPr>
              <a:t>String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?)</a:t>
            </a:r>
            <a:r>
              <a:rPr sz="2300" spc="-45" dirty="0">
                <a:solidFill>
                  <a:srgbClr val="303336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{</a:t>
            </a:r>
            <a:endParaRPr sz="2300">
              <a:latin typeface="Lucida Console"/>
              <a:cs typeface="Lucida Console"/>
            </a:endParaRPr>
          </a:p>
          <a:p>
            <a:pPr marL="365125">
              <a:lnSpc>
                <a:spcPts val="2615"/>
              </a:lnSpc>
            </a:pPr>
            <a:r>
              <a:rPr sz="2300" dirty="0">
                <a:solidFill>
                  <a:srgbClr val="101094"/>
                </a:solidFill>
                <a:latin typeface="Lucida Console"/>
                <a:cs typeface="Lucida Console"/>
              </a:rPr>
              <a:t>super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.onPostExecute(result)</a:t>
            </a:r>
            <a:endParaRPr sz="2300">
              <a:latin typeface="Lucida Console"/>
              <a:cs typeface="Lucida Console"/>
            </a:endParaRPr>
          </a:p>
          <a:p>
            <a:pPr marL="365125">
              <a:lnSpc>
                <a:spcPts val="2720"/>
              </a:lnSpc>
            </a:pPr>
            <a:r>
              <a:rPr sz="2300" dirty="0">
                <a:solidFill>
                  <a:srgbClr val="858C93"/>
                </a:solidFill>
                <a:latin typeface="Lucida Console"/>
                <a:cs typeface="Lucida Console"/>
              </a:rPr>
              <a:t>//</a:t>
            </a:r>
            <a:r>
              <a:rPr sz="2300" spc="-80" dirty="0">
                <a:solidFill>
                  <a:srgbClr val="858C93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858C93"/>
                </a:solidFill>
                <a:latin typeface="Lucida Console"/>
                <a:cs typeface="Lucida Console"/>
              </a:rPr>
              <a:t>...</a:t>
            </a:r>
            <a:endParaRPr sz="2300">
              <a:latin typeface="Lucida Console"/>
              <a:cs typeface="Lucida Console"/>
            </a:endParaRPr>
          </a:p>
          <a:p>
            <a:pPr marL="12700">
              <a:lnSpc>
                <a:spcPts val="2720"/>
              </a:lnSpc>
            </a:pP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}</a:t>
            </a:r>
            <a:endParaRPr sz="2300">
              <a:latin typeface="Lucida Console"/>
              <a:cs typeface="Lucida Console"/>
            </a:endParaRPr>
          </a:p>
          <a:p>
            <a:pPr marL="542290" marR="357505" indent="-529590">
              <a:lnSpc>
                <a:spcPts val="2720"/>
              </a:lnSpc>
              <a:spcBef>
                <a:spcPts val="100"/>
              </a:spcBef>
            </a:pP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o</a:t>
            </a:r>
            <a:r>
              <a:rPr sz="2300" dirty="0">
                <a:solidFill>
                  <a:srgbClr val="101094"/>
                </a:solidFill>
                <a:latin typeface="Lucida Console"/>
                <a:cs typeface="Lucida Console"/>
              </a:rPr>
              <a:t>verride f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un onProgressUpdate(  vararg values:</a:t>
            </a:r>
            <a:r>
              <a:rPr sz="2300" spc="-25" dirty="0">
                <a:solidFill>
                  <a:srgbClr val="303336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Int){</a:t>
            </a:r>
            <a:endParaRPr sz="2300">
              <a:latin typeface="Lucida Console"/>
              <a:cs typeface="Lucida Console"/>
            </a:endParaRPr>
          </a:p>
          <a:p>
            <a:pPr marL="365125">
              <a:lnSpc>
                <a:spcPts val="2615"/>
              </a:lnSpc>
            </a:pPr>
            <a:r>
              <a:rPr sz="2300" dirty="0">
                <a:solidFill>
                  <a:srgbClr val="101094"/>
                </a:solidFill>
                <a:latin typeface="Lucida Console"/>
                <a:cs typeface="Lucida Console"/>
              </a:rPr>
              <a:t>super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.onProgressUpdate(result)</a:t>
            </a:r>
            <a:endParaRPr sz="2300">
              <a:latin typeface="Lucida Console"/>
              <a:cs typeface="Lucida Console"/>
            </a:endParaRPr>
          </a:p>
          <a:p>
            <a:pPr marL="365125">
              <a:lnSpc>
                <a:spcPts val="2720"/>
              </a:lnSpc>
            </a:pPr>
            <a:r>
              <a:rPr sz="2300" dirty="0">
                <a:solidFill>
                  <a:srgbClr val="858C93"/>
                </a:solidFill>
                <a:latin typeface="Lucida Console"/>
                <a:cs typeface="Lucida Console"/>
              </a:rPr>
              <a:t>//</a:t>
            </a:r>
            <a:r>
              <a:rPr sz="2300" spc="-80" dirty="0">
                <a:solidFill>
                  <a:srgbClr val="858C93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858C93"/>
                </a:solidFill>
                <a:latin typeface="Lucida Console"/>
                <a:cs typeface="Lucida Console"/>
              </a:rPr>
              <a:t>...</a:t>
            </a:r>
            <a:endParaRPr sz="2300">
              <a:latin typeface="Lucida Console"/>
              <a:cs typeface="Lucida Console"/>
            </a:endParaRPr>
          </a:p>
          <a:p>
            <a:pPr marL="12700">
              <a:lnSpc>
                <a:spcPts val="2740"/>
              </a:lnSpc>
            </a:pP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}</a:t>
            </a:r>
            <a:endParaRPr sz="23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9614" y="10115225"/>
            <a:ext cx="201930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}</a:t>
            </a:r>
            <a:endParaRPr sz="2300">
              <a:latin typeface="Lucida Console"/>
              <a:cs typeface="Lucida Conso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52487" y="3270329"/>
            <a:ext cx="8672837" cy="5565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6723" y="3873922"/>
            <a:ext cx="7145655" cy="1410335"/>
          </a:xfrm>
          <a:custGeom>
            <a:avLst/>
            <a:gdLst/>
            <a:ahLst/>
            <a:cxnLst/>
            <a:rect l="l" t="t" r="r" b="b"/>
            <a:pathLst>
              <a:path w="7145655" h="1410335">
                <a:moveTo>
                  <a:pt x="331516" y="0"/>
                </a:moveTo>
                <a:lnTo>
                  <a:pt x="6813808" y="0"/>
                </a:lnTo>
                <a:lnTo>
                  <a:pt x="6879778" y="253"/>
                </a:lnTo>
                <a:lnTo>
                  <a:pt x="6932980" y="2030"/>
                </a:lnTo>
                <a:lnTo>
                  <a:pt x="6975237" y="6853"/>
                </a:lnTo>
                <a:lnTo>
                  <a:pt x="7048029" y="35830"/>
                </a:lnTo>
                <a:lnTo>
                  <a:pt x="7082106" y="63218"/>
                </a:lnTo>
                <a:lnTo>
                  <a:pt x="7109493" y="97295"/>
                </a:lnTo>
                <a:lnTo>
                  <a:pt x="7129079" y="136950"/>
                </a:lnTo>
                <a:lnTo>
                  <a:pt x="7143294" y="212344"/>
                </a:lnTo>
                <a:lnTo>
                  <a:pt x="7145071" y="265546"/>
                </a:lnTo>
                <a:lnTo>
                  <a:pt x="7145324" y="331516"/>
                </a:lnTo>
                <a:lnTo>
                  <a:pt x="7145324" y="1078226"/>
                </a:lnTo>
                <a:lnTo>
                  <a:pt x="7145071" y="1144197"/>
                </a:lnTo>
                <a:lnTo>
                  <a:pt x="7143294" y="1197399"/>
                </a:lnTo>
                <a:lnTo>
                  <a:pt x="7138471" y="1239656"/>
                </a:lnTo>
                <a:lnTo>
                  <a:pt x="7109493" y="1312448"/>
                </a:lnTo>
                <a:lnTo>
                  <a:pt x="7082106" y="1346525"/>
                </a:lnTo>
                <a:lnTo>
                  <a:pt x="7048029" y="1373912"/>
                </a:lnTo>
                <a:lnTo>
                  <a:pt x="7008375" y="1393497"/>
                </a:lnTo>
                <a:lnTo>
                  <a:pt x="6932980" y="1407712"/>
                </a:lnTo>
                <a:lnTo>
                  <a:pt x="6879778" y="1409489"/>
                </a:lnTo>
                <a:lnTo>
                  <a:pt x="6813808" y="1409743"/>
                </a:lnTo>
                <a:lnTo>
                  <a:pt x="331516" y="1409743"/>
                </a:lnTo>
                <a:lnTo>
                  <a:pt x="265546" y="1409489"/>
                </a:lnTo>
                <a:lnTo>
                  <a:pt x="212344" y="1407712"/>
                </a:lnTo>
                <a:lnTo>
                  <a:pt x="170087" y="1402889"/>
                </a:lnTo>
                <a:lnTo>
                  <a:pt x="97295" y="1373912"/>
                </a:lnTo>
                <a:lnTo>
                  <a:pt x="63218" y="1346525"/>
                </a:lnTo>
                <a:lnTo>
                  <a:pt x="35830" y="1312448"/>
                </a:lnTo>
                <a:lnTo>
                  <a:pt x="16245" y="1272793"/>
                </a:lnTo>
                <a:lnTo>
                  <a:pt x="2030" y="1197399"/>
                </a:lnTo>
                <a:lnTo>
                  <a:pt x="253" y="1144197"/>
                </a:lnTo>
                <a:lnTo>
                  <a:pt x="0" y="1078226"/>
                </a:lnTo>
                <a:lnTo>
                  <a:pt x="0" y="331516"/>
                </a:lnTo>
                <a:lnTo>
                  <a:pt x="253" y="265546"/>
                </a:lnTo>
                <a:lnTo>
                  <a:pt x="2030" y="212344"/>
                </a:lnTo>
                <a:lnTo>
                  <a:pt x="6853" y="170087"/>
                </a:lnTo>
                <a:lnTo>
                  <a:pt x="35830" y="97295"/>
                </a:lnTo>
                <a:lnTo>
                  <a:pt x="63218" y="63218"/>
                </a:lnTo>
                <a:lnTo>
                  <a:pt x="97295" y="35830"/>
                </a:lnTo>
                <a:lnTo>
                  <a:pt x="136950" y="16245"/>
                </a:lnTo>
                <a:lnTo>
                  <a:pt x="212344" y="2030"/>
                </a:lnTo>
                <a:lnTo>
                  <a:pt x="265546" y="253"/>
                </a:lnTo>
                <a:lnTo>
                  <a:pt x="331516" y="0"/>
                </a:lnTo>
                <a:close/>
              </a:path>
            </a:pathLst>
          </a:custGeom>
          <a:ln w="52354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976" y="2330096"/>
            <a:ext cx="2910205" cy="496570"/>
          </a:xfrm>
          <a:custGeom>
            <a:avLst/>
            <a:gdLst/>
            <a:ahLst/>
            <a:cxnLst/>
            <a:rect l="l" t="t" r="r" b="b"/>
            <a:pathLst>
              <a:path w="2910204" h="496569">
                <a:moveTo>
                  <a:pt x="0" y="496108"/>
                </a:moveTo>
                <a:lnTo>
                  <a:pt x="2910173" y="496108"/>
                </a:lnTo>
                <a:lnTo>
                  <a:pt x="2910173" y="0"/>
                </a:lnTo>
                <a:lnTo>
                  <a:pt x="0" y="0"/>
                </a:lnTo>
                <a:lnTo>
                  <a:pt x="0" y="496108"/>
                </a:lnTo>
                <a:close/>
              </a:path>
            </a:pathLst>
          </a:custGeom>
          <a:solidFill>
            <a:srgbClr val="EE22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79614" y="2387992"/>
            <a:ext cx="7687309" cy="291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2040">
              <a:lnSpc>
                <a:spcPct val="100000"/>
              </a:lnSpc>
            </a:pPr>
            <a:r>
              <a:rPr sz="2450" spc="95" dirty="0">
                <a:solidFill>
                  <a:srgbClr val="FFFFFF"/>
                </a:solidFill>
                <a:latin typeface="Arial"/>
                <a:cs typeface="Arial"/>
              </a:rPr>
              <a:t>Backg</a:t>
            </a:r>
            <a:r>
              <a:rPr sz="245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50" spc="65" dirty="0">
                <a:solidFill>
                  <a:srgbClr val="FFFFFF"/>
                </a:solidFill>
                <a:latin typeface="Arial"/>
                <a:cs typeface="Arial"/>
              </a:rPr>
              <a:t>oundTh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50" spc="55" dirty="0">
                <a:solidFill>
                  <a:srgbClr val="FFFFFF"/>
                </a:solidFill>
                <a:latin typeface="Arial"/>
                <a:cs typeface="Arial"/>
              </a:rPr>
              <a:t>ead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  <a:spcBef>
                <a:spcPts val="5"/>
              </a:spcBef>
            </a:pPr>
            <a:r>
              <a:rPr sz="2300" dirty="0">
                <a:solidFill>
                  <a:srgbClr val="101094"/>
                </a:solidFill>
                <a:latin typeface="Lucida Console"/>
                <a:cs typeface="Lucida Console"/>
              </a:rPr>
              <a:t>class</a:t>
            </a:r>
            <a:r>
              <a:rPr sz="2300" spc="-40" dirty="0">
                <a:solidFill>
                  <a:srgbClr val="101094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SomeTask():</a:t>
            </a:r>
            <a:endParaRPr sz="2300">
              <a:latin typeface="Lucida Console"/>
              <a:cs typeface="Lucida Console"/>
            </a:endParaRPr>
          </a:p>
          <a:p>
            <a:pPr marL="188595" marR="2547620" indent="528955">
              <a:lnSpc>
                <a:spcPts val="2720"/>
              </a:lnSpc>
              <a:spcBef>
                <a:spcPts val="105"/>
              </a:spcBef>
            </a:pPr>
            <a:r>
              <a:rPr sz="2300" dirty="0">
                <a:solidFill>
                  <a:srgbClr val="2B91AF"/>
                </a:solidFill>
                <a:latin typeface="Lucida Console"/>
                <a:cs typeface="Lucida Console"/>
              </a:rPr>
              <a:t>AsyncTask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&lt;</a:t>
            </a:r>
            <a:r>
              <a:rPr sz="2300" dirty="0">
                <a:solidFill>
                  <a:srgbClr val="2B91AF"/>
                </a:solidFill>
                <a:latin typeface="Lucida Console"/>
                <a:cs typeface="Lucida Console"/>
              </a:rPr>
              <a:t>Void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, </a:t>
            </a:r>
            <a:r>
              <a:rPr sz="2300" dirty="0">
                <a:solidFill>
                  <a:srgbClr val="2B91AF"/>
                </a:solidFill>
                <a:latin typeface="Lucida Console"/>
                <a:cs typeface="Lucida Console"/>
              </a:rPr>
              <a:t>Int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, </a:t>
            </a:r>
            <a:r>
              <a:rPr sz="2300" dirty="0">
                <a:solidFill>
                  <a:srgbClr val="2B91AF"/>
                </a:solidFill>
                <a:latin typeface="Lucida Console"/>
                <a:cs typeface="Lucida Console"/>
              </a:rPr>
              <a:t>S  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o</a:t>
            </a:r>
            <a:r>
              <a:rPr sz="2300" dirty="0">
                <a:solidFill>
                  <a:srgbClr val="101094"/>
                </a:solidFill>
                <a:latin typeface="Lucida Console"/>
                <a:cs typeface="Lucida Console"/>
              </a:rPr>
              <a:t>verride 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fun</a:t>
            </a:r>
            <a:r>
              <a:rPr sz="2300" spc="-5" dirty="0">
                <a:solidFill>
                  <a:srgbClr val="303336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doInBackground(</a:t>
            </a:r>
            <a:endParaRPr sz="2300">
              <a:latin typeface="Lucida Console"/>
              <a:cs typeface="Lucida Console"/>
            </a:endParaRPr>
          </a:p>
          <a:p>
            <a:pPr marL="718185">
              <a:lnSpc>
                <a:spcPts val="2615"/>
              </a:lnSpc>
            </a:pP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vararg </a:t>
            </a:r>
            <a:r>
              <a:rPr sz="2300" dirty="0">
                <a:solidFill>
                  <a:srgbClr val="101094"/>
                </a:solidFill>
                <a:latin typeface="Lucida Console"/>
                <a:cs typeface="Lucida Console"/>
              </a:rPr>
              <a:t>params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: </a:t>
            </a:r>
            <a:r>
              <a:rPr sz="2300" dirty="0">
                <a:solidFill>
                  <a:srgbClr val="2B91AF"/>
                </a:solidFill>
                <a:latin typeface="Lucida Console"/>
                <a:cs typeface="Lucida Console"/>
              </a:rPr>
              <a:t>Void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?): </a:t>
            </a:r>
            <a:r>
              <a:rPr sz="2300" dirty="0">
                <a:solidFill>
                  <a:srgbClr val="2B91AF"/>
                </a:solidFill>
                <a:latin typeface="Lucida Console"/>
                <a:cs typeface="Lucida Console"/>
              </a:rPr>
              <a:t>String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?</a:t>
            </a:r>
            <a:r>
              <a:rPr sz="2300" spc="-5" dirty="0">
                <a:solidFill>
                  <a:srgbClr val="303336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{</a:t>
            </a:r>
            <a:endParaRPr sz="2300">
              <a:latin typeface="Lucida Console"/>
              <a:cs typeface="Lucida Console"/>
            </a:endParaRPr>
          </a:p>
          <a:p>
            <a:pPr marL="541655">
              <a:lnSpc>
                <a:spcPts val="2720"/>
              </a:lnSpc>
            </a:pPr>
            <a:r>
              <a:rPr sz="2300" dirty="0">
                <a:solidFill>
                  <a:srgbClr val="858C93"/>
                </a:solidFill>
                <a:latin typeface="Lucida Console"/>
                <a:cs typeface="Lucida Console"/>
              </a:rPr>
              <a:t>//</a:t>
            </a:r>
            <a:r>
              <a:rPr sz="2300" spc="-80" dirty="0">
                <a:solidFill>
                  <a:srgbClr val="858C93"/>
                </a:solidFill>
                <a:latin typeface="Lucida Console"/>
                <a:cs typeface="Lucida Console"/>
              </a:rPr>
              <a:t> </a:t>
            </a:r>
            <a:r>
              <a:rPr sz="2300" dirty="0">
                <a:solidFill>
                  <a:srgbClr val="858C93"/>
                </a:solidFill>
                <a:latin typeface="Lucida Console"/>
                <a:cs typeface="Lucida Console"/>
              </a:rPr>
              <a:t>...</a:t>
            </a:r>
            <a:endParaRPr sz="2300">
              <a:latin typeface="Lucida Console"/>
              <a:cs typeface="Lucida Console"/>
            </a:endParaRPr>
          </a:p>
          <a:p>
            <a:pPr marL="188595">
              <a:lnSpc>
                <a:spcPts val="2740"/>
              </a:lnSpc>
            </a:pPr>
            <a:r>
              <a:rPr sz="2300" dirty="0">
                <a:solidFill>
                  <a:srgbClr val="303336"/>
                </a:solidFill>
                <a:latin typeface="Lucida Console"/>
                <a:cs typeface="Lucida Console"/>
              </a:rPr>
              <a:t>}</a:t>
            </a:r>
            <a:endParaRPr sz="23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52799" y="2755433"/>
            <a:ext cx="1530350" cy="949960"/>
          </a:xfrm>
          <a:custGeom>
            <a:avLst/>
            <a:gdLst/>
            <a:ahLst/>
            <a:cxnLst/>
            <a:rect l="l" t="t" r="r" b="b"/>
            <a:pathLst>
              <a:path w="1530350" h="949960">
                <a:moveTo>
                  <a:pt x="0" y="474862"/>
                </a:moveTo>
                <a:lnTo>
                  <a:pt x="1529876" y="474862"/>
                </a:lnTo>
              </a:path>
            </a:pathLst>
          </a:custGeom>
          <a:ln w="949725">
            <a:solidFill>
              <a:srgbClr val="EE22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10824" y="3544289"/>
            <a:ext cx="363855" cy="311150"/>
          </a:xfrm>
          <a:custGeom>
            <a:avLst/>
            <a:gdLst/>
            <a:ahLst/>
            <a:cxnLst/>
            <a:rect l="l" t="t" r="r" b="b"/>
            <a:pathLst>
              <a:path w="363854" h="311150">
                <a:moveTo>
                  <a:pt x="191406" y="0"/>
                </a:moveTo>
                <a:lnTo>
                  <a:pt x="0" y="311083"/>
                </a:lnTo>
                <a:lnTo>
                  <a:pt x="363711" y="277558"/>
                </a:lnTo>
                <a:lnTo>
                  <a:pt x="191406" y="0"/>
                </a:lnTo>
                <a:close/>
              </a:path>
            </a:pathLst>
          </a:custGeom>
          <a:solidFill>
            <a:srgbClr val="EE22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6723" y="5278060"/>
            <a:ext cx="7145655" cy="4914900"/>
          </a:xfrm>
          <a:custGeom>
            <a:avLst/>
            <a:gdLst/>
            <a:ahLst/>
            <a:cxnLst/>
            <a:rect l="l" t="t" r="r" b="b"/>
            <a:pathLst>
              <a:path w="7145655" h="4914900">
                <a:moveTo>
                  <a:pt x="331516" y="0"/>
                </a:moveTo>
                <a:lnTo>
                  <a:pt x="6813808" y="0"/>
                </a:lnTo>
                <a:lnTo>
                  <a:pt x="6879778" y="253"/>
                </a:lnTo>
                <a:lnTo>
                  <a:pt x="6932980" y="2030"/>
                </a:lnTo>
                <a:lnTo>
                  <a:pt x="6975237" y="6853"/>
                </a:lnTo>
                <a:lnTo>
                  <a:pt x="7048029" y="35830"/>
                </a:lnTo>
                <a:lnTo>
                  <a:pt x="7082106" y="63218"/>
                </a:lnTo>
                <a:lnTo>
                  <a:pt x="7109493" y="97295"/>
                </a:lnTo>
                <a:lnTo>
                  <a:pt x="7129079" y="136950"/>
                </a:lnTo>
                <a:lnTo>
                  <a:pt x="7143294" y="212344"/>
                </a:lnTo>
                <a:lnTo>
                  <a:pt x="7145071" y="265546"/>
                </a:lnTo>
                <a:lnTo>
                  <a:pt x="7145324" y="331516"/>
                </a:lnTo>
                <a:lnTo>
                  <a:pt x="7145324" y="4583018"/>
                </a:lnTo>
                <a:lnTo>
                  <a:pt x="7145071" y="4648988"/>
                </a:lnTo>
                <a:lnTo>
                  <a:pt x="7143294" y="4702190"/>
                </a:lnTo>
                <a:lnTo>
                  <a:pt x="7138471" y="4744447"/>
                </a:lnTo>
                <a:lnTo>
                  <a:pt x="7109493" y="4817240"/>
                </a:lnTo>
                <a:lnTo>
                  <a:pt x="7082106" y="4851317"/>
                </a:lnTo>
                <a:lnTo>
                  <a:pt x="7048029" y="4878704"/>
                </a:lnTo>
                <a:lnTo>
                  <a:pt x="7008375" y="4898289"/>
                </a:lnTo>
                <a:lnTo>
                  <a:pt x="6932980" y="4912504"/>
                </a:lnTo>
                <a:lnTo>
                  <a:pt x="6879778" y="4914281"/>
                </a:lnTo>
                <a:lnTo>
                  <a:pt x="6813808" y="4914535"/>
                </a:lnTo>
                <a:lnTo>
                  <a:pt x="331516" y="4914535"/>
                </a:lnTo>
                <a:lnTo>
                  <a:pt x="265546" y="4914281"/>
                </a:lnTo>
                <a:lnTo>
                  <a:pt x="212344" y="4912504"/>
                </a:lnTo>
                <a:lnTo>
                  <a:pt x="170087" y="4907681"/>
                </a:lnTo>
                <a:lnTo>
                  <a:pt x="97295" y="4878704"/>
                </a:lnTo>
                <a:lnTo>
                  <a:pt x="63218" y="4851317"/>
                </a:lnTo>
                <a:lnTo>
                  <a:pt x="35830" y="4817240"/>
                </a:lnTo>
                <a:lnTo>
                  <a:pt x="16245" y="4777585"/>
                </a:lnTo>
                <a:lnTo>
                  <a:pt x="2030" y="4702190"/>
                </a:lnTo>
                <a:lnTo>
                  <a:pt x="253" y="4648988"/>
                </a:lnTo>
                <a:lnTo>
                  <a:pt x="0" y="4583018"/>
                </a:lnTo>
                <a:lnTo>
                  <a:pt x="0" y="331516"/>
                </a:lnTo>
                <a:lnTo>
                  <a:pt x="253" y="265546"/>
                </a:lnTo>
                <a:lnTo>
                  <a:pt x="2030" y="212344"/>
                </a:lnTo>
                <a:lnTo>
                  <a:pt x="6853" y="170087"/>
                </a:lnTo>
                <a:lnTo>
                  <a:pt x="35830" y="97295"/>
                </a:lnTo>
                <a:lnTo>
                  <a:pt x="63218" y="63218"/>
                </a:lnTo>
                <a:lnTo>
                  <a:pt x="97295" y="35830"/>
                </a:lnTo>
                <a:lnTo>
                  <a:pt x="136950" y="16245"/>
                </a:lnTo>
                <a:lnTo>
                  <a:pt x="212344" y="2030"/>
                </a:lnTo>
                <a:lnTo>
                  <a:pt x="265546" y="253"/>
                </a:lnTo>
                <a:lnTo>
                  <a:pt x="331516" y="0"/>
                </a:lnTo>
                <a:close/>
              </a:path>
            </a:pathLst>
          </a:custGeom>
          <a:ln w="52354">
            <a:solidFill>
              <a:srgbClr val="017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7295" y="9279063"/>
            <a:ext cx="1443990" cy="496570"/>
          </a:xfrm>
          <a:custGeom>
            <a:avLst/>
            <a:gdLst/>
            <a:ahLst/>
            <a:cxnLst/>
            <a:rect l="l" t="t" r="r" b="b"/>
            <a:pathLst>
              <a:path w="1443990" h="496570">
                <a:moveTo>
                  <a:pt x="0" y="496108"/>
                </a:moveTo>
                <a:lnTo>
                  <a:pt x="1443516" y="496108"/>
                </a:lnTo>
                <a:lnTo>
                  <a:pt x="1443516" y="0"/>
                </a:lnTo>
                <a:lnTo>
                  <a:pt x="0" y="0"/>
                </a:lnTo>
                <a:lnTo>
                  <a:pt x="0" y="496108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48729" y="9336959"/>
            <a:ext cx="134112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30" dirty="0">
                <a:solidFill>
                  <a:srgbClr val="FFFFFF"/>
                </a:solidFill>
                <a:latin typeface="Arial"/>
                <a:cs typeface="Arial"/>
              </a:rPr>
              <a:t>UiTh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50" spc="55" dirty="0">
                <a:solidFill>
                  <a:srgbClr val="FFFFFF"/>
                </a:solidFill>
                <a:latin typeface="Arial"/>
                <a:cs typeface="Arial"/>
              </a:rPr>
              <a:t>ead</a:t>
            </a:r>
            <a:endParaRPr sz="24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519109" y="9561129"/>
            <a:ext cx="1328420" cy="0"/>
          </a:xfrm>
          <a:custGeom>
            <a:avLst/>
            <a:gdLst/>
            <a:ahLst/>
            <a:cxnLst/>
            <a:rect l="l" t="t" r="r" b="b"/>
            <a:pathLst>
              <a:path w="1328420">
                <a:moveTo>
                  <a:pt x="1327984" y="0"/>
                </a:moveTo>
                <a:lnTo>
                  <a:pt x="41883" y="0"/>
                </a:lnTo>
                <a:lnTo>
                  <a:pt x="0" y="0"/>
                </a:lnTo>
              </a:path>
            </a:pathLst>
          </a:custGeom>
          <a:ln w="83767">
            <a:solidFill>
              <a:srgbClr val="017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34297" y="9397783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690" y="0"/>
                </a:moveTo>
                <a:lnTo>
                  <a:pt x="0" y="163345"/>
                </a:lnTo>
                <a:lnTo>
                  <a:pt x="326690" y="326691"/>
                </a:lnTo>
                <a:lnTo>
                  <a:pt x="326690" y="0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69263" y="10367079"/>
            <a:ext cx="1016571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5" dirty="0">
                <a:latin typeface="Arial"/>
                <a:cs typeface="Arial"/>
              </a:rPr>
              <a:t>https://developer.android.com/reference/android/os/AsyncTask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26706" y="1298037"/>
            <a:ext cx="1821814" cy="496570"/>
          </a:xfrm>
          <a:prstGeom prst="rect">
            <a:avLst/>
          </a:prstGeom>
          <a:solidFill>
            <a:srgbClr val="EE220C"/>
          </a:solidFill>
        </p:spPr>
        <p:txBody>
          <a:bodyPr vert="horz" wrap="square" lIns="0" tIns="577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55"/>
              </a:spcBef>
            </a:pPr>
            <a:r>
              <a:rPr sz="2450" spc="65" dirty="0">
                <a:solidFill>
                  <a:srgbClr val="FFFFFF"/>
                </a:solidFill>
                <a:latin typeface="Arial"/>
                <a:cs typeface="Arial"/>
              </a:rPr>
              <a:t>Deprecated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8301" y="938268"/>
            <a:ext cx="12647930" cy="12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750" spc="180" dirty="0"/>
              <a:t>Anko </a:t>
            </a:r>
            <a:r>
              <a:rPr sz="7750" spc="45" dirty="0"/>
              <a:t>AsyncTask</a:t>
            </a:r>
            <a:r>
              <a:rPr sz="7750" spc="-225" dirty="0"/>
              <a:t> </a:t>
            </a:r>
            <a:r>
              <a:rPr sz="7750" spc="155" dirty="0"/>
              <a:t>Alternative</a:t>
            </a:r>
            <a:endParaRPr sz="7750"/>
          </a:p>
        </p:txBody>
      </p:sp>
      <p:sp>
        <p:nvSpPr>
          <p:cNvPr id="3" name="object 3"/>
          <p:cNvSpPr/>
          <p:nvPr/>
        </p:nvSpPr>
        <p:spPr>
          <a:xfrm>
            <a:off x="6091110" y="4168416"/>
            <a:ext cx="7145655" cy="4620895"/>
          </a:xfrm>
          <a:custGeom>
            <a:avLst/>
            <a:gdLst/>
            <a:ahLst/>
            <a:cxnLst/>
            <a:rect l="l" t="t" r="r" b="b"/>
            <a:pathLst>
              <a:path w="7145655" h="4620895">
                <a:moveTo>
                  <a:pt x="331516" y="0"/>
                </a:moveTo>
                <a:lnTo>
                  <a:pt x="6813808" y="0"/>
                </a:lnTo>
                <a:lnTo>
                  <a:pt x="6879778" y="253"/>
                </a:lnTo>
                <a:lnTo>
                  <a:pt x="6932980" y="2030"/>
                </a:lnTo>
                <a:lnTo>
                  <a:pt x="6975237" y="6853"/>
                </a:lnTo>
                <a:lnTo>
                  <a:pt x="7048029" y="35830"/>
                </a:lnTo>
                <a:lnTo>
                  <a:pt x="7082106" y="63218"/>
                </a:lnTo>
                <a:lnTo>
                  <a:pt x="7109493" y="97295"/>
                </a:lnTo>
                <a:lnTo>
                  <a:pt x="7129079" y="136950"/>
                </a:lnTo>
                <a:lnTo>
                  <a:pt x="7143294" y="212344"/>
                </a:lnTo>
                <a:lnTo>
                  <a:pt x="7145071" y="265546"/>
                </a:lnTo>
                <a:lnTo>
                  <a:pt x="7145324" y="331516"/>
                </a:lnTo>
                <a:lnTo>
                  <a:pt x="7145324" y="4289369"/>
                </a:lnTo>
                <a:lnTo>
                  <a:pt x="7145071" y="4355339"/>
                </a:lnTo>
                <a:lnTo>
                  <a:pt x="7143294" y="4408541"/>
                </a:lnTo>
                <a:lnTo>
                  <a:pt x="7138471" y="4450799"/>
                </a:lnTo>
                <a:lnTo>
                  <a:pt x="7109493" y="4523591"/>
                </a:lnTo>
                <a:lnTo>
                  <a:pt x="7082106" y="4557668"/>
                </a:lnTo>
                <a:lnTo>
                  <a:pt x="7048029" y="4585055"/>
                </a:lnTo>
                <a:lnTo>
                  <a:pt x="7008375" y="4604640"/>
                </a:lnTo>
                <a:lnTo>
                  <a:pt x="6932980" y="4618855"/>
                </a:lnTo>
                <a:lnTo>
                  <a:pt x="6879778" y="4620632"/>
                </a:lnTo>
                <a:lnTo>
                  <a:pt x="6813808" y="4620886"/>
                </a:lnTo>
                <a:lnTo>
                  <a:pt x="331516" y="4620886"/>
                </a:lnTo>
                <a:lnTo>
                  <a:pt x="265546" y="4620632"/>
                </a:lnTo>
                <a:lnTo>
                  <a:pt x="212344" y="4618855"/>
                </a:lnTo>
                <a:lnTo>
                  <a:pt x="170087" y="4614032"/>
                </a:lnTo>
                <a:lnTo>
                  <a:pt x="97295" y="4585055"/>
                </a:lnTo>
                <a:lnTo>
                  <a:pt x="63218" y="4557668"/>
                </a:lnTo>
                <a:lnTo>
                  <a:pt x="35830" y="4523591"/>
                </a:lnTo>
                <a:lnTo>
                  <a:pt x="16245" y="4483936"/>
                </a:lnTo>
                <a:lnTo>
                  <a:pt x="2030" y="4408541"/>
                </a:lnTo>
                <a:lnTo>
                  <a:pt x="253" y="4355339"/>
                </a:lnTo>
                <a:lnTo>
                  <a:pt x="0" y="4289369"/>
                </a:lnTo>
                <a:lnTo>
                  <a:pt x="0" y="331516"/>
                </a:lnTo>
                <a:lnTo>
                  <a:pt x="253" y="265546"/>
                </a:lnTo>
                <a:lnTo>
                  <a:pt x="2030" y="212344"/>
                </a:lnTo>
                <a:lnTo>
                  <a:pt x="6853" y="170087"/>
                </a:lnTo>
                <a:lnTo>
                  <a:pt x="35830" y="97295"/>
                </a:lnTo>
                <a:lnTo>
                  <a:pt x="63218" y="63218"/>
                </a:lnTo>
                <a:lnTo>
                  <a:pt x="97295" y="35830"/>
                </a:lnTo>
                <a:lnTo>
                  <a:pt x="136950" y="16245"/>
                </a:lnTo>
                <a:lnTo>
                  <a:pt x="212344" y="2030"/>
                </a:lnTo>
                <a:lnTo>
                  <a:pt x="265546" y="253"/>
                </a:lnTo>
                <a:lnTo>
                  <a:pt x="331516" y="0"/>
                </a:lnTo>
                <a:close/>
              </a:path>
            </a:pathLst>
          </a:custGeom>
          <a:ln w="52354">
            <a:solidFill>
              <a:srgbClr val="FF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5223" y="2919084"/>
            <a:ext cx="2910205" cy="496570"/>
          </a:xfrm>
          <a:custGeom>
            <a:avLst/>
            <a:gdLst/>
            <a:ahLst/>
            <a:cxnLst/>
            <a:rect l="l" t="t" r="r" b="b"/>
            <a:pathLst>
              <a:path w="2910204" h="496570">
                <a:moveTo>
                  <a:pt x="0" y="496108"/>
                </a:moveTo>
                <a:lnTo>
                  <a:pt x="2910173" y="496108"/>
                </a:lnTo>
                <a:lnTo>
                  <a:pt x="2910173" y="0"/>
                </a:lnTo>
                <a:lnTo>
                  <a:pt x="0" y="0"/>
                </a:lnTo>
                <a:lnTo>
                  <a:pt x="0" y="496108"/>
                </a:lnTo>
                <a:close/>
              </a:path>
            </a:pathLst>
          </a:custGeom>
          <a:solidFill>
            <a:srgbClr val="EE22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5223" y="2976980"/>
            <a:ext cx="141351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ct val="100000"/>
              </a:lnSpc>
            </a:pPr>
            <a:r>
              <a:rPr sz="2450" spc="80" dirty="0">
                <a:solidFill>
                  <a:srgbClr val="FFFFFF"/>
                </a:solidFill>
                <a:latin typeface="Arial"/>
                <a:cs typeface="Arial"/>
              </a:rPr>
              <a:t>Backgro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23269" y="2976980"/>
            <a:ext cx="159131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60" dirty="0">
                <a:solidFill>
                  <a:srgbClr val="FFFFFF"/>
                </a:solidFill>
                <a:latin typeface="Arial"/>
                <a:cs typeface="Arial"/>
              </a:rPr>
              <a:t>undTh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50" spc="55" dirty="0">
                <a:solidFill>
                  <a:srgbClr val="FFFFFF"/>
                </a:solidFill>
                <a:latin typeface="Arial"/>
                <a:cs typeface="Arial"/>
              </a:rPr>
              <a:t>ead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10309" y="3371630"/>
            <a:ext cx="0" cy="557530"/>
          </a:xfrm>
          <a:custGeom>
            <a:avLst/>
            <a:gdLst/>
            <a:ahLst/>
            <a:cxnLst/>
            <a:rect l="l" t="t" r="r" b="b"/>
            <a:pathLst>
              <a:path h="557529">
                <a:moveTo>
                  <a:pt x="-41883" y="278641"/>
                </a:moveTo>
                <a:lnTo>
                  <a:pt x="41883" y="278641"/>
                </a:lnTo>
              </a:path>
            </a:pathLst>
          </a:custGeom>
          <a:ln w="557282">
            <a:solidFill>
              <a:srgbClr val="EE22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46963" y="3887029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691" y="0"/>
                </a:moveTo>
                <a:lnTo>
                  <a:pt x="0" y="0"/>
                </a:lnTo>
                <a:lnTo>
                  <a:pt x="163345" y="326691"/>
                </a:lnTo>
                <a:lnTo>
                  <a:pt x="326691" y="0"/>
                </a:lnTo>
                <a:close/>
              </a:path>
            </a:pathLst>
          </a:custGeom>
          <a:solidFill>
            <a:srgbClr val="EE22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37576" y="5571057"/>
            <a:ext cx="6525259" cy="2858770"/>
          </a:xfrm>
          <a:custGeom>
            <a:avLst/>
            <a:gdLst/>
            <a:ahLst/>
            <a:cxnLst/>
            <a:rect l="l" t="t" r="r" b="b"/>
            <a:pathLst>
              <a:path w="6525259" h="2858770">
                <a:moveTo>
                  <a:pt x="331516" y="0"/>
                </a:moveTo>
                <a:lnTo>
                  <a:pt x="6193358" y="0"/>
                </a:lnTo>
                <a:lnTo>
                  <a:pt x="6259328" y="253"/>
                </a:lnTo>
                <a:lnTo>
                  <a:pt x="6312530" y="2030"/>
                </a:lnTo>
                <a:lnTo>
                  <a:pt x="6354787" y="6853"/>
                </a:lnTo>
                <a:lnTo>
                  <a:pt x="6427579" y="35830"/>
                </a:lnTo>
                <a:lnTo>
                  <a:pt x="6461656" y="63218"/>
                </a:lnTo>
                <a:lnTo>
                  <a:pt x="6489044" y="97295"/>
                </a:lnTo>
                <a:lnTo>
                  <a:pt x="6508629" y="136950"/>
                </a:lnTo>
                <a:lnTo>
                  <a:pt x="6522843" y="212344"/>
                </a:lnTo>
                <a:lnTo>
                  <a:pt x="6524620" y="265546"/>
                </a:lnTo>
                <a:lnTo>
                  <a:pt x="6524874" y="331516"/>
                </a:lnTo>
                <a:lnTo>
                  <a:pt x="6524874" y="2527199"/>
                </a:lnTo>
                <a:lnTo>
                  <a:pt x="6524620" y="2593170"/>
                </a:lnTo>
                <a:lnTo>
                  <a:pt x="6522843" y="2646372"/>
                </a:lnTo>
                <a:lnTo>
                  <a:pt x="6518021" y="2688629"/>
                </a:lnTo>
                <a:lnTo>
                  <a:pt x="6489044" y="2761421"/>
                </a:lnTo>
                <a:lnTo>
                  <a:pt x="6461656" y="2795498"/>
                </a:lnTo>
                <a:lnTo>
                  <a:pt x="6427579" y="2822885"/>
                </a:lnTo>
                <a:lnTo>
                  <a:pt x="6387924" y="2842470"/>
                </a:lnTo>
                <a:lnTo>
                  <a:pt x="6312530" y="2856685"/>
                </a:lnTo>
                <a:lnTo>
                  <a:pt x="6259328" y="2858462"/>
                </a:lnTo>
                <a:lnTo>
                  <a:pt x="6193358" y="2858716"/>
                </a:lnTo>
                <a:lnTo>
                  <a:pt x="331516" y="2858716"/>
                </a:lnTo>
                <a:lnTo>
                  <a:pt x="265546" y="2858462"/>
                </a:lnTo>
                <a:lnTo>
                  <a:pt x="212344" y="2856685"/>
                </a:lnTo>
                <a:lnTo>
                  <a:pt x="170087" y="2851862"/>
                </a:lnTo>
                <a:lnTo>
                  <a:pt x="97295" y="2822885"/>
                </a:lnTo>
                <a:lnTo>
                  <a:pt x="63218" y="2795498"/>
                </a:lnTo>
                <a:lnTo>
                  <a:pt x="35830" y="2761421"/>
                </a:lnTo>
                <a:lnTo>
                  <a:pt x="16245" y="2721766"/>
                </a:lnTo>
                <a:lnTo>
                  <a:pt x="2030" y="2646372"/>
                </a:lnTo>
                <a:lnTo>
                  <a:pt x="253" y="2593170"/>
                </a:lnTo>
                <a:lnTo>
                  <a:pt x="0" y="2527199"/>
                </a:lnTo>
                <a:lnTo>
                  <a:pt x="0" y="331516"/>
                </a:lnTo>
                <a:lnTo>
                  <a:pt x="253" y="265546"/>
                </a:lnTo>
                <a:lnTo>
                  <a:pt x="2030" y="212344"/>
                </a:lnTo>
                <a:lnTo>
                  <a:pt x="6853" y="170087"/>
                </a:lnTo>
                <a:lnTo>
                  <a:pt x="35830" y="97295"/>
                </a:lnTo>
                <a:lnTo>
                  <a:pt x="63218" y="63218"/>
                </a:lnTo>
                <a:lnTo>
                  <a:pt x="97295" y="35830"/>
                </a:lnTo>
                <a:lnTo>
                  <a:pt x="136950" y="16245"/>
                </a:lnTo>
                <a:lnTo>
                  <a:pt x="212344" y="2030"/>
                </a:lnTo>
                <a:lnTo>
                  <a:pt x="265546" y="253"/>
                </a:lnTo>
                <a:lnTo>
                  <a:pt x="331516" y="0"/>
                </a:lnTo>
                <a:close/>
              </a:path>
            </a:pathLst>
          </a:custGeom>
          <a:ln w="52354">
            <a:solidFill>
              <a:srgbClr val="017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97184" y="9224665"/>
            <a:ext cx="1443990" cy="496570"/>
          </a:xfrm>
          <a:custGeom>
            <a:avLst/>
            <a:gdLst/>
            <a:ahLst/>
            <a:cxnLst/>
            <a:rect l="l" t="t" r="r" b="b"/>
            <a:pathLst>
              <a:path w="1443990" h="496570">
                <a:moveTo>
                  <a:pt x="0" y="496108"/>
                </a:moveTo>
                <a:lnTo>
                  <a:pt x="1443516" y="496108"/>
                </a:lnTo>
                <a:lnTo>
                  <a:pt x="1443516" y="0"/>
                </a:lnTo>
                <a:lnTo>
                  <a:pt x="0" y="0"/>
                </a:lnTo>
                <a:lnTo>
                  <a:pt x="0" y="496108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18943" y="8662958"/>
            <a:ext cx="0" cy="714375"/>
          </a:xfrm>
          <a:custGeom>
            <a:avLst/>
            <a:gdLst/>
            <a:ahLst/>
            <a:cxnLst/>
            <a:rect l="l" t="t" r="r" b="b"/>
            <a:pathLst>
              <a:path h="714375">
                <a:moveTo>
                  <a:pt x="-41883" y="357189"/>
                </a:moveTo>
                <a:lnTo>
                  <a:pt x="41883" y="357189"/>
                </a:lnTo>
              </a:path>
            </a:pathLst>
          </a:custGeom>
          <a:ln w="714378">
            <a:solidFill>
              <a:srgbClr val="017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55597" y="8378151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163345" y="0"/>
                </a:moveTo>
                <a:lnTo>
                  <a:pt x="0" y="326691"/>
                </a:lnTo>
                <a:lnTo>
                  <a:pt x="326691" y="326691"/>
                </a:lnTo>
                <a:lnTo>
                  <a:pt x="163345" y="0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780">
              <a:lnSpc>
                <a:spcPts val="2740"/>
              </a:lnSpc>
            </a:pPr>
            <a:r>
              <a:rPr dirty="0"/>
              <a:t>doAsync</a:t>
            </a:r>
            <a:r>
              <a:rPr spc="-70" dirty="0"/>
              <a:t> </a:t>
            </a:r>
            <a:r>
              <a:rPr dirty="0">
                <a:solidFill>
                  <a:srgbClr val="101094"/>
                </a:solidFill>
              </a:rPr>
              <a:t>{</a:t>
            </a:r>
          </a:p>
          <a:p>
            <a:pPr marL="751840">
              <a:lnSpc>
                <a:spcPts val="2720"/>
              </a:lnSpc>
            </a:pPr>
            <a:r>
              <a:rPr dirty="0">
                <a:solidFill>
                  <a:srgbClr val="101094"/>
                </a:solidFill>
              </a:rPr>
              <a:t>//Execute all the long</a:t>
            </a:r>
            <a:r>
              <a:rPr spc="5" dirty="0">
                <a:solidFill>
                  <a:srgbClr val="101094"/>
                </a:solidFill>
              </a:rPr>
              <a:t> </a:t>
            </a:r>
            <a:r>
              <a:rPr dirty="0">
                <a:solidFill>
                  <a:srgbClr val="101094"/>
                </a:solidFill>
              </a:rPr>
              <a:t>running</a:t>
            </a:r>
          </a:p>
          <a:p>
            <a:pPr marL="751840">
              <a:lnSpc>
                <a:spcPts val="2720"/>
              </a:lnSpc>
            </a:pPr>
            <a:r>
              <a:rPr dirty="0">
                <a:solidFill>
                  <a:srgbClr val="101094"/>
                </a:solidFill>
              </a:rPr>
              <a:t>// tasks</a:t>
            </a:r>
            <a:r>
              <a:rPr spc="-60" dirty="0">
                <a:solidFill>
                  <a:srgbClr val="101094"/>
                </a:solidFill>
              </a:rPr>
              <a:t> </a:t>
            </a:r>
            <a:r>
              <a:rPr dirty="0">
                <a:solidFill>
                  <a:srgbClr val="101094"/>
                </a:solidFill>
              </a:rPr>
              <a:t>here</a:t>
            </a:r>
          </a:p>
          <a:p>
            <a:pPr marL="751840" marR="1983739">
              <a:lnSpc>
                <a:spcPts val="2720"/>
              </a:lnSpc>
              <a:spcBef>
                <a:spcPts val="105"/>
              </a:spcBef>
            </a:pPr>
            <a:r>
              <a:rPr dirty="0">
                <a:solidFill>
                  <a:srgbClr val="101094"/>
                </a:solidFill>
              </a:rPr>
              <a:t>val s: String = makeNetworkCall()  </a:t>
            </a:r>
            <a:r>
              <a:rPr dirty="0"/>
              <a:t>uiThread</a:t>
            </a:r>
            <a:r>
              <a:rPr spc="-65" dirty="0"/>
              <a:t> </a:t>
            </a:r>
            <a:r>
              <a:rPr dirty="0">
                <a:solidFill>
                  <a:srgbClr val="101094"/>
                </a:solidFill>
              </a:rPr>
              <a:t>{</a:t>
            </a:r>
          </a:p>
          <a:p>
            <a:pPr marL="928369" marR="2336165" indent="176530">
              <a:lnSpc>
                <a:spcPts val="2720"/>
              </a:lnSpc>
            </a:pPr>
            <a:r>
              <a:rPr dirty="0">
                <a:solidFill>
                  <a:srgbClr val="101094"/>
                </a:solidFill>
              </a:rPr>
              <a:t>//Update the UI thread here  alert("Downloaded data is</a:t>
            </a:r>
            <a:r>
              <a:rPr spc="10" dirty="0">
                <a:solidFill>
                  <a:srgbClr val="101094"/>
                </a:solidFill>
              </a:rPr>
              <a:t> </a:t>
            </a:r>
            <a:r>
              <a:rPr dirty="0">
                <a:solidFill>
                  <a:srgbClr val="101094"/>
                </a:solidFill>
              </a:rPr>
              <a:t>$s",</a:t>
            </a:r>
          </a:p>
          <a:p>
            <a:pPr marL="1104900" marR="2512695" indent="353060">
              <a:lnSpc>
                <a:spcPts val="2720"/>
              </a:lnSpc>
            </a:pPr>
            <a:r>
              <a:rPr dirty="0">
                <a:solidFill>
                  <a:srgbClr val="101094"/>
                </a:solidFill>
              </a:rPr>
              <a:t>"Hi I'm an alert") {  yesButton { toast("Yay !") }  noButton { toast(":( !")</a:t>
            </a:r>
            <a:r>
              <a:rPr spc="-5" dirty="0">
                <a:solidFill>
                  <a:srgbClr val="101094"/>
                </a:solidFill>
              </a:rPr>
              <a:t> </a:t>
            </a:r>
            <a:r>
              <a:rPr dirty="0">
                <a:solidFill>
                  <a:srgbClr val="101094"/>
                </a:solidFill>
              </a:rPr>
              <a:t>}</a:t>
            </a:r>
          </a:p>
          <a:p>
            <a:pPr marL="928369">
              <a:lnSpc>
                <a:spcPts val="2615"/>
              </a:lnSpc>
            </a:pPr>
            <a:r>
              <a:rPr dirty="0">
                <a:solidFill>
                  <a:srgbClr val="101094"/>
                </a:solidFill>
              </a:rPr>
              <a:t>}.show()</a:t>
            </a:r>
          </a:p>
          <a:p>
            <a:pPr marL="751840">
              <a:lnSpc>
                <a:spcPts val="2720"/>
              </a:lnSpc>
            </a:pPr>
            <a:r>
              <a:rPr dirty="0">
                <a:solidFill>
                  <a:srgbClr val="101094"/>
                </a:solidFill>
              </a:rPr>
              <a:t>}</a:t>
            </a:r>
          </a:p>
          <a:p>
            <a:pPr marL="398780">
              <a:lnSpc>
                <a:spcPts val="2740"/>
              </a:lnSpc>
            </a:pPr>
            <a:r>
              <a:rPr dirty="0">
                <a:solidFill>
                  <a:srgbClr val="101094"/>
                </a:solidFill>
              </a:rPr>
              <a:t>}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R="1058545" algn="ctr">
              <a:lnSpc>
                <a:spcPct val="100000"/>
              </a:lnSpc>
            </a:pPr>
            <a:r>
              <a:rPr sz="2450" spc="35" dirty="0">
                <a:solidFill>
                  <a:srgbClr val="FFFFFF"/>
                </a:solidFill>
                <a:latin typeface="Arial"/>
                <a:cs typeface="Arial"/>
              </a:rPr>
              <a:t>UiThread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40" dirty="0">
                <a:solidFill>
                  <a:srgbClr val="000000"/>
                </a:solidFill>
                <a:latin typeface="Arial"/>
                <a:cs typeface="Arial"/>
              </a:rPr>
              <a:t>https://github.com/Kotlin/anko/wiki/Anko-Coroutines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69126" y="8185538"/>
            <a:ext cx="3381247" cy="185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7427" y="812668"/>
            <a:ext cx="990981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30" dirty="0"/>
              <a:t>Jetpack</a:t>
            </a:r>
            <a:r>
              <a:rPr spc="-45" dirty="0"/>
              <a:t> </a:t>
            </a:r>
            <a:r>
              <a:rPr spc="260" dirty="0"/>
              <a:t>Compose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3666" y="10223726"/>
            <a:ext cx="7757159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5" dirty="0">
                <a:latin typeface="Arial"/>
                <a:cs typeface="Arial"/>
              </a:rPr>
              <a:t>https://developer.android.com/jetpack/compose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4641" y="2086869"/>
            <a:ext cx="7134817" cy="7134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4613" y="812668"/>
            <a:ext cx="10095230" cy="207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235" dirty="0"/>
              <a:t>Layouts</a:t>
            </a:r>
          </a:p>
          <a:p>
            <a:pPr algn="ctr">
              <a:lnSpc>
                <a:spcPct val="100000"/>
              </a:lnSpc>
              <a:spcBef>
                <a:spcPts val="2060"/>
              </a:spcBef>
            </a:pPr>
            <a:r>
              <a:rPr sz="2600" b="1" spc="30" dirty="0">
                <a:latin typeface="Arial"/>
                <a:cs typeface="Arial"/>
              </a:rPr>
              <a:t>https://developer.android.com/guide/topics/ui/declaring-layout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4808" y="3502385"/>
            <a:ext cx="14414561" cy="6311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678" y="847715"/>
            <a:ext cx="12706985" cy="138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50" spc="240" dirty="0"/>
              <a:t>Compose </a:t>
            </a:r>
            <a:r>
              <a:rPr sz="8850" spc="220" dirty="0"/>
              <a:t>Layout</a:t>
            </a:r>
            <a:r>
              <a:rPr sz="8850" spc="-270" dirty="0"/>
              <a:t> </a:t>
            </a:r>
            <a:r>
              <a:rPr sz="8850" spc="225" dirty="0"/>
              <a:t>Basics</a:t>
            </a:r>
            <a:endParaRPr sz="8850"/>
          </a:p>
        </p:txBody>
      </p:sp>
      <p:sp>
        <p:nvSpPr>
          <p:cNvPr id="3" name="object 3"/>
          <p:cNvSpPr/>
          <p:nvPr/>
        </p:nvSpPr>
        <p:spPr>
          <a:xfrm>
            <a:off x="17284112" y="1366172"/>
            <a:ext cx="2257484" cy="2257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3019" y="8089207"/>
            <a:ext cx="11477397" cy="1080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8449" y="8269134"/>
            <a:ext cx="2844740" cy="701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9576" y="8269689"/>
            <a:ext cx="2858974" cy="701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0308" y="3282964"/>
            <a:ext cx="11386820" cy="289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10" dirty="0">
                <a:latin typeface="Arial"/>
                <a:cs typeface="Arial"/>
              </a:rPr>
              <a:t>Compose </a:t>
            </a:r>
            <a:r>
              <a:rPr sz="4200" spc="-5" dirty="0">
                <a:latin typeface="Arial"/>
                <a:cs typeface="Arial"/>
              </a:rPr>
              <a:t>transforms </a:t>
            </a:r>
            <a:r>
              <a:rPr sz="4200" spc="-10" dirty="0">
                <a:latin typeface="Arial"/>
                <a:cs typeface="Arial"/>
              </a:rPr>
              <a:t>state </a:t>
            </a:r>
            <a:r>
              <a:rPr sz="4200" spc="-5" dirty="0">
                <a:latin typeface="Arial"/>
                <a:cs typeface="Arial"/>
              </a:rPr>
              <a:t>into UI elements,</a:t>
            </a:r>
            <a:r>
              <a:rPr sz="4200" spc="-25" dirty="0">
                <a:latin typeface="Arial"/>
                <a:cs typeface="Arial"/>
              </a:rPr>
              <a:t> </a:t>
            </a:r>
            <a:r>
              <a:rPr sz="4200" spc="-5" dirty="0">
                <a:latin typeface="Arial"/>
                <a:cs typeface="Arial"/>
              </a:rPr>
              <a:t>via: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200" spc="-5" dirty="0">
                <a:latin typeface="Arial"/>
                <a:cs typeface="Arial"/>
              </a:rPr>
              <a:t>•Composition of</a:t>
            </a:r>
            <a:r>
              <a:rPr sz="4200" spc="-100" dirty="0">
                <a:latin typeface="Arial"/>
                <a:cs typeface="Arial"/>
              </a:rPr>
              <a:t> </a:t>
            </a:r>
            <a:r>
              <a:rPr sz="4200" spc="-5" dirty="0">
                <a:latin typeface="Arial"/>
                <a:cs typeface="Arial"/>
              </a:rPr>
              <a:t>elements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200" spc="-5" dirty="0">
                <a:latin typeface="Arial"/>
                <a:cs typeface="Arial"/>
              </a:rPr>
              <a:t>•Layout of</a:t>
            </a:r>
            <a:r>
              <a:rPr sz="4200" spc="-95" dirty="0">
                <a:latin typeface="Arial"/>
                <a:cs typeface="Arial"/>
              </a:rPr>
              <a:t> </a:t>
            </a:r>
            <a:r>
              <a:rPr sz="4200" spc="-5" dirty="0">
                <a:latin typeface="Arial"/>
                <a:cs typeface="Arial"/>
              </a:rPr>
              <a:t>elements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200" spc="-5" dirty="0">
                <a:latin typeface="Arial"/>
                <a:cs typeface="Arial"/>
              </a:rPr>
              <a:t>•Drawing of</a:t>
            </a:r>
            <a:r>
              <a:rPr sz="4200" spc="-95" dirty="0">
                <a:latin typeface="Arial"/>
                <a:cs typeface="Arial"/>
              </a:rPr>
              <a:t> </a:t>
            </a:r>
            <a:r>
              <a:rPr sz="4200" spc="-5" dirty="0">
                <a:latin typeface="Arial"/>
                <a:cs typeface="Arial"/>
              </a:rPr>
              <a:t>elements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4916" y="812668"/>
            <a:ext cx="315468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Goals</a:t>
            </a:r>
          </a:p>
        </p:txBody>
      </p:sp>
      <p:sp>
        <p:nvSpPr>
          <p:cNvPr id="3" name="object 3"/>
          <p:cNvSpPr/>
          <p:nvPr/>
        </p:nvSpPr>
        <p:spPr>
          <a:xfrm>
            <a:off x="14838784" y="3518806"/>
            <a:ext cx="3757091" cy="375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64130" y="6051910"/>
            <a:ext cx="14021435" cy="2261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750" spc="5" dirty="0">
                <a:latin typeface="Arial"/>
                <a:cs typeface="Arial"/>
              </a:rPr>
              <a:t>•High</a:t>
            </a:r>
            <a:r>
              <a:rPr sz="6750" spc="-100" dirty="0">
                <a:latin typeface="Arial"/>
                <a:cs typeface="Arial"/>
              </a:rPr>
              <a:t> </a:t>
            </a:r>
            <a:r>
              <a:rPr sz="6750" spc="5" dirty="0">
                <a:latin typeface="Arial"/>
                <a:cs typeface="Arial"/>
              </a:rPr>
              <a:t>performance</a:t>
            </a:r>
            <a:endParaRPr sz="6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6750" dirty="0">
                <a:latin typeface="Arial"/>
                <a:cs typeface="Arial"/>
              </a:rPr>
              <a:t>•Ability to easily write </a:t>
            </a:r>
            <a:r>
              <a:rPr sz="6750" spc="5" dirty="0">
                <a:latin typeface="Arial"/>
                <a:cs typeface="Arial"/>
              </a:rPr>
              <a:t>custom</a:t>
            </a:r>
            <a:r>
              <a:rPr sz="6750" dirty="0">
                <a:latin typeface="Arial"/>
                <a:cs typeface="Arial"/>
              </a:rPr>
              <a:t> layouts</a:t>
            </a:r>
            <a:endParaRPr sz="6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4535" y="812668"/>
            <a:ext cx="365506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5" dirty="0"/>
              <a:t>Basics</a:t>
            </a:r>
          </a:p>
        </p:txBody>
      </p:sp>
      <p:sp>
        <p:nvSpPr>
          <p:cNvPr id="3" name="object 3"/>
          <p:cNvSpPr/>
          <p:nvPr/>
        </p:nvSpPr>
        <p:spPr>
          <a:xfrm>
            <a:off x="17462389" y="8296257"/>
            <a:ext cx="2503196" cy="250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73886" y="4125264"/>
            <a:ext cx="4145915" cy="254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2205">
              <a:lnSpc>
                <a:spcPct val="100000"/>
              </a:lnSpc>
            </a:pPr>
            <a:r>
              <a:rPr sz="3300" spc="-5" dirty="0">
                <a:solidFill>
                  <a:srgbClr val="9C27B0"/>
                </a:solidFill>
                <a:latin typeface="Times New Roman"/>
                <a:cs typeface="Times New Roman"/>
              </a:rPr>
              <a:t>@Composable  </a:t>
            </a: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ArtistCard()</a:t>
            </a:r>
            <a:r>
              <a:rPr sz="3300" spc="-24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423545" marR="5080">
              <a:lnSpc>
                <a:spcPts val="3960"/>
              </a:lnSpc>
              <a:spcBef>
                <a:spcPts val="130"/>
              </a:spcBef>
            </a:pPr>
            <a:r>
              <a:rPr sz="3300" spc="-25" dirty="0">
                <a:solidFill>
                  <a:srgbClr val="37474F"/>
                </a:solidFill>
                <a:latin typeface="Times New Roman"/>
                <a:cs typeface="Times New Roman"/>
              </a:rPr>
              <a:t>Text(</a:t>
            </a:r>
            <a:r>
              <a:rPr sz="3300" spc="-25" dirty="0">
                <a:solidFill>
                  <a:srgbClr val="388E3C"/>
                </a:solidFill>
                <a:latin typeface="Times New Roman"/>
                <a:cs typeface="Times New Roman"/>
              </a:rPr>
              <a:t>"Alfred 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Sisley"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  </a:t>
            </a:r>
            <a:r>
              <a:rPr sz="3300" spc="-40" dirty="0">
                <a:solidFill>
                  <a:srgbClr val="37474F"/>
                </a:solidFill>
                <a:latin typeface="Times New Roman"/>
                <a:cs typeface="Times New Roman"/>
              </a:rPr>
              <a:t>Text(</a:t>
            </a:r>
            <a:r>
              <a:rPr sz="3300" spc="-40" dirty="0">
                <a:solidFill>
                  <a:srgbClr val="388E3C"/>
                </a:solidFill>
                <a:latin typeface="Times New Roman"/>
                <a:cs typeface="Times New Roman"/>
              </a:rPr>
              <a:t>"3 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minutes</a:t>
            </a:r>
            <a:r>
              <a:rPr sz="3300" spc="-20" dirty="0">
                <a:solidFill>
                  <a:srgbClr val="388E3C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ago"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825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4535" y="812668"/>
            <a:ext cx="365506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5" dirty="0"/>
              <a:t>Basics</a:t>
            </a:r>
          </a:p>
        </p:txBody>
      </p:sp>
      <p:sp>
        <p:nvSpPr>
          <p:cNvPr id="3" name="object 3"/>
          <p:cNvSpPr/>
          <p:nvPr/>
        </p:nvSpPr>
        <p:spPr>
          <a:xfrm>
            <a:off x="714055" y="8296257"/>
            <a:ext cx="2503196" cy="250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73886" y="3873962"/>
            <a:ext cx="4565015" cy="3552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51305">
              <a:lnSpc>
                <a:spcPct val="100000"/>
              </a:lnSpc>
            </a:pPr>
            <a:r>
              <a:rPr sz="3300" spc="-5" dirty="0">
                <a:solidFill>
                  <a:srgbClr val="9C27B0"/>
                </a:solidFill>
                <a:latin typeface="Times New Roman"/>
                <a:cs typeface="Times New Roman"/>
              </a:rPr>
              <a:t>@Composable  </a:t>
            </a: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ArtistCard()</a:t>
            </a:r>
            <a:r>
              <a:rPr sz="3300" spc="-24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Column</a:t>
            </a:r>
            <a:r>
              <a:rPr sz="3300" spc="-9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842644" marR="5080">
              <a:lnSpc>
                <a:spcPts val="3960"/>
              </a:lnSpc>
              <a:spcBef>
                <a:spcPts val="130"/>
              </a:spcBef>
            </a:pPr>
            <a:r>
              <a:rPr sz="3300" spc="-25" dirty="0">
                <a:solidFill>
                  <a:srgbClr val="37474F"/>
                </a:solidFill>
                <a:latin typeface="Times New Roman"/>
                <a:cs typeface="Times New Roman"/>
              </a:rPr>
              <a:t>Text(</a:t>
            </a:r>
            <a:r>
              <a:rPr sz="3300" spc="-25" dirty="0">
                <a:solidFill>
                  <a:srgbClr val="388E3C"/>
                </a:solidFill>
                <a:latin typeface="Times New Roman"/>
                <a:cs typeface="Times New Roman"/>
              </a:rPr>
              <a:t>"Alfred 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Sisley"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  </a:t>
            </a:r>
            <a:r>
              <a:rPr sz="3300" spc="-40" dirty="0">
                <a:solidFill>
                  <a:srgbClr val="37474F"/>
                </a:solidFill>
                <a:latin typeface="Times New Roman"/>
                <a:cs typeface="Times New Roman"/>
              </a:rPr>
              <a:t>Text(</a:t>
            </a:r>
            <a:r>
              <a:rPr sz="3300" spc="-40" dirty="0">
                <a:solidFill>
                  <a:srgbClr val="388E3C"/>
                </a:solidFill>
                <a:latin typeface="Times New Roman"/>
                <a:cs typeface="Times New Roman"/>
              </a:rPr>
              <a:t>"3 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minutes</a:t>
            </a:r>
            <a:r>
              <a:rPr sz="3300" spc="-20" dirty="0">
                <a:solidFill>
                  <a:srgbClr val="388E3C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88E3C"/>
                </a:solidFill>
                <a:latin typeface="Times New Roman"/>
                <a:cs typeface="Times New Roman"/>
              </a:rPr>
              <a:t>ago"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825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61559" y="8390823"/>
            <a:ext cx="5580981" cy="2314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4535" y="812668"/>
            <a:ext cx="365506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5" dirty="0"/>
              <a:t>Basics</a:t>
            </a:r>
          </a:p>
        </p:txBody>
      </p:sp>
      <p:sp>
        <p:nvSpPr>
          <p:cNvPr id="3" name="object 3"/>
          <p:cNvSpPr/>
          <p:nvPr/>
        </p:nvSpPr>
        <p:spPr>
          <a:xfrm>
            <a:off x="592027" y="294493"/>
            <a:ext cx="2503196" cy="250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81405" y="2868758"/>
            <a:ext cx="9930765" cy="506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9C27B0"/>
                </a:solidFill>
                <a:latin typeface="Times New Roman"/>
                <a:cs typeface="Times New Roman"/>
              </a:rPr>
              <a:t>@Composable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54"/>
              </a:lnSpc>
            </a:pP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ArtistCard(artist: Artist)</a:t>
            </a:r>
            <a:r>
              <a:rPr sz="3300" spc="-40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850265" marR="5080" indent="-41910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Row(verticalAlignment = </a:t>
            </a:r>
            <a:r>
              <a:rPr sz="3300" spc="-20" dirty="0">
                <a:solidFill>
                  <a:srgbClr val="37474F"/>
                </a:solidFill>
                <a:latin typeface="Times New Roman"/>
                <a:cs typeface="Times New Roman"/>
              </a:rPr>
              <a:t>Alignment.CenterVertically)</a:t>
            </a:r>
            <a:r>
              <a:rPr sz="3300" spc="-175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  Image(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/*...*/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850265">
              <a:lnSpc>
                <a:spcPts val="3825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Column</a:t>
            </a:r>
            <a:r>
              <a:rPr sz="3300" spc="-9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1261745" marR="4165600">
              <a:lnSpc>
                <a:spcPts val="3960"/>
              </a:lnSpc>
              <a:spcBef>
                <a:spcPts val="130"/>
              </a:spcBef>
            </a:pPr>
            <a:r>
              <a:rPr sz="3300" spc="-20" dirty="0">
                <a:solidFill>
                  <a:srgbClr val="37474F"/>
                </a:solidFill>
                <a:latin typeface="Times New Roman"/>
                <a:cs typeface="Times New Roman"/>
              </a:rPr>
              <a:t>Text(artist.name)  </a:t>
            </a:r>
            <a:r>
              <a:rPr sz="3300" spc="-15" dirty="0">
                <a:solidFill>
                  <a:srgbClr val="37474F"/>
                </a:solidFill>
                <a:latin typeface="Times New Roman"/>
                <a:cs typeface="Times New Roman"/>
              </a:rPr>
              <a:t>Text(artist.lastSeenOnline)</a:t>
            </a:r>
            <a:endParaRPr sz="3300">
              <a:latin typeface="Times New Roman"/>
              <a:cs typeface="Times New Roman"/>
            </a:endParaRPr>
          </a:p>
          <a:p>
            <a:pPr marL="850265">
              <a:lnSpc>
                <a:spcPts val="3825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7017" y="8510866"/>
            <a:ext cx="6450065" cy="1675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4535" y="812668"/>
            <a:ext cx="3655060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5" dirty="0"/>
              <a:t>Basics</a:t>
            </a:r>
          </a:p>
        </p:txBody>
      </p:sp>
      <p:sp>
        <p:nvSpPr>
          <p:cNvPr id="3" name="object 3"/>
          <p:cNvSpPr/>
          <p:nvPr/>
        </p:nvSpPr>
        <p:spPr>
          <a:xfrm>
            <a:off x="17020037" y="1240210"/>
            <a:ext cx="2503196" cy="250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2892" y="3807526"/>
            <a:ext cx="13938319" cy="6444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7437" y="812668"/>
            <a:ext cx="510984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85" dirty="0"/>
              <a:t>LazyLists</a:t>
            </a:r>
          </a:p>
        </p:txBody>
      </p:sp>
      <p:sp>
        <p:nvSpPr>
          <p:cNvPr id="3" name="object 3"/>
          <p:cNvSpPr/>
          <p:nvPr/>
        </p:nvSpPr>
        <p:spPr>
          <a:xfrm>
            <a:off x="15634591" y="3473528"/>
            <a:ext cx="4361499" cy="4361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28898" y="2868758"/>
            <a:ext cx="8035925" cy="506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import</a:t>
            </a:r>
            <a:r>
              <a:rPr sz="3300" spc="-35" dirty="0">
                <a:solidFill>
                  <a:srgbClr val="3F51B5"/>
                </a:solidFill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37474F"/>
                </a:solidFill>
                <a:latin typeface="Times New Roman"/>
                <a:cs typeface="Times New Roman"/>
              </a:rPr>
              <a:t>androidx.compose.foundation.lazy.items</a:t>
            </a: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9C27B0"/>
                </a:solidFill>
                <a:latin typeface="Times New Roman"/>
                <a:cs typeface="Times New Roman"/>
              </a:rPr>
              <a:t>@Composable</a:t>
            </a:r>
            <a:endParaRPr sz="3300">
              <a:latin typeface="Times New Roman"/>
              <a:cs typeface="Times New Roman"/>
            </a:endParaRPr>
          </a:p>
          <a:p>
            <a:pPr marL="431165" marR="257810" indent="-41910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MessageList(messages: List&lt;Message&gt;) {  LazyColumn</a:t>
            </a:r>
            <a:r>
              <a:rPr sz="3300" spc="-85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850265">
              <a:lnSpc>
                <a:spcPts val="3825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items(messages) { message</a:t>
            </a:r>
            <a:r>
              <a:rPr sz="3300" spc="-6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-&gt;</a:t>
            </a:r>
            <a:endParaRPr sz="3300">
              <a:latin typeface="Times New Roman"/>
              <a:cs typeface="Times New Roman"/>
            </a:endParaRPr>
          </a:p>
          <a:p>
            <a:pPr marL="1268730">
              <a:lnSpc>
                <a:spcPts val="3960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MessageRow(message)</a:t>
            </a:r>
            <a:endParaRPr sz="3300">
              <a:latin typeface="Times New Roman"/>
              <a:cs typeface="Times New Roman"/>
            </a:endParaRPr>
          </a:p>
          <a:p>
            <a:pPr marL="850265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4073" y="10436518"/>
            <a:ext cx="901636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5" dirty="0">
                <a:latin typeface="Arial"/>
                <a:cs typeface="Arial"/>
              </a:rPr>
              <a:t>https://develope</a:t>
            </a:r>
            <a:r>
              <a:rPr sz="2600" b="1" spc="-235" dirty="0">
                <a:latin typeface="Arial"/>
                <a:cs typeface="Arial"/>
              </a:rPr>
              <a:t>r</a:t>
            </a:r>
            <a:r>
              <a:rPr sz="2600" b="1" spc="15" dirty="0">
                <a:latin typeface="Arial"/>
                <a:cs typeface="Arial"/>
              </a:rPr>
              <a:t>.and</a:t>
            </a:r>
            <a:r>
              <a:rPr sz="2600" b="1" spc="-35" dirty="0">
                <a:latin typeface="Arial"/>
                <a:cs typeface="Arial"/>
              </a:rPr>
              <a:t>r</a:t>
            </a:r>
            <a:r>
              <a:rPr sz="2600" b="1" spc="50" dirty="0">
                <a:latin typeface="Arial"/>
                <a:cs typeface="Arial"/>
              </a:rPr>
              <a:t>oid.com/jetpack/compose/tutorial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7046" y="812668"/>
            <a:ext cx="967041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35" dirty="0"/>
              <a:t>Constraint</a:t>
            </a:r>
            <a:r>
              <a:rPr spc="-60" dirty="0"/>
              <a:t> </a:t>
            </a:r>
            <a:r>
              <a:rPr spc="240" dirty="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18471740" y="9974081"/>
            <a:ext cx="1332044" cy="133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75654" y="2263194"/>
            <a:ext cx="11753215" cy="9553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775">
              <a:lnSpc>
                <a:spcPts val="3960"/>
              </a:lnSpc>
            </a:pPr>
            <a:r>
              <a:rPr sz="3300" spc="-5" dirty="0">
                <a:solidFill>
                  <a:srgbClr val="9C27B0"/>
                </a:solidFill>
                <a:latin typeface="Times New Roman"/>
                <a:cs typeface="Times New Roman"/>
              </a:rPr>
              <a:t>@Composable</a:t>
            </a:r>
            <a:endParaRPr sz="3300" dirty="0">
              <a:latin typeface="Times New Roman"/>
              <a:cs typeface="Times New Roman"/>
            </a:endParaRPr>
          </a:p>
          <a:p>
            <a:pPr marL="1031875" marR="5626100" indent="-41910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ConstraintLayoutContent() {  ConstraintLayout</a:t>
            </a:r>
            <a:r>
              <a:rPr sz="3300" spc="-7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1450340">
              <a:lnSpc>
                <a:spcPts val="3825"/>
              </a:lnSpc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// Create references for the composables to</a:t>
            </a:r>
            <a:r>
              <a:rPr sz="3300" spc="-1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constrain</a:t>
            </a:r>
            <a:endParaRPr sz="3300" dirty="0">
              <a:latin typeface="Times New Roman"/>
              <a:cs typeface="Times New Roman"/>
            </a:endParaRPr>
          </a:p>
          <a:p>
            <a:pPr marL="1450340" marR="4999355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val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(button, text) = createRefs()  Button(</a:t>
            </a:r>
            <a:endParaRPr sz="3300" dirty="0">
              <a:latin typeface="Times New Roman"/>
              <a:cs typeface="Times New Roman"/>
            </a:endParaRPr>
          </a:p>
          <a:p>
            <a:pPr marL="1869439">
              <a:lnSpc>
                <a:spcPts val="3825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onClick = {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/* Do something */</a:t>
            </a:r>
            <a:r>
              <a:rPr sz="3300" spc="-3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},</a:t>
            </a:r>
            <a:endParaRPr sz="3300" dirty="0">
              <a:latin typeface="Times New Roman"/>
              <a:cs typeface="Times New Roman"/>
            </a:endParaRPr>
          </a:p>
          <a:p>
            <a:pPr marL="1869439">
              <a:lnSpc>
                <a:spcPts val="3954"/>
              </a:lnSpc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// Assign reference "button" to the Button</a:t>
            </a:r>
            <a:r>
              <a:rPr sz="3300" spc="-18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composable</a:t>
            </a:r>
            <a:endParaRPr sz="3300" dirty="0">
              <a:latin typeface="Times New Roman"/>
              <a:cs typeface="Times New Roman"/>
            </a:endParaRPr>
          </a:p>
          <a:p>
            <a:pPr marL="1869439" marR="1162685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// and constrain it to the top of the ConstraintLayout  </a:t>
            </a:r>
            <a:r>
              <a:rPr sz="3300" spc="-25" dirty="0">
                <a:solidFill>
                  <a:srgbClr val="37474F"/>
                </a:solidFill>
                <a:latin typeface="Times New Roman"/>
                <a:cs typeface="Times New Roman"/>
              </a:rPr>
              <a:t>modifier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= </a:t>
            </a:r>
            <a:r>
              <a:rPr sz="3300" spc="-15" dirty="0">
                <a:solidFill>
                  <a:srgbClr val="37474F"/>
                </a:solidFill>
                <a:latin typeface="Times New Roman"/>
                <a:cs typeface="Times New Roman"/>
              </a:rPr>
              <a:t>Modifier.constrainAs(button)</a:t>
            </a:r>
            <a:r>
              <a:rPr sz="3300" spc="-75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R="698500" algn="ctr">
              <a:lnSpc>
                <a:spcPts val="3825"/>
              </a:lnSpc>
            </a:pPr>
            <a:r>
              <a:rPr sz="3300" spc="-15" dirty="0">
                <a:solidFill>
                  <a:srgbClr val="37474F"/>
                </a:solidFill>
                <a:latin typeface="Times New Roman"/>
                <a:cs typeface="Times New Roman"/>
              </a:rPr>
              <a:t>top.linkTo(parent.top, margin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= </a:t>
            </a:r>
            <a:r>
              <a:rPr sz="3300" spc="-5" dirty="0">
                <a:solidFill>
                  <a:srgbClr val="C53929"/>
                </a:solidFill>
                <a:latin typeface="Times New Roman"/>
                <a:cs typeface="Times New Roman"/>
              </a:rPr>
              <a:t>16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.dp)</a:t>
            </a:r>
            <a:endParaRPr sz="3300" dirty="0">
              <a:latin typeface="Times New Roman"/>
              <a:cs typeface="Times New Roman"/>
            </a:endParaRPr>
          </a:p>
          <a:p>
            <a:pPr marL="1869439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1450340">
              <a:lnSpc>
                <a:spcPts val="3960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r>
              <a:rPr sz="3300" spc="-10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 dirty="0">
              <a:latin typeface="Times New Roman"/>
              <a:cs typeface="Times New Roman"/>
            </a:endParaRPr>
          </a:p>
          <a:p>
            <a:pPr marL="1861820">
              <a:lnSpc>
                <a:spcPts val="3954"/>
              </a:lnSpc>
            </a:pPr>
            <a:r>
              <a:rPr sz="3300" spc="-20" dirty="0">
                <a:solidFill>
                  <a:srgbClr val="37474F"/>
                </a:solidFill>
                <a:latin typeface="Times New Roman"/>
                <a:cs typeface="Times New Roman"/>
              </a:rPr>
              <a:t>Text(</a:t>
            </a:r>
            <a:r>
              <a:rPr sz="3300" spc="-20" dirty="0">
                <a:solidFill>
                  <a:srgbClr val="388E3C"/>
                </a:solidFill>
                <a:latin typeface="Times New Roman"/>
                <a:cs typeface="Times New Roman"/>
              </a:rPr>
              <a:t>"Button"</a:t>
            </a:r>
            <a:r>
              <a:rPr sz="3300" spc="-2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1450340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 dirty="0">
              <a:latin typeface="Times New Roman"/>
              <a:cs typeface="Times New Roman"/>
            </a:endParaRPr>
          </a:p>
          <a:p>
            <a:pPr marL="1450340">
              <a:lnSpc>
                <a:spcPts val="3960"/>
              </a:lnSpc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// Assign reference "text" to the </a:t>
            </a:r>
            <a:r>
              <a:rPr sz="3300" spc="-65" dirty="0">
                <a:solidFill>
                  <a:srgbClr val="D81B60"/>
                </a:solidFill>
                <a:latin typeface="Times New Roman"/>
                <a:cs typeface="Times New Roman"/>
              </a:rPr>
              <a:t>Text</a:t>
            </a:r>
            <a:r>
              <a:rPr sz="3300" spc="-24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composable</a:t>
            </a:r>
            <a:endParaRPr sz="3300" dirty="0">
              <a:latin typeface="Times New Roman"/>
              <a:cs typeface="Times New Roman"/>
            </a:endParaRPr>
          </a:p>
          <a:p>
            <a:pPr marL="1450340">
              <a:lnSpc>
                <a:spcPts val="3590"/>
              </a:lnSpc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// and constrain it to the bottom of the Button</a:t>
            </a:r>
            <a:r>
              <a:rPr sz="330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composable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590"/>
              </a:lnSpc>
            </a:pPr>
            <a:r>
              <a:rPr lang="en-US" sz="2600" dirty="0" smtClean="0">
                <a:latin typeface="Arial"/>
                <a:cs typeface="Arial"/>
              </a:rPr>
              <a:t>               Text(“Text”, </a:t>
            </a:r>
            <a:r>
              <a:rPr lang="en-US" sz="2600" dirty="0" err="1" smtClean="0">
                <a:latin typeface="Arial"/>
                <a:cs typeface="Arial"/>
              </a:rPr>
              <a:t>Modifier.constrainAs</a:t>
            </a:r>
            <a:r>
              <a:rPr lang="en-US" sz="2600" dirty="0" smtClean="0">
                <a:latin typeface="Arial"/>
                <a:cs typeface="Arial"/>
              </a:rPr>
              <a:t>(text))</a:t>
            </a:r>
          </a:p>
          <a:p>
            <a:pPr marL="12700">
              <a:lnSpc>
                <a:spcPts val="3590"/>
              </a:lnSpc>
            </a:pPr>
            <a:r>
              <a:rPr lang="en-US" sz="2600" dirty="0">
                <a:latin typeface="Arial"/>
                <a:cs typeface="Arial"/>
              </a:rPr>
              <a:t>	</a:t>
            </a:r>
            <a:r>
              <a:rPr lang="en-US" sz="2600" dirty="0" smtClean="0">
                <a:latin typeface="Arial"/>
                <a:cs typeface="Arial"/>
              </a:rPr>
              <a:t>}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938" y="812668"/>
            <a:ext cx="945451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50" dirty="0"/>
              <a:t>Adaptive</a:t>
            </a:r>
            <a:r>
              <a:rPr spc="-90" dirty="0"/>
              <a:t> </a:t>
            </a:r>
            <a:r>
              <a:rPr spc="235" dirty="0"/>
              <a:t>Layouts</a:t>
            </a:r>
          </a:p>
        </p:txBody>
      </p:sp>
      <p:sp>
        <p:nvSpPr>
          <p:cNvPr id="3" name="object 3"/>
          <p:cNvSpPr/>
          <p:nvPr/>
        </p:nvSpPr>
        <p:spPr>
          <a:xfrm>
            <a:off x="8495039" y="8100583"/>
            <a:ext cx="3114020" cy="3114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9521" y="4541790"/>
            <a:ext cx="13645061" cy="2985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9" y="9812430"/>
            <a:ext cx="1493694" cy="1493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2094" y="812668"/>
            <a:ext cx="11027410" cy="2059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4960">
              <a:lnSpc>
                <a:spcPct val="100000"/>
              </a:lnSpc>
            </a:pPr>
            <a:r>
              <a:rPr spc="250" dirty="0"/>
              <a:t>Adaptive</a:t>
            </a:r>
            <a:r>
              <a:rPr spc="-90" dirty="0"/>
              <a:t> </a:t>
            </a:r>
            <a:r>
              <a:rPr spc="235" dirty="0"/>
              <a:t>Layouts</a:t>
            </a: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enum class </a:t>
            </a:r>
            <a:r>
              <a:rPr sz="3300" spc="-15" dirty="0">
                <a:solidFill>
                  <a:srgbClr val="37474F"/>
                </a:solidFill>
                <a:latin typeface="Times New Roman"/>
                <a:cs typeface="Times New Roman"/>
              </a:rPr>
              <a:t>WindowSizeClass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 Compact, Medium, Expanded</a:t>
            </a:r>
            <a:r>
              <a:rPr sz="3300" spc="-45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2094" y="3340934"/>
            <a:ext cx="12589510" cy="6567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9C27B0"/>
                </a:solidFill>
                <a:latin typeface="Times New Roman"/>
                <a:cs typeface="Times New Roman"/>
              </a:rPr>
              <a:t>@Composable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fun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MyApp(windowSizeClass: </a:t>
            </a:r>
            <a:r>
              <a:rPr sz="3300" spc="-15" dirty="0">
                <a:solidFill>
                  <a:srgbClr val="37474F"/>
                </a:solidFill>
                <a:latin typeface="Times New Roman"/>
                <a:cs typeface="Times New Roman"/>
              </a:rPr>
              <a:t>WindowSizeClass)</a:t>
            </a:r>
            <a:r>
              <a:rPr sz="3300" spc="-3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// Perform logic on the size class to decide whether to</a:t>
            </a:r>
            <a:r>
              <a:rPr sz="3300" spc="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show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// the top app</a:t>
            </a:r>
            <a:r>
              <a:rPr sz="3300" spc="-7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D81B60"/>
                </a:solidFill>
                <a:latin typeface="Times New Roman"/>
                <a:cs typeface="Times New Roman"/>
              </a:rPr>
              <a:t>bar.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val </a:t>
            </a:r>
            <a:r>
              <a:rPr sz="3300" spc="-20" dirty="0">
                <a:solidFill>
                  <a:srgbClr val="37474F"/>
                </a:solidFill>
                <a:latin typeface="Times New Roman"/>
                <a:cs typeface="Times New Roman"/>
              </a:rPr>
              <a:t>showTopAppBar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= windowSizeClass !=</a:t>
            </a:r>
            <a:r>
              <a:rPr sz="3300" spc="-6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37474F"/>
                </a:solidFill>
                <a:latin typeface="Times New Roman"/>
                <a:cs typeface="Times New Roman"/>
              </a:rPr>
              <a:t>WindowSizeClass.Compact</a:t>
            </a: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// MyScreen knows nothing about window sizes, and performs</a:t>
            </a:r>
            <a:r>
              <a:rPr sz="3300" spc="4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logic</a:t>
            </a:r>
            <a:endParaRPr sz="3300">
              <a:latin typeface="Times New Roman"/>
              <a:cs typeface="Times New Roman"/>
            </a:endParaRPr>
          </a:p>
          <a:p>
            <a:pPr marL="431165" marR="7706359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// based on a Boolean </a:t>
            </a:r>
            <a:r>
              <a:rPr sz="3300" spc="-40" dirty="0">
                <a:solidFill>
                  <a:srgbClr val="D81B60"/>
                </a:solidFill>
                <a:latin typeface="Times New Roman"/>
                <a:cs typeface="Times New Roman"/>
              </a:rPr>
              <a:t>flag. 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MyScreen(</a:t>
            </a:r>
            <a:endParaRPr sz="3300">
              <a:latin typeface="Times New Roman"/>
              <a:cs typeface="Times New Roman"/>
            </a:endParaRPr>
          </a:p>
          <a:p>
            <a:pPr marL="850265">
              <a:lnSpc>
                <a:spcPts val="3825"/>
              </a:lnSpc>
            </a:pPr>
            <a:r>
              <a:rPr sz="3300" spc="-20" dirty="0">
                <a:solidFill>
                  <a:srgbClr val="37474F"/>
                </a:solidFill>
                <a:latin typeface="Times New Roman"/>
                <a:cs typeface="Times New Roman"/>
              </a:rPr>
              <a:t>showTopAppBar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=</a:t>
            </a:r>
            <a:r>
              <a:rPr sz="3300" spc="-55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30" dirty="0">
                <a:solidFill>
                  <a:srgbClr val="37474F"/>
                </a:solidFill>
                <a:latin typeface="Times New Roman"/>
                <a:cs typeface="Times New Roman"/>
              </a:rPr>
              <a:t>showTopAppBar,</a:t>
            </a:r>
            <a:endParaRPr sz="3300">
              <a:latin typeface="Times New Roman"/>
              <a:cs typeface="Times New Roman"/>
            </a:endParaRPr>
          </a:p>
          <a:p>
            <a:pPr marL="850265">
              <a:lnSpc>
                <a:spcPts val="3954"/>
              </a:lnSpc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/* ...</a:t>
            </a:r>
            <a:r>
              <a:rPr sz="3300" spc="-8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1524" y="812668"/>
            <a:ext cx="250126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200" spc="190" dirty="0">
                <a:latin typeface="Arial"/>
                <a:cs typeface="Arial"/>
              </a:rPr>
              <a:t>XML</a:t>
            </a:r>
            <a:endParaRPr sz="9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10138" y="2055933"/>
            <a:ext cx="5185085" cy="8593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90467" y="3995410"/>
            <a:ext cx="7414895" cy="5962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2110"/>
              </a:lnSpc>
            </a:pPr>
            <a:r>
              <a:rPr sz="1800" spc="5" dirty="0">
                <a:latin typeface="Lucida Console"/>
                <a:cs typeface="Lucida Console"/>
              </a:rPr>
              <a:t>&lt;?xml version="1.0"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encoding="utf-8"?&gt;</a:t>
            </a:r>
            <a:endParaRPr sz="1800">
              <a:latin typeface="Lucida Console"/>
              <a:cs typeface="Lucida Console"/>
            </a:endParaRPr>
          </a:p>
          <a:p>
            <a:pPr marL="36195" marR="2377440">
              <a:lnSpc>
                <a:spcPts val="2060"/>
              </a:lnSpc>
              <a:spcBef>
                <a:spcPts val="100"/>
              </a:spcBef>
            </a:pPr>
            <a:r>
              <a:rPr sz="1800" spc="5" dirty="0">
                <a:latin typeface="Lucida Console"/>
                <a:cs typeface="Lucida Console"/>
              </a:rPr>
              <a:t>&lt;LinearLayout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xmlns:android="http://  schemas.android.com/apk/res/android"</a:t>
            </a:r>
            <a:endParaRPr sz="1800">
              <a:latin typeface="Lucida Console"/>
              <a:cs typeface="Lucida Console"/>
            </a:endParaRPr>
          </a:p>
          <a:p>
            <a:pPr marL="1978025" marR="435609">
              <a:lnSpc>
                <a:spcPts val="2060"/>
              </a:lnSpc>
            </a:pPr>
            <a:r>
              <a:rPr sz="1800" spc="5" dirty="0">
                <a:latin typeface="Lucida Console"/>
                <a:cs typeface="Lucida Console"/>
              </a:rPr>
              <a:t>android:layout_width="match_parent"  android:layout_height="match_parent"  android:orientation="vertical"&gt;</a:t>
            </a:r>
            <a:endParaRPr sz="1800">
              <a:latin typeface="Lucida Console"/>
              <a:cs typeface="Lucida Console"/>
            </a:endParaRPr>
          </a:p>
          <a:p>
            <a:pPr marL="591185">
              <a:lnSpc>
                <a:spcPts val="1960"/>
              </a:lnSpc>
            </a:pPr>
            <a:r>
              <a:rPr sz="1800" spc="5" dirty="0">
                <a:latin typeface="Lucida Console"/>
                <a:cs typeface="Lucida Console"/>
              </a:rPr>
              <a:t>&lt;TextView</a:t>
            </a:r>
            <a:r>
              <a:rPr sz="1800" spc="-2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android:id="@+id/text"</a:t>
            </a:r>
            <a:endParaRPr sz="1800">
              <a:latin typeface="Lucida Console"/>
              <a:cs typeface="Lucida Console"/>
            </a:endParaRPr>
          </a:p>
          <a:p>
            <a:pPr marL="1978025" marR="19685">
              <a:lnSpc>
                <a:spcPts val="2060"/>
              </a:lnSpc>
              <a:spcBef>
                <a:spcPts val="100"/>
              </a:spcBef>
            </a:pPr>
            <a:r>
              <a:rPr sz="1800" spc="5" dirty="0">
                <a:latin typeface="Lucida Console"/>
                <a:cs typeface="Lucida Console"/>
              </a:rPr>
              <a:t>android:layout_width="wrap_content"  android:layout_height="wrap_content"  android:text="Hello, I am a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TextView"/&gt;</a:t>
            </a:r>
            <a:endParaRPr sz="1800">
              <a:latin typeface="Lucida Console"/>
              <a:cs typeface="Lucida Console"/>
            </a:endParaRPr>
          </a:p>
          <a:p>
            <a:pPr marL="1700530" marR="574040" indent="-1109980">
              <a:lnSpc>
                <a:spcPts val="2060"/>
              </a:lnSpc>
            </a:pPr>
            <a:r>
              <a:rPr sz="1800" spc="5" dirty="0">
                <a:latin typeface="Lucida Console"/>
                <a:cs typeface="Lucida Console"/>
              </a:rPr>
              <a:t>&lt;Button android:id="@+id/button"  android:layout_width="wrap_content"  android:layout_height="wrap_content"  android:text="Hello, I am a</a:t>
            </a:r>
            <a:r>
              <a:rPr sz="1800" spc="-15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Button"/&gt;</a:t>
            </a:r>
            <a:endParaRPr sz="1800">
              <a:latin typeface="Lucida Console"/>
              <a:cs typeface="Lucida Console"/>
            </a:endParaRPr>
          </a:p>
          <a:p>
            <a:pPr marL="36195">
              <a:lnSpc>
                <a:spcPts val="2010"/>
              </a:lnSpc>
            </a:pPr>
            <a:r>
              <a:rPr sz="1800" spc="5" dirty="0">
                <a:latin typeface="Lucida Console"/>
                <a:cs typeface="Lucida Console"/>
              </a:rPr>
              <a:t>&lt;/LinearLayout&gt;</a:t>
            </a:r>
            <a:endParaRPr sz="18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716280" marR="5080" indent="-704215">
              <a:lnSpc>
                <a:spcPct val="101600"/>
              </a:lnSpc>
              <a:spcBef>
                <a:spcPts val="5"/>
              </a:spcBef>
            </a:pPr>
            <a:r>
              <a:rPr sz="2300" spc="5" dirty="0">
                <a:solidFill>
                  <a:srgbClr val="3B78E7"/>
                </a:solidFill>
                <a:latin typeface="Courier New"/>
                <a:cs typeface="Courier New"/>
              </a:rPr>
              <a:t>fun </a:t>
            </a:r>
            <a:r>
              <a:rPr sz="2300" dirty="0">
                <a:solidFill>
                  <a:srgbClr val="37474F"/>
                </a:solidFill>
                <a:latin typeface="Courier New"/>
                <a:cs typeface="Courier New"/>
              </a:rPr>
              <a:t>onCreate(savedInstanceState: </a:t>
            </a:r>
            <a:r>
              <a:rPr sz="2300" spc="5" dirty="0">
                <a:solidFill>
                  <a:srgbClr val="9C27B0"/>
                </a:solidFill>
                <a:latin typeface="Courier New"/>
                <a:cs typeface="Courier New"/>
              </a:rPr>
              <a:t>Bundle</a:t>
            </a:r>
            <a:r>
              <a:rPr sz="2300" spc="5" dirty="0">
                <a:solidFill>
                  <a:srgbClr val="37474F"/>
                </a:solidFill>
                <a:latin typeface="Courier New"/>
                <a:cs typeface="Courier New"/>
              </a:rPr>
              <a:t>) {  </a:t>
            </a:r>
            <a:r>
              <a:rPr sz="2300" spc="5" dirty="0">
                <a:solidFill>
                  <a:srgbClr val="3B78E7"/>
                </a:solidFill>
                <a:latin typeface="Courier New"/>
                <a:cs typeface="Courier New"/>
              </a:rPr>
              <a:t>super</a:t>
            </a:r>
            <a:r>
              <a:rPr sz="2300" spc="5" dirty="0">
                <a:solidFill>
                  <a:srgbClr val="37474F"/>
                </a:solidFill>
                <a:latin typeface="Courier New"/>
                <a:cs typeface="Courier New"/>
              </a:rPr>
              <a:t>.onCreate(savedInstanceState)  setContentView(R.layout.main</a:t>
            </a:r>
            <a:r>
              <a:rPr sz="2300" spc="5" dirty="0">
                <a:solidFill>
                  <a:srgbClr val="C53929"/>
                </a:solidFill>
                <a:latin typeface="Courier New"/>
                <a:cs typeface="Courier New"/>
              </a:rPr>
              <a:t>_</a:t>
            </a:r>
            <a:r>
              <a:rPr sz="2300" spc="5" dirty="0">
                <a:solidFill>
                  <a:srgbClr val="37474F"/>
                </a:solidFill>
                <a:latin typeface="Courier New"/>
                <a:cs typeface="Courier New"/>
              </a:rPr>
              <a:t>layout)</a:t>
            </a:r>
            <a:endParaRPr sz="2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300" spc="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38193" y="9600986"/>
            <a:ext cx="3775902" cy="83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7463" y="6897397"/>
            <a:ext cx="1677704" cy="86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1371" y="5852417"/>
            <a:ext cx="1466498" cy="83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/>
              <a:t>Flexible</a:t>
            </a:r>
            <a:r>
              <a:rPr spc="-90" dirty="0"/>
              <a:t> </a:t>
            </a:r>
            <a:r>
              <a:rPr spc="235" dirty="0"/>
              <a:t>Layouts</a:t>
            </a:r>
          </a:p>
        </p:txBody>
      </p:sp>
      <p:sp>
        <p:nvSpPr>
          <p:cNvPr id="3" name="object 3"/>
          <p:cNvSpPr/>
          <p:nvPr/>
        </p:nvSpPr>
        <p:spPr>
          <a:xfrm>
            <a:off x="319168" y="352595"/>
            <a:ext cx="1824028" cy="18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65797" y="3076333"/>
            <a:ext cx="4562475" cy="552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2240">
              <a:lnSpc>
                <a:spcPct val="100000"/>
              </a:lnSpc>
            </a:pPr>
            <a:r>
              <a:rPr sz="3300" spc="-5" dirty="0">
                <a:solidFill>
                  <a:srgbClr val="9C27B0"/>
                </a:solidFill>
                <a:latin typeface="Times New Roman"/>
                <a:cs typeface="Times New Roman"/>
              </a:rPr>
              <a:t>@Composable  </a:t>
            </a: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fun</a:t>
            </a:r>
            <a:r>
              <a:rPr sz="3300" spc="-250" dirty="0">
                <a:solidFill>
                  <a:srgbClr val="3F51B5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AdaptivePane(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showOnePane:</a:t>
            </a:r>
            <a:r>
              <a:rPr sz="3300" spc="-55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Boolean,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/* ...</a:t>
            </a:r>
            <a:r>
              <a:rPr sz="3300" spc="-8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r>
              <a:rPr sz="3300" spc="-10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850265" marR="737870" indent="-41910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if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(showOnePane) {  OnePane(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/* ...</a:t>
            </a:r>
            <a:r>
              <a:rPr sz="3300" spc="-6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825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 </a:t>
            </a: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else</a:t>
            </a:r>
            <a:r>
              <a:rPr sz="3300" spc="-95" dirty="0">
                <a:solidFill>
                  <a:srgbClr val="3F51B5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842644">
              <a:lnSpc>
                <a:spcPts val="3960"/>
              </a:lnSpc>
            </a:pPr>
            <a:r>
              <a:rPr sz="3300" spc="-30" dirty="0">
                <a:solidFill>
                  <a:srgbClr val="37474F"/>
                </a:solidFill>
                <a:latin typeface="Times New Roman"/>
                <a:cs typeface="Times New Roman"/>
              </a:rPr>
              <a:t>TwoPane(</a:t>
            </a:r>
            <a:r>
              <a:rPr sz="3300" spc="-30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300" spc="-1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/>
              <a:t>Flexible</a:t>
            </a:r>
            <a:r>
              <a:rPr spc="-90" dirty="0"/>
              <a:t> </a:t>
            </a:r>
            <a:r>
              <a:rPr spc="235" dirty="0"/>
              <a:t>Layouts</a:t>
            </a:r>
          </a:p>
        </p:txBody>
      </p:sp>
      <p:sp>
        <p:nvSpPr>
          <p:cNvPr id="3" name="object 3"/>
          <p:cNvSpPr/>
          <p:nvPr/>
        </p:nvSpPr>
        <p:spPr>
          <a:xfrm>
            <a:off x="181887" y="9275887"/>
            <a:ext cx="1824028" cy="18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88045" y="3076333"/>
            <a:ext cx="4562475" cy="552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2240">
              <a:lnSpc>
                <a:spcPct val="100000"/>
              </a:lnSpc>
            </a:pPr>
            <a:r>
              <a:rPr sz="3300" spc="-5" dirty="0">
                <a:solidFill>
                  <a:srgbClr val="9C27B0"/>
                </a:solidFill>
                <a:latin typeface="Times New Roman"/>
                <a:cs typeface="Times New Roman"/>
              </a:rPr>
              <a:t>@Composable  </a:t>
            </a: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fun</a:t>
            </a:r>
            <a:r>
              <a:rPr sz="3300" spc="-250" dirty="0">
                <a:solidFill>
                  <a:srgbClr val="3F51B5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AdaptivePane(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showOnePane:</a:t>
            </a:r>
            <a:r>
              <a:rPr sz="3300" spc="-55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Boolean,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60"/>
              </a:lnSpc>
            </a:pP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/* ...</a:t>
            </a:r>
            <a:r>
              <a:rPr sz="3300" spc="-8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r>
              <a:rPr sz="3300" spc="-10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850265" marR="737870" indent="-419100">
              <a:lnSpc>
                <a:spcPts val="3960"/>
              </a:lnSpc>
              <a:spcBef>
                <a:spcPts val="130"/>
              </a:spcBef>
            </a:pP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if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(showOnePane) {  OnePane(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/* ...</a:t>
            </a:r>
            <a:r>
              <a:rPr sz="3300" spc="-6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825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 </a:t>
            </a:r>
            <a:r>
              <a:rPr sz="3300" spc="-5" dirty="0">
                <a:solidFill>
                  <a:srgbClr val="3F51B5"/>
                </a:solidFill>
                <a:latin typeface="Times New Roman"/>
                <a:cs typeface="Times New Roman"/>
              </a:rPr>
              <a:t>else</a:t>
            </a:r>
            <a:r>
              <a:rPr sz="3300" spc="-95" dirty="0">
                <a:solidFill>
                  <a:srgbClr val="3F51B5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300">
              <a:latin typeface="Times New Roman"/>
              <a:cs typeface="Times New Roman"/>
            </a:endParaRPr>
          </a:p>
          <a:p>
            <a:pPr marL="842644">
              <a:lnSpc>
                <a:spcPts val="3960"/>
              </a:lnSpc>
            </a:pPr>
            <a:r>
              <a:rPr sz="3300" spc="-30" dirty="0">
                <a:solidFill>
                  <a:srgbClr val="37474F"/>
                </a:solidFill>
                <a:latin typeface="Times New Roman"/>
                <a:cs typeface="Times New Roman"/>
              </a:rPr>
              <a:t>TwoPane(</a:t>
            </a:r>
            <a:r>
              <a:rPr sz="3300" spc="-30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300" spc="-1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431165">
              <a:lnSpc>
                <a:spcPts val="3954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960"/>
              </a:lnSpc>
            </a:pPr>
            <a:r>
              <a:rPr sz="3300" spc="-5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18412" y="2270424"/>
            <a:ext cx="9566796" cy="768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/>
              <a:t>Flexible</a:t>
            </a:r>
            <a:r>
              <a:rPr spc="-90" dirty="0"/>
              <a:t> </a:t>
            </a:r>
            <a:r>
              <a:rPr spc="235" dirty="0"/>
              <a:t>Layouts</a:t>
            </a:r>
          </a:p>
        </p:txBody>
      </p:sp>
      <p:sp>
        <p:nvSpPr>
          <p:cNvPr id="3" name="object 3"/>
          <p:cNvSpPr/>
          <p:nvPr/>
        </p:nvSpPr>
        <p:spPr>
          <a:xfrm>
            <a:off x="2622446" y="4742264"/>
            <a:ext cx="1824028" cy="18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89288" y="2214930"/>
            <a:ext cx="5115560" cy="8757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45"/>
              </a:lnSpc>
            </a:pPr>
            <a:r>
              <a:rPr sz="3050" spc="-5" dirty="0">
                <a:solidFill>
                  <a:srgbClr val="9C27B0"/>
                </a:solidFill>
                <a:latin typeface="Times New Roman"/>
                <a:cs typeface="Times New Roman"/>
              </a:rPr>
              <a:t>@Composable</a:t>
            </a:r>
            <a:endParaRPr sz="3050">
              <a:latin typeface="Times New Roman"/>
              <a:cs typeface="Times New Roman"/>
            </a:endParaRPr>
          </a:p>
          <a:p>
            <a:pPr marL="400050" marR="1254125" indent="-387985">
              <a:lnSpc>
                <a:spcPts val="3629"/>
              </a:lnSpc>
              <a:spcBef>
                <a:spcPts val="130"/>
              </a:spcBef>
            </a:pPr>
            <a:r>
              <a:rPr sz="3050" dirty="0">
                <a:solidFill>
                  <a:srgbClr val="3F51B5"/>
                </a:solidFill>
                <a:latin typeface="Times New Roman"/>
                <a:cs typeface="Times New Roman"/>
              </a:rPr>
              <a:t>fun </a:t>
            </a: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Card(</a:t>
            </a:r>
            <a:r>
              <a:rPr sz="3050" spc="-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 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 {  </a:t>
            </a:r>
            <a:r>
              <a:rPr sz="3050" spc="-10" dirty="0">
                <a:solidFill>
                  <a:srgbClr val="37474F"/>
                </a:solidFill>
                <a:latin typeface="Times New Roman"/>
                <a:cs typeface="Times New Roman"/>
              </a:rPr>
              <a:t>BoxWithConstraints</a:t>
            </a:r>
            <a:r>
              <a:rPr sz="3050" spc="-5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050">
              <a:latin typeface="Times New Roman"/>
              <a:cs typeface="Times New Roman"/>
            </a:endParaRPr>
          </a:p>
          <a:p>
            <a:pPr marL="787400">
              <a:lnSpc>
                <a:spcPts val="3495"/>
              </a:lnSpc>
            </a:pPr>
            <a:r>
              <a:rPr sz="3050" dirty="0">
                <a:solidFill>
                  <a:srgbClr val="3F51B5"/>
                </a:solidFill>
                <a:latin typeface="Times New Roman"/>
                <a:cs typeface="Times New Roman"/>
              </a:rPr>
              <a:t>if </a:t>
            </a:r>
            <a:r>
              <a:rPr sz="3050" spc="-15" dirty="0">
                <a:solidFill>
                  <a:srgbClr val="37474F"/>
                </a:solidFill>
                <a:latin typeface="Times New Roman"/>
                <a:cs typeface="Times New Roman"/>
              </a:rPr>
              <a:t>(maxWidth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&lt; </a:t>
            </a:r>
            <a:r>
              <a:rPr sz="3050" dirty="0">
                <a:solidFill>
                  <a:srgbClr val="C53929"/>
                </a:solidFill>
                <a:latin typeface="Times New Roman"/>
                <a:cs typeface="Times New Roman"/>
              </a:rPr>
              <a:t>400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.dp)</a:t>
            </a:r>
            <a:r>
              <a:rPr sz="3050" spc="-8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050">
              <a:latin typeface="Times New Roman"/>
              <a:cs typeface="Times New Roman"/>
            </a:endParaRPr>
          </a:p>
          <a:p>
            <a:pPr marL="1562100" marR="1231900" indent="-387985">
              <a:lnSpc>
                <a:spcPts val="3629"/>
              </a:lnSpc>
              <a:spcBef>
                <a:spcPts val="130"/>
              </a:spcBef>
            </a:pP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Column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  </a:t>
            </a: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Image(</a:t>
            </a:r>
            <a:r>
              <a:rPr sz="3050" spc="-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050" spc="-6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  <a:p>
            <a:pPr marL="1555115">
              <a:lnSpc>
                <a:spcPts val="3495"/>
              </a:lnSpc>
            </a:pPr>
            <a:r>
              <a:rPr sz="3050" spc="-15" dirty="0">
                <a:solidFill>
                  <a:srgbClr val="37474F"/>
                </a:solidFill>
                <a:latin typeface="Times New Roman"/>
                <a:cs typeface="Times New Roman"/>
              </a:rPr>
              <a:t>Title(</a:t>
            </a:r>
            <a:r>
              <a:rPr sz="3050" spc="-1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050" spc="-8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  <a:p>
            <a:pPr marL="117475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  <a:p>
            <a:pPr marL="78740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 </a:t>
            </a:r>
            <a:r>
              <a:rPr sz="3050" spc="-5" dirty="0">
                <a:solidFill>
                  <a:srgbClr val="3F51B5"/>
                </a:solidFill>
                <a:latin typeface="Times New Roman"/>
                <a:cs typeface="Times New Roman"/>
              </a:rPr>
              <a:t>else</a:t>
            </a:r>
            <a:r>
              <a:rPr sz="3050" spc="-95" dirty="0">
                <a:solidFill>
                  <a:srgbClr val="3F51B5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050">
              <a:latin typeface="Times New Roman"/>
              <a:cs typeface="Times New Roman"/>
            </a:endParaRPr>
          </a:p>
          <a:p>
            <a:pPr marL="117475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Row</a:t>
            </a:r>
            <a:r>
              <a:rPr sz="3050" spc="-10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050">
              <a:latin typeface="Times New Roman"/>
              <a:cs typeface="Times New Roman"/>
            </a:endParaRPr>
          </a:p>
          <a:p>
            <a:pPr marL="1942464" marR="1101090" indent="-381000">
              <a:lnSpc>
                <a:spcPts val="3629"/>
              </a:lnSpc>
              <a:spcBef>
                <a:spcPts val="130"/>
              </a:spcBef>
            </a:pP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Column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  </a:t>
            </a:r>
            <a:r>
              <a:rPr sz="3050" spc="-15" dirty="0">
                <a:solidFill>
                  <a:srgbClr val="37474F"/>
                </a:solidFill>
                <a:latin typeface="Times New Roman"/>
                <a:cs typeface="Times New Roman"/>
              </a:rPr>
              <a:t>Title(</a:t>
            </a:r>
            <a:r>
              <a:rPr sz="3050" spc="-1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050" spc="-8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  <a:p>
            <a:pPr marL="1949450">
              <a:lnSpc>
                <a:spcPts val="3495"/>
              </a:lnSpc>
            </a:pP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Description(</a:t>
            </a:r>
            <a:r>
              <a:rPr sz="3050" spc="-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050" spc="-3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  <a:p>
            <a:pPr marL="156210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  <a:p>
            <a:pPr marL="1562100">
              <a:lnSpc>
                <a:spcPts val="3629"/>
              </a:lnSpc>
            </a:pP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Image(</a:t>
            </a:r>
            <a:r>
              <a:rPr sz="3050" spc="-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050" spc="-6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  <a:p>
            <a:pPr marL="117475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  <a:p>
            <a:pPr marL="78740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  <a:p>
            <a:pPr marL="40005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ts val="3645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/>
              <a:t>Flexible</a:t>
            </a:r>
            <a:r>
              <a:rPr spc="-90" dirty="0"/>
              <a:t> </a:t>
            </a:r>
            <a:r>
              <a:rPr spc="235" dirty="0"/>
              <a:t>Layouts</a:t>
            </a:r>
          </a:p>
        </p:txBody>
      </p:sp>
      <p:sp>
        <p:nvSpPr>
          <p:cNvPr id="3" name="object 3"/>
          <p:cNvSpPr/>
          <p:nvPr/>
        </p:nvSpPr>
        <p:spPr>
          <a:xfrm>
            <a:off x="14552959" y="7426878"/>
            <a:ext cx="1824028" cy="18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86055" y="2291198"/>
            <a:ext cx="5115560" cy="82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45"/>
              </a:lnSpc>
            </a:pPr>
            <a:r>
              <a:rPr sz="3050" spc="-5" dirty="0">
                <a:solidFill>
                  <a:srgbClr val="9C27B0"/>
                </a:solidFill>
                <a:latin typeface="Times New Roman"/>
                <a:cs typeface="Times New Roman"/>
              </a:rPr>
              <a:t>@Composable</a:t>
            </a:r>
            <a:endParaRPr sz="3050">
              <a:latin typeface="Times New Roman"/>
              <a:cs typeface="Times New Roman"/>
            </a:endParaRPr>
          </a:p>
          <a:p>
            <a:pPr marL="400050" marR="1254125" indent="-387985">
              <a:lnSpc>
                <a:spcPts val="3629"/>
              </a:lnSpc>
              <a:spcBef>
                <a:spcPts val="130"/>
              </a:spcBef>
            </a:pPr>
            <a:r>
              <a:rPr sz="3050" dirty="0">
                <a:solidFill>
                  <a:srgbClr val="3F51B5"/>
                </a:solidFill>
                <a:latin typeface="Times New Roman"/>
                <a:cs typeface="Times New Roman"/>
              </a:rPr>
              <a:t>fun </a:t>
            </a: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Card(</a:t>
            </a:r>
            <a:r>
              <a:rPr sz="3050" spc="-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 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 {  </a:t>
            </a:r>
            <a:r>
              <a:rPr sz="3050" spc="-10" dirty="0">
                <a:solidFill>
                  <a:srgbClr val="37474F"/>
                </a:solidFill>
                <a:latin typeface="Times New Roman"/>
                <a:cs typeface="Times New Roman"/>
              </a:rPr>
              <a:t>BoxWithConstraints</a:t>
            </a:r>
            <a:r>
              <a:rPr sz="3050" spc="-5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050">
              <a:latin typeface="Times New Roman"/>
              <a:cs typeface="Times New Roman"/>
            </a:endParaRPr>
          </a:p>
          <a:p>
            <a:pPr marL="787400">
              <a:lnSpc>
                <a:spcPts val="3495"/>
              </a:lnSpc>
            </a:pPr>
            <a:r>
              <a:rPr sz="3050" dirty="0">
                <a:solidFill>
                  <a:srgbClr val="3F51B5"/>
                </a:solidFill>
                <a:latin typeface="Times New Roman"/>
                <a:cs typeface="Times New Roman"/>
              </a:rPr>
              <a:t>if </a:t>
            </a:r>
            <a:r>
              <a:rPr sz="3050" spc="-15" dirty="0">
                <a:solidFill>
                  <a:srgbClr val="37474F"/>
                </a:solidFill>
                <a:latin typeface="Times New Roman"/>
                <a:cs typeface="Times New Roman"/>
              </a:rPr>
              <a:t>(maxWidth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&lt; </a:t>
            </a:r>
            <a:r>
              <a:rPr sz="3050" dirty="0">
                <a:solidFill>
                  <a:srgbClr val="C53929"/>
                </a:solidFill>
                <a:latin typeface="Times New Roman"/>
                <a:cs typeface="Times New Roman"/>
              </a:rPr>
              <a:t>400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.dp)</a:t>
            </a:r>
            <a:r>
              <a:rPr sz="3050" spc="-8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050">
              <a:latin typeface="Times New Roman"/>
              <a:cs typeface="Times New Roman"/>
            </a:endParaRPr>
          </a:p>
          <a:p>
            <a:pPr marL="1562100" marR="1231900" indent="-387985">
              <a:lnSpc>
                <a:spcPts val="3629"/>
              </a:lnSpc>
              <a:spcBef>
                <a:spcPts val="130"/>
              </a:spcBef>
            </a:pP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Column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  </a:t>
            </a: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Image(</a:t>
            </a:r>
            <a:r>
              <a:rPr sz="3050" spc="-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050" spc="-6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  <a:p>
            <a:pPr marL="1555115">
              <a:lnSpc>
                <a:spcPts val="3495"/>
              </a:lnSpc>
            </a:pPr>
            <a:r>
              <a:rPr sz="3050" spc="-15" dirty="0">
                <a:solidFill>
                  <a:srgbClr val="37474F"/>
                </a:solidFill>
                <a:latin typeface="Times New Roman"/>
                <a:cs typeface="Times New Roman"/>
              </a:rPr>
              <a:t>Title(</a:t>
            </a:r>
            <a:r>
              <a:rPr sz="3050" spc="-1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050" spc="-8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  <a:p>
            <a:pPr marL="117475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  <a:p>
            <a:pPr marL="78740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 </a:t>
            </a:r>
            <a:r>
              <a:rPr sz="3050" spc="-5" dirty="0">
                <a:solidFill>
                  <a:srgbClr val="3F51B5"/>
                </a:solidFill>
                <a:latin typeface="Times New Roman"/>
                <a:cs typeface="Times New Roman"/>
              </a:rPr>
              <a:t>else</a:t>
            </a:r>
            <a:r>
              <a:rPr sz="3050" spc="-95" dirty="0">
                <a:solidFill>
                  <a:srgbClr val="3F51B5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050">
              <a:latin typeface="Times New Roman"/>
              <a:cs typeface="Times New Roman"/>
            </a:endParaRPr>
          </a:p>
          <a:p>
            <a:pPr marL="117475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Row</a:t>
            </a:r>
            <a:r>
              <a:rPr sz="3050" spc="-100" dirty="0">
                <a:solidFill>
                  <a:srgbClr val="37474F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</a:t>
            </a:r>
            <a:endParaRPr sz="3050">
              <a:latin typeface="Times New Roman"/>
              <a:cs typeface="Times New Roman"/>
            </a:endParaRPr>
          </a:p>
          <a:p>
            <a:pPr marL="1942464" marR="1101090" indent="-381000">
              <a:lnSpc>
                <a:spcPts val="3629"/>
              </a:lnSpc>
              <a:spcBef>
                <a:spcPts val="130"/>
              </a:spcBef>
            </a:pP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Column 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{  </a:t>
            </a:r>
            <a:r>
              <a:rPr sz="3050" spc="-15" dirty="0">
                <a:solidFill>
                  <a:srgbClr val="37474F"/>
                </a:solidFill>
                <a:latin typeface="Times New Roman"/>
                <a:cs typeface="Times New Roman"/>
              </a:rPr>
              <a:t>Title(</a:t>
            </a:r>
            <a:r>
              <a:rPr sz="3050" spc="-1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050" spc="-80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  <a:p>
            <a:pPr marL="1949450">
              <a:lnSpc>
                <a:spcPts val="3495"/>
              </a:lnSpc>
            </a:pP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Description(</a:t>
            </a:r>
            <a:r>
              <a:rPr sz="3050" spc="-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050" spc="-3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  <a:p>
            <a:pPr marL="156210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  <a:p>
            <a:pPr marL="1562100">
              <a:lnSpc>
                <a:spcPts val="3629"/>
              </a:lnSpc>
            </a:pPr>
            <a:r>
              <a:rPr sz="3050" spc="-5" dirty="0">
                <a:solidFill>
                  <a:srgbClr val="37474F"/>
                </a:solidFill>
                <a:latin typeface="Times New Roman"/>
                <a:cs typeface="Times New Roman"/>
              </a:rPr>
              <a:t>Image(</a:t>
            </a:r>
            <a:r>
              <a:rPr sz="3050" spc="-5" dirty="0">
                <a:solidFill>
                  <a:srgbClr val="D81B60"/>
                </a:solidFill>
                <a:latin typeface="Times New Roman"/>
                <a:cs typeface="Times New Roman"/>
              </a:rPr>
              <a:t>/*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...</a:t>
            </a:r>
            <a:r>
              <a:rPr sz="3050" spc="-65" dirty="0">
                <a:solidFill>
                  <a:srgbClr val="D81B6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D81B60"/>
                </a:solidFill>
                <a:latin typeface="Times New Roman"/>
                <a:cs typeface="Times New Roman"/>
              </a:rPr>
              <a:t>*/</a:t>
            </a: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  <a:p>
            <a:pPr marL="117475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  <a:p>
            <a:pPr marL="787400">
              <a:lnSpc>
                <a:spcPts val="3629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  <a:p>
            <a:pPr marL="400050">
              <a:lnSpc>
                <a:spcPts val="3645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6055" y="10584139"/>
            <a:ext cx="211454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50" dirty="0">
                <a:solidFill>
                  <a:srgbClr val="37474F"/>
                </a:solidFill>
                <a:latin typeface="Times New Roman"/>
                <a:cs typeface="Times New Roman"/>
              </a:rPr>
              <a:t>}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66118" y="4769488"/>
            <a:ext cx="6397710" cy="1769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3050" y="10667385"/>
            <a:ext cx="715835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5" dirty="0">
                <a:latin typeface="Arial"/>
                <a:cs typeface="Arial"/>
              </a:rPr>
              <a:t>https://developer.android.com/large-screens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0231" y="812668"/>
            <a:ext cx="982408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10" dirty="0"/>
              <a:t>Lecture</a:t>
            </a:r>
            <a:r>
              <a:rPr spc="-75" dirty="0"/>
              <a:t> </a:t>
            </a:r>
            <a:r>
              <a:rPr spc="315"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7185" y="4594955"/>
            <a:ext cx="5887085" cy="378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508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65" dirty="0">
                <a:latin typeface="Arial"/>
                <a:cs typeface="Arial"/>
              </a:rPr>
              <a:t>Support </a:t>
            </a:r>
            <a:r>
              <a:rPr sz="3100" spc="35" dirty="0">
                <a:latin typeface="Arial"/>
                <a:cs typeface="Arial"/>
              </a:rPr>
              <a:t>diﬀerent </a:t>
            </a:r>
            <a:r>
              <a:rPr sz="3100" spc="5" dirty="0">
                <a:latin typeface="Arial"/>
                <a:cs typeface="Arial"/>
              </a:rPr>
              <a:t>screen,</a:t>
            </a:r>
            <a:r>
              <a:rPr sz="3100" spc="-140" dirty="0">
                <a:latin typeface="Arial"/>
                <a:cs typeface="Arial"/>
              </a:rPr>
              <a:t> </a:t>
            </a:r>
            <a:r>
              <a:rPr sz="3100" spc="25" dirty="0">
                <a:latin typeface="Arial"/>
                <a:cs typeface="Arial"/>
              </a:rPr>
              <a:t>using  </a:t>
            </a:r>
            <a:r>
              <a:rPr sz="3100" spc="30" dirty="0">
                <a:latin typeface="Arial"/>
                <a:cs typeface="Arial"/>
              </a:rPr>
              <a:t>layouts </a:t>
            </a:r>
            <a:r>
              <a:rPr sz="3100" spc="35" dirty="0">
                <a:latin typeface="Arial"/>
                <a:cs typeface="Arial"/>
              </a:rPr>
              <a:t>and</a:t>
            </a:r>
            <a:r>
              <a:rPr sz="3100" spc="-110" dirty="0">
                <a:latin typeface="Arial"/>
                <a:cs typeface="Arial"/>
              </a:rPr>
              <a:t> </a:t>
            </a:r>
            <a:r>
              <a:rPr sz="3100" spc="35" dirty="0">
                <a:latin typeface="Arial"/>
                <a:cs typeface="Arial"/>
              </a:rPr>
              <a:t>fragments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396240" marR="1334135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-15" dirty="0">
                <a:latin typeface="Arial"/>
                <a:cs typeface="Arial"/>
              </a:rPr>
              <a:t>ListView, RecyclerView,  </a:t>
            </a:r>
            <a:r>
              <a:rPr sz="3100" dirty="0">
                <a:latin typeface="Arial"/>
                <a:cs typeface="Arial"/>
              </a:rPr>
              <a:t>Progress</a:t>
            </a:r>
            <a:r>
              <a:rPr sz="3100" spc="-65" dirty="0">
                <a:latin typeface="Arial"/>
                <a:cs typeface="Arial"/>
              </a:rPr>
              <a:t> </a:t>
            </a:r>
            <a:r>
              <a:rPr sz="3100" spc="40" dirty="0">
                <a:latin typeface="Arial"/>
                <a:cs typeface="Arial"/>
              </a:rPr>
              <a:t>Indicators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396240" marR="323215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-10" dirty="0">
                <a:latin typeface="Arial"/>
                <a:cs typeface="Arial"/>
              </a:rPr>
              <a:t>Retrieve </a:t>
            </a:r>
            <a:r>
              <a:rPr sz="3100" spc="40" dirty="0">
                <a:latin typeface="Arial"/>
                <a:cs typeface="Arial"/>
              </a:rPr>
              <a:t>data </a:t>
            </a:r>
            <a:r>
              <a:rPr sz="3100" spc="45" dirty="0">
                <a:latin typeface="Arial"/>
                <a:cs typeface="Arial"/>
              </a:rPr>
              <a:t>on</a:t>
            </a:r>
            <a:r>
              <a:rPr sz="3100" spc="-55" dirty="0">
                <a:latin typeface="Arial"/>
                <a:cs typeface="Arial"/>
              </a:rPr>
              <a:t> </a:t>
            </a:r>
            <a:r>
              <a:rPr sz="3100" spc="55" dirty="0">
                <a:latin typeface="Arial"/>
                <a:cs typeface="Arial"/>
              </a:rPr>
              <a:t>background  </a:t>
            </a:r>
            <a:r>
              <a:rPr sz="3100" spc="20" dirty="0">
                <a:latin typeface="Arial"/>
                <a:cs typeface="Arial"/>
              </a:rPr>
              <a:t>threads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65078" y="5082563"/>
            <a:ext cx="5046496" cy="372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6671" y="6771664"/>
            <a:ext cx="2147269" cy="203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41907" y="6771664"/>
            <a:ext cx="664146" cy="132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98835" y="5336563"/>
            <a:ext cx="533627" cy="73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41023" y="5336563"/>
            <a:ext cx="451142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11825" y="5336563"/>
            <a:ext cx="456844" cy="72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16601" y="5323863"/>
            <a:ext cx="457564" cy="723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11527" y="5336563"/>
            <a:ext cx="456854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90314" y="5412763"/>
            <a:ext cx="563626" cy="228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7537" y="812668"/>
            <a:ext cx="9609455" cy="143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45" dirty="0"/>
              <a:t>Accessing</a:t>
            </a:r>
            <a:r>
              <a:rPr spc="-55" dirty="0"/>
              <a:t> </a:t>
            </a:r>
            <a:r>
              <a:rPr spc="185" dirty="0"/>
              <a:t>Assets</a:t>
            </a:r>
          </a:p>
        </p:txBody>
      </p:sp>
      <p:sp>
        <p:nvSpPr>
          <p:cNvPr id="3" name="object 3"/>
          <p:cNvSpPr/>
          <p:nvPr/>
        </p:nvSpPr>
        <p:spPr>
          <a:xfrm>
            <a:off x="11610138" y="2055933"/>
            <a:ext cx="5185085" cy="8593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0547" y="3995410"/>
            <a:ext cx="7440295" cy="597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2110"/>
              </a:lnSpc>
            </a:pPr>
            <a:r>
              <a:rPr sz="1800" spc="5" dirty="0">
                <a:latin typeface="Lucida Console"/>
                <a:cs typeface="Lucida Console"/>
              </a:rPr>
              <a:t>&lt;?xml version="1.0"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encoding="utf-8"?&gt;</a:t>
            </a:r>
            <a:endParaRPr sz="1800">
              <a:latin typeface="Lucida Console"/>
              <a:cs typeface="Lucida Console"/>
            </a:endParaRPr>
          </a:p>
          <a:p>
            <a:pPr marL="76200" marR="2362835">
              <a:lnSpc>
                <a:spcPts val="2060"/>
              </a:lnSpc>
              <a:spcBef>
                <a:spcPts val="100"/>
              </a:spcBef>
            </a:pPr>
            <a:r>
              <a:rPr sz="1800" spc="5" dirty="0">
                <a:latin typeface="Lucida Console"/>
                <a:cs typeface="Lucida Console"/>
              </a:rPr>
              <a:t>&lt;LinearLayout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xmlns:android="http://  schemas.android.com/apk/res/android"</a:t>
            </a:r>
            <a:endParaRPr sz="1800">
              <a:latin typeface="Lucida Console"/>
              <a:cs typeface="Lucida Console"/>
            </a:endParaRPr>
          </a:p>
          <a:p>
            <a:pPr marL="2018030" marR="421005">
              <a:lnSpc>
                <a:spcPts val="2060"/>
              </a:lnSpc>
            </a:pPr>
            <a:r>
              <a:rPr sz="1800" spc="5" dirty="0">
                <a:latin typeface="Lucida Console"/>
                <a:cs typeface="Lucida Console"/>
              </a:rPr>
              <a:t>android:layout_width="match_parent"  android:layout_height="match_parent"  android:orientation="vertical"&gt;</a:t>
            </a:r>
            <a:endParaRPr sz="1800">
              <a:latin typeface="Lucida Console"/>
              <a:cs typeface="Lucida Console"/>
            </a:endParaRPr>
          </a:p>
          <a:p>
            <a:pPr marL="631190">
              <a:lnSpc>
                <a:spcPts val="1960"/>
              </a:lnSpc>
            </a:pPr>
            <a:r>
              <a:rPr sz="1800" spc="5" dirty="0">
                <a:latin typeface="Lucida Console"/>
                <a:cs typeface="Lucida Console"/>
              </a:rPr>
              <a:t>&lt;TextView</a:t>
            </a:r>
            <a:r>
              <a:rPr sz="1800" spc="-2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android:id="@+id/text"</a:t>
            </a:r>
            <a:endParaRPr sz="1800">
              <a:latin typeface="Lucida Console"/>
              <a:cs typeface="Lucida Console"/>
            </a:endParaRPr>
          </a:p>
          <a:p>
            <a:pPr marL="2018030" marR="5080">
              <a:lnSpc>
                <a:spcPts val="2060"/>
              </a:lnSpc>
              <a:spcBef>
                <a:spcPts val="100"/>
              </a:spcBef>
            </a:pPr>
            <a:r>
              <a:rPr sz="1800" spc="5" dirty="0">
                <a:latin typeface="Lucida Console"/>
                <a:cs typeface="Lucida Console"/>
              </a:rPr>
              <a:t>android:layout_width="wrap_content"  android:layout_height="wrap_content"  android:text="Hello, I am a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TextView"/&gt;</a:t>
            </a:r>
            <a:endParaRPr sz="1800">
              <a:latin typeface="Lucida Console"/>
              <a:cs typeface="Lucida Console"/>
            </a:endParaRPr>
          </a:p>
          <a:p>
            <a:pPr marL="1740535" marR="559435" indent="-1109980">
              <a:lnSpc>
                <a:spcPts val="2060"/>
              </a:lnSpc>
            </a:pPr>
            <a:r>
              <a:rPr sz="1800" spc="5" dirty="0">
                <a:latin typeface="Lucida Console"/>
                <a:cs typeface="Lucida Console"/>
              </a:rPr>
              <a:t>&lt;Button android:id="@+id/button"  android:layout_width="wrap_content"  android:layout_height="wrap_content"  android:text="Hello, I am a</a:t>
            </a:r>
            <a:r>
              <a:rPr sz="1800" spc="-15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Button"/&gt;</a:t>
            </a:r>
            <a:endParaRPr sz="1800">
              <a:latin typeface="Lucida Console"/>
              <a:cs typeface="Lucida Console"/>
            </a:endParaRPr>
          </a:p>
          <a:p>
            <a:pPr marL="76200">
              <a:lnSpc>
                <a:spcPts val="2010"/>
              </a:lnSpc>
            </a:pPr>
            <a:r>
              <a:rPr sz="1800" spc="5" dirty="0">
                <a:latin typeface="Lucida Console"/>
                <a:cs typeface="Lucida Console"/>
              </a:rPr>
              <a:t>&lt;/LinearLayout&gt;</a:t>
            </a:r>
            <a:endParaRPr sz="18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590550" marR="1588135" indent="-553085">
              <a:lnSpc>
                <a:spcPct val="107400"/>
              </a:lnSpc>
              <a:spcBef>
                <a:spcPts val="1825"/>
              </a:spcBef>
            </a:pPr>
            <a:r>
              <a:rPr sz="1800" spc="5" dirty="0">
                <a:solidFill>
                  <a:srgbClr val="3B78E7"/>
                </a:solidFill>
                <a:latin typeface="Courier New"/>
                <a:cs typeface="Courier New"/>
              </a:rPr>
              <a:t>fun </a:t>
            </a:r>
            <a:r>
              <a:rPr sz="1800" dirty="0">
                <a:solidFill>
                  <a:srgbClr val="37474F"/>
                </a:solidFill>
                <a:latin typeface="Courier New"/>
                <a:cs typeface="Courier New"/>
              </a:rPr>
              <a:t>onCreate(savedInstanceState: </a:t>
            </a:r>
            <a:r>
              <a:rPr sz="1800" spc="5" dirty="0">
                <a:solidFill>
                  <a:srgbClr val="9C27B0"/>
                </a:solidFill>
                <a:latin typeface="Courier New"/>
                <a:cs typeface="Courier New"/>
              </a:rPr>
              <a:t>Bundle</a:t>
            </a:r>
            <a:r>
              <a:rPr sz="1800" spc="5" dirty="0">
                <a:solidFill>
                  <a:srgbClr val="37474F"/>
                </a:solidFill>
                <a:latin typeface="Courier New"/>
                <a:cs typeface="Courier New"/>
              </a:rPr>
              <a:t>) {  </a:t>
            </a:r>
            <a:r>
              <a:rPr sz="1800" spc="5" dirty="0">
                <a:solidFill>
                  <a:srgbClr val="3B78E7"/>
                </a:solidFill>
                <a:latin typeface="Courier New"/>
                <a:cs typeface="Courier New"/>
              </a:rPr>
              <a:t>super</a:t>
            </a:r>
            <a:r>
              <a:rPr sz="1800" spc="5" dirty="0">
                <a:solidFill>
                  <a:srgbClr val="37474F"/>
                </a:solidFill>
                <a:latin typeface="Courier New"/>
                <a:cs typeface="Courier New"/>
              </a:rPr>
              <a:t>.onCreate(savedInstanceState)  setContentView(R.layout.main</a:t>
            </a:r>
            <a:r>
              <a:rPr sz="1800" spc="5" dirty="0">
                <a:solidFill>
                  <a:srgbClr val="C53929"/>
                </a:solidFill>
                <a:latin typeface="Courier New"/>
                <a:cs typeface="Courier New"/>
              </a:rPr>
              <a:t>_</a:t>
            </a:r>
            <a:r>
              <a:rPr sz="1800" spc="5" dirty="0">
                <a:solidFill>
                  <a:srgbClr val="37474F"/>
                </a:solidFill>
                <a:latin typeface="Courier New"/>
                <a:cs typeface="Courier New"/>
              </a:rPr>
              <a:t>layout)</a:t>
            </a:r>
            <a:endParaRPr sz="1800">
              <a:latin typeface="Courier New"/>
              <a:cs typeface="Courier New"/>
            </a:endParaRPr>
          </a:p>
          <a:p>
            <a:pPr marL="37465">
              <a:lnSpc>
                <a:spcPct val="100000"/>
              </a:lnSpc>
              <a:spcBef>
                <a:spcPts val="160"/>
              </a:spcBef>
              <a:tabLst>
                <a:tab pos="565150" algn="l"/>
              </a:tabLst>
            </a:pPr>
            <a:r>
              <a:rPr sz="1800" spc="5" dirty="0">
                <a:solidFill>
                  <a:srgbClr val="37474F"/>
                </a:solidFill>
                <a:latin typeface="Courier New"/>
                <a:cs typeface="Courier New"/>
              </a:rPr>
              <a:t>}	</a:t>
            </a:r>
            <a:r>
              <a:rPr sz="1800" spc="5" dirty="0">
                <a:solidFill>
                  <a:srgbClr val="3B78E7"/>
                </a:solidFill>
                <a:latin typeface="Courier New"/>
                <a:cs typeface="Courier New"/>
              </a:rPr>
              <a:t>val </a:t>
            </a:r>
            <a:r>
              <a:rPr sz="1800" dirty="0">
                <a:solidFill>
                  <a:srgbClr val="37474F"/>
                </a:solidFill>
                <a:latin typeface="Courier New"/>
                <a:cs typeface="Courier New"/>
              </a:rPr>
              <a:t>myButton: </a:t>
            </a:r>
            <a:r>
              <a:rPr sz="1800" spc="5" dirty="0">
                <a:solidFill>
                  <a:srgbClr val="9C27B0"/>
                </a:solidFill>
                <a:latin typeface="Courier New"/>
                <a:cs typeface="Courier New"/>
              </a:rPr>
              <a:t>Button </a:t>
            </a:r>
            <a:r>
              <a:rPr sz="1800" spc="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800" spc="6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800" spc="5" dirty="0">
                <a:solidFill>
                  <a:srgbClr val="37474F"/>
                </a:solidFill>
                <a:latin typeface="Courier New"/>
                <a:cs typeface="Courier New"/>
              </a:rPr>
              <a:t>findViewById(R.id.button)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spc="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5960" y="6935836"/>
            <a:ext cx="3329272" cy="8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6112" y="812668"/>
            <a:ext cx="1019238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5" dirty="0"/>
              <a:t>Add </a:t>
            </a:r>
            <a:r>
              <a:rPr spc="114" dirty="0"/>
              <a:t>Event</a:t>
            </a:r>
            <a:r>
              <a:rPr spc="-395" dirty="0"/>
              <a:t> </a:t>
            </a:r>
            <a:r>
              <a:rPr spc="160" dirty="0"/>
              <a:t>Handler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8989" y="2784714"/>
            <a:ext cx="6682740" cy="132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5" dirty="0">
                <a:latin typeface="Lucida Console"/>
                <a:cs typeface="Lucida Console"/>
              </a:rPr>
              <a:t>...</a:t>
            </a:r>
            <a:endParaRPr sz="1800">
              <a:latin typeface="Lucida Console"/>
              <a:cs typeface="Lucida Console"/>
            </a:endParaRPr>
          </a:p>
          <a:p>
            <a:pPr marL="1677035" marR="5080" indent="-1109980">
              <a:lnSpc>
                <a:spcPts val="2060"/>
              </a:lnSpc>
              <a:spcBef>
                <a:spcPts val="100"/>
              </a:spcBef>
            </a:pPr>
            <a:r>
              <a:rPr sz="1800" spc="5" dirty="0">
                <a:latin typeface="Lucida Console"/>
                <a:cs typeface="Lucida Console"/>
              </a:rPr>
              <a:t>&lt;Button android:id="@+id/button"  android:layout_width="wrap_content"  android:layout_height="wrap_content"  android:text="Hello, I am a</a:t>
            </a:r>
            <a:r>
              <a:rPr sz="1800" spc="-2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Button"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10138" y="2055933"/>
            <a:ext cx="5185085" cy="8593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28989" y="4204419"/>
            <a:ext cx="719455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8625">
              <a:lnSpc>
                <a:spcPts val="2110"/>
              </a:lnSpc>
            </a:pPr>
            <a:r>
              <a:rPr sz="1800" spc="5" dirty="0">
                <a:latin typeface="Lucida Console"/>
                <a:cs typeface="Lucida Console"/>
              </a:rPr>
              <a:t>/&gt;</a:t>
            </a:r>
            <a:endParaRPr sz="1800">
              <a:latin typeface="Lucida Console"/>
              <a:cs typeface="Lucida Console"/>
            </a:endParaRPr>
          </a:p>
          <a:p>
            <a:pPr marL="12700">
              <a:lnSpc>
                <a:spcPts val="2110"/>
              </a:lnSpc>
            </a:pPr>
            <a:r>
              <a:rPr sz="1800" spc="5" dirty="0">
                <a:latin typeface="Lucida Console"/>
                <a:cs typeface="Lucida Console"/>
              </a:rPr>
              <a:t>...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3383" y="4162290"/>
            <a:ext cx="4048125" cy="2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latin typeface="Lucida Console"/>
                <a:cs typeface="Lucida Console"/>
              </a:rPr>
              <a:t>android:onClick="sendMessage"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9916" y="5377582"/>
            <a:ext cx="7540625" cy="240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0" marR="1449705" indent="-578485">
              <a:lnSpc>
                <a:spcPct val="101699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fun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onCreate(savedInstanceState: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Bundle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 {  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super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.onCreate(savedInstanceState)  setContentView(R.layout.main</a:t>
            </a:r>
            <a:r>
              <a:rPr sz="1900" spc="-5" dirty="0">
                <a:solidFill>
                  <a:srgbClr val="C53929"/>
                </a:solidFill>
                <a:latin typeface="Courier New"/>
                <a:cs typeface="Courier New"/>
              </a:rPr>
              <a:t>_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layout)</a:t>
            </a:r>
            <a:endParaRPr sz="1900">
              <a:latin typeface="Courier New"/>
              <a:cs typeface="Courier New"/>
            </a:endParaRPr>
          </a:p>
          <a:p>
            <a:pPr marL="59055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val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myButton: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Button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=</a:t>
            </a:r>
            <a:r>
              <a:rPr sz="1900" spc="2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findViewById(R.id.button)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  <a:p>
            <a:pPr marL="475615" marR="3299460" indent="-433705">
              <a:lnSpc>
                <a:spcPct val="101699"/>
              </a:lnSpc>
              <a:spcBef>
                <a:spcPts val="229"/>
              </a:spcBef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fun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sendMessage(view: View) 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{  logd("Ready!")</a:t>
            </a:r>
            <a:endParaRPr sz="190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35"/>
              </a:spcBef>
            </a:pP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}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7787" y="4432639"/>
            <a:ext cx="1761691" cy="8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9038" y="958555"/>
            <a:ext cx="8466455" cy="115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50" spc="155" dirty="0"/>
              <a:t>Using </a:t>
            </a:r>
            <a:r>
              <a:rPr sz="7550" spc="215" dirty="0"/>
              <a:t>Android</a:t>
            </a:r>
            <a:r>
              <a:rPr sz="7550" spc="-210" dirty="0"/>
              <a:t> </a:t>
            </a:r>
            <a:r>
              <a:rPr sz="7550" spc="-25" dirty="0"/>
              <a:t>KTX</a:t>
            </a:r>
            <a:endParaRPr sz="7550"/>
          </a:p>
        </p:txBody>
      </p:sp>
      <p:sp>
        <p:nvSpPr>
          <p:cNvPr id="3" name="object 3"/>
          <p:cNvSpPr/>
          <p:nvPr/>
        </p:nvSpPr>
        <p:spPr>
          <a:xfrm>
            <a:off x="12174519" y="2055933"/>
            <a:ext cx="5185085" cy="8593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28989" y="2500356"/>
            <a:ext cx="7406640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ct val="100000"/>
              </a:lnSpc>
            </a:pPr>
            <a:r>
              <a:rPr sz="1800" spc="5" dirty="0">
                <a:latin typeface="Lucida Console"/>
                <a:cs typeface="Lucida Console"/>
              </a:rPr>
              <a:t>import</a:t>
            </a:r>
            <a:r>
              <a:rPr sz="1800" spc="3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kotlinx.android.synthetic.main.activity_main.*</a:t>
            </a:r>
            <a:endParaRPr sz="1800">
              <a:latin typeface="Lucida Console"/>
              <a:cs typeface="Lucida Console"/>
            </a:endParaRPr>
          </a:p>
          <a:p>
            <a:pPr marL="12700">
              <a:lnSpc>
                <a:spcPts val="2110"/>
              </a:lnSpc>
              <a:spcBef>
                <a:spcPts val="80"/>
              </a:spcBef>
            </a:pPr>
            <a:r>
              <a:rPr sz="1800" spc="5" dirty="0">
                <a:latin typeface="Lucida Console"/>
                <a:cs typeface="Lucida Console"/>
              </a:rPr>
              <a:t>...</a:t>
            </a:r>
            <a:endParaRPr sz="1800">
              <a:latin typeface="Lucida Console"/>
              <a:cs typeface="Lucida Console"/>
            </a:endParaRPr>
          </a:p>
          <a:p>
            <a:pPr marL="1677035" marR="728980" indent="-1109980">
              <a:lnSpc>
                <a:spcPts val="2060"/>
              </a:lnSpc>
              <a:spcBef>
                <a:spcPts val="100"/>
              </a:spcBef>
            </a:pPr>
            <a:r>
              <a:rPr sz="1800" spc="5" dirty="0">
                <a:latin typeface="Lucida Console"/>
                <a:cs typeface="Lucida Console"/>
              </a:rPr>
              <a:t>&lt;Button android:id="@+id/button"  android:layout_width="wrap_content"  android:layout_height="wrap_content"  android:text="Hello, I am a</a:t>
            </a:r>
            <a:r>
              <a:rPr sz="1800" spc="-20" dirty="0">
                <a:latin typeface="Lucida Console"/>
                <a:cs typeface="Lucida Console"/>
              </a:rPr>
              <a:t> </a:t>
            </a:r>
            <a:r>
              <a:rPr sz="1800" spc="5" dirty="0">
                <a:latin typeface="Lucida Console"/>
                <a:cs typeface="Lucida Console"/>
              </a:rPr>
              <a:t>Button"</a:t>
            </a:r>
            <a:endParaRPr sz="1800">
              <a:latin typeface="Lucida Console"/>
              <a:cs typeface="Lucida Console"/>
            </a:endParaRPr>
          </a:p>
          <a:p>
            <a:pPr marR="22225" algn="ctr">
              <a:lnSpc>
                <a:spcPct val="100000"/>
              </a:lnSpc>
              <a:spcBef>
                <a:spcPts val="550"/>
              </a:spcBef>
            </a:pPr>
            <a:r>
              <a:rPr sz="1800" spc="5" dirty="0">
                <a:latin typeface="Lucida Console"/>
                <a:cs typeface="Lucida Console"/>
              </a:rPr>
              <a:t>android:onClick="sendMessage"</a:t>
            </a:r>
            <a:endParaRPr sz="1800">
              <a:latin typeface="Lucida Console"/>
              <a:cs typeface="Lucida Console"/>
            </a:endParaRPr>
          </a:p>
          <a:p>
            <a:pPr marL="458470">
              <a:lnSpc>
                <a:spcPts val="2110"/>
              </a:lnSpc>
              <a:spcBef>
                <a:spcPts val="570"/>
              </a:spcBef>
            </a:pPr>
            <a:r>
              <a:rPr sz="1800" spc="5" dirty="0">
                <a:latin typeface="Lucida Console"/>
                <a:cs typeface="Lucida Console"/>
              </a:rPr>
              <a:t>/&gt;</a:t>
            </a:r>
            <a:endParaRPr sz="1800">
              <a:latin typeface="Lucida Console"/>
              <a:cs typeface="Lucida Console"/>
            </a:endParaRPr>
          </a:p>
          <a:p>
            <a:pPr marL="42545">
              <a:lnSpc>
                <a:spcPts val="2110"/>
              </a:lnSpc>
            </a:pPr>
            <a:r>
              <a:rPr sz="1800" spc="5" dirty="0">
                <a:latin typeface="Lucida Console"/>
                <a:cs typeface="Lucida Console"/>
              </a:rPr>
              <a:t>...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5250" y="5349875"/>
            <a:ext cx="10452803" cy="3377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5625" marR="1424305" indent="-543560">
              <a:lnSpc>
                <a:spcPct val="104500"/>
              </a:lnSpc>
            </a:pP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fun </a:t>
            </a:r>
            <a:r>
              <a:rPr sz="1900" spc="-10" dirty="0">
                <a:solidFill>
                  <a:srgbClr val="37474F"/>
                </a:solidFill>
                <a:latin typeface="Courier New"/>
                <a:cs typeface="Courier New"/>
              </a:rPr>
              <a:t>onCreate(savedInstanceState: </a:t>
            </a:r>
            <a:r>
              <a:rPr sz="1900" spc="-5" dirty="0">
                <a:solidFill>
                  <a:srgbClr val="9C27B0"/>
                </a:solidFill>
                <a:latin typeface="Courier New"/>
                <a:cs typeface="Courier New"/>
              </a:rPr>
              <a:t>Bundle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) {  </a:t>
            </a:r>
            <a:r>
              <a:rPr sz="1900" spc="-5" dirty="0">
                <a:solidFill>
                  <a:srgbClr val="3B78E7"/>
                </a:solidFill>
                <a:latin typeface="Courier New"/>
                <a:cs typeface="Courier New"/>
              </a:rPr>
              <a:t>super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.onCreate(savedInstanceState)  </a:t>
            </a:r>
            <a:r>
              <a:rPr sz="1900" spc="-5" dirty="0" err="1">
                <a:solidFill>
                  <a:srgbClr val="37474F"/>
                </a:solidFill>
                <a:latin typeface="Courier New"/>
                <a:cs typeface="Courier New"/>
              </a:rPr>
              <a:t>setContentView</a:t>
            </a:r>
            <a:r>
              <a:rPr sz="1900" spc="-5" dirty="0">
                <a:solidFill>
                  <a:srgbClr val="37474F"/>
                </a:solidFill>
                <a:latin typeface="Courier New"/>
                <a:cs typeface="Courier New"/>
              </a:rPr>
              <a:t>(</a:t>
            </a:r>
            <a:r>
              <a:rPr sz="1900" spc="-5" dirty="0" err="1">
                <a:solidFill>
                  <a:srgbClr val="37474F"/>
                </a:solidFill>
                <a:latin typeface="Courier New"/>
                <a:cs typeface="Courier New"/>
              </a:rPr>
              <a:t>R.layout.main</a:t>
            </a:r>
            <a:r>
              <a:rPr sz="1900" spc="-5" dirty="0" err="1">
                <a:solidFill>
                  <a:srgbClr val="C53929"/>
                </a:solidFill>
                <a:latin typeface="Courier New"/>
                <a:cs typeface="Courier New"/>
              </a:rPr>
              <a:t>_</a:t>
            </a:r>
            <a:r>
              <a:rPr sz="1900" spc="-5" dirty="0" err="1">
                <a:solidFill>
                  <a:srgbClr val="37474F"/>
                </a:solidFill>
                <a:latin typeface="Courier New"/>
                <a:cs typeface="Courier New"/>
              </a:rPr>
              <a:t>layout</a:t>
            </a:r>
            <a:r>
              <a:rPr sz="19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)</a:t>
            </a:r>
            <a:endParaRPr lang="en-US" sz="1900" spc="-5" dirty="0" smtClean="0">
              <a:solidFill>
                <a:srgbClr val="37474F"/>
              </a:solidFill>
              <a:latin typeface="Courier New"/>
              <a:cs typeface="Courier New"/>
            </a:endParaRPr>
          </a:p>
          <a:p>
            <a:pPr marL="555625" marR="1424305" indent="-543560">
              <a:lnSpc>
                <a:spcPct val="104500"/>
              </a:lnSpc>
            </a:pP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lang="en-US" sz="19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   </a:t>
            </a:r>
            <a:r>
              <a:rPr lang="en-US" sz="1900" spc="-5" dirty="0" err="1" smtClean="0">
                <a:solidFill>
                  <a:srgbClr val="37474F"/>
                </a:solidFill>
                <a:latin typeface="Courier New"/>
                <a:cs typeface="Courier New"/>
              </a:rPr>
              <a:t>val</a:t>
            </a:r>
            <a:r>
              <a:rPr lang="en-US" sz="19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lang="en-US" sz="1900" spc="-5" dirty="0" err="1" smtClean="0">
                <a:solidFill>
                  <a:srgbClr val="37474F"/>
                </a:solidFill>
                <a:latin typeface="Courier New"/>
                <a:cs typeface="Courier New"/>
              </a:rPr>
              <a:t>myButton</a:t>
            </a:r>
            <a:r>
              <a:rPr lang="en-US" sz="19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 : Button = </a:t>
            </a:r>
            <a:r>
              <a:rPr lang="en-US" sz="1900" spc="-5" dirty="0" err="1" smtClean="0">
                <a:solidFill>
                  <a:srgbClr val="37474F"/>
                </a:solidFill>
                <a:latin typeface="Courier New"/>
                <a:cs typeface="Courier New"/>
              </a:rPr>
              <a:t>fin</a:t>
            </a:r>
            <a:r>
              <a:rPr lang="en-US" sz="1900" dirty="0" err="1">
                <a:solidFill>
                  <a:srgbClr val="37474F"/>
                </a:solidFill>
                <a:latin typeface="Courier New"/>
                <a:cs typeface="Courier New"/>
              </a:rPr>
              <a:t>dViewById</a:t>
            </a:r>
            <a:r>
              <a:rPr lang="en-US" sz="1900" dirty="0">
                <a:solidFill>
                  <a:srgbClr val="37474F"/>
                </a:solidFill>
                <a:latin typeface="Courier New"/>
                <a:cs typeface="Courier New"/>
              </a:rPr>
              <a:t>(</a:t>
            </a:r>
            <a:r>
              <a:rPr lang="en-US" sz="1900" dirty="0" err="1">
                <a:solidFill>
                  <a:srgbClr val="37474F"/>
                </a:solidFill>
                <a:latin typeface="Courier New"/>
                <a:cs typeface="Courier New"/>
              </a:rPr>
              <a:t>R.id.button</a:t>
            </a:r>
            <a:r>
              <a:rPr lang="en-US" sz="1900" dirty="0">
                <a:solidFill>
                  <a:srgbClr val="37474F"/>
                </a:solidFill>
                <a:latin typeface="Courier New"/>
                <a:cs typeface="Courier New"/>
              </a:rPr>
              <a:t>)</a:t>
            </a:r>
            <a:r>
              <a:rPr sz="19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endParaRPr lang="en-US" sz="1900" spc="-5" dirty="0" smtClean="0">
              <a:solidFill>
                <a:srgbClr val="37474F"/>
              </a:solidFill>
              <a:latin typeface="Courier New"/>
              <a:cs typeface="Courier New"/>
            </a:endParaRPr>
          </a:p>
          <a:p>
            <a:pPr marL="555625" marR="1424305" indent="-543560">
              <a:lnSpc>
                <a:spcPct val="104500"/>
              </a:lnSpc>
            </a:pPr>
            <a:r>
              <a:rPr lang="en-US" sz="19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    </a:t>
            </a:r>
            <a:r>
              <a:rPr lang="en-US" sz="1900" spc="-5" dirty="0" err="1" smtClean="0">
                <a:solidFill>
                  <a:srgbClr val="37474F"/>
                </a:solidFill>
                <a:latin typeface="Courier New"/>
                <a:cs typeface="Courier New"/>
              </a:rPr>
              <a:t>myButton.setOnClickListener</a:t>
            </a:r>
            <a:r>
              <a:rPr lang="en-US" sz="19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 {</a:t>
            </a:r>
          </a:p>
          <a:p>
            <a:pPr marL="555625" marR="1424305" indent="-543560">
              <a:lnSpc>
                <a:spcPct val="104500"/>
              </a:lnSpc>
            </a:pPr>
            <a:r>
              <a:rPr lang="en-US" sz="1900" spc="-5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lang="en-US" sz="1900" spc="-5" dirty="0" smtClean="0">
                <a:solidFill>
                  <a:srgbClr val="37474F"/>
                </a:solidFill>
                <a:latin typeface="Courier New"/>
                <a:cs typeface="Courier New"/>
              </a:rPr>
              <a:t>      </a:t>
            </a:r>
            <a:r>
              <a:rPr lang="en-US" sz="19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t</a:t>
            </a:r>
            <a:r>
              <a:rPr sz="19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ext.text</a:t>
            </a:r>
            <a:r>
              <a:rPr sz="1900" dirty="0" smtClean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dirty="0">
                <a:solidFill>
                  <a:srgbClr val="37474F"/>
                </a:solidFill>
                <a:latin typeface="Courier New"/>
                <a:cs typeface="Courier New"/>
              </a:rPr>
              <a:t>= "From </a:t>
            </a:r>
            <a:r>
              <a:rPr sz="1900" dirty="0" err="1">
                <a:solidFill>
                  <a:srgbClr val="37474F"/>
                </a:solidFill>
                <a:latin typeface="Courier New"/>
                <a:cs typeface="Courier New"/>
              </a:rPr>
              <a:t>editText</a:t>
            </a:r>
            <a:r>
              <a:rPr sz="1900" dirty="0" smtClean="0">
                <a:solidFill>
                  <a:srgbClr val="37474F"/>
                </a:solidFill>
                <a:latin typeface="Courier New"/>
                <a:cs typeface="Courier New"/>
              </a:rPr>
              <a:t>:</a:t>
            </a:r>
            <a:r>
              <a:rPr lang="en-US" sz="1900" dirty="0">
                <a:solidFill>
                  <a:srgbClr val="37474F"/>
                </a:solidFill>
                <a:latin typeface="Courier New"/>
                <a:cs typeface="Courier New"/>
              </a:rPr>
              <a:t> </a:t>
            </a:r>
            <a:r>
              <a:rPr sz="1900" dirty="0" smtClean="0">
                <a:solidFill>
                  <a:srgbClr val="37474F"/>
                </a:solidFill>
                <a:latin typeface="Courier New"/>
                <a:cs typeface="Courier New"/>
              </a:rPr>
              <a:t>{</a:t>
            </a:r>
            <a:r>
              <a:rPr sz="1900" dirty="0" err="1">
                <a:solidFill>
                  <a:srgbClr val="37474F"/>
                </a:solidFill>
                <a:latin typeface="Courier New"/>
                <a:cs typeface="Courier New"/>
              </a:rPr>
              <a:t>editText.text.toString</a:t>
            </a:r>
            <a:r>
              <a:rPr sz="1900" dirty="0" smtClean="0">
                <a:solidFill>
                  <a:srgbClr val="37474F"/>
                </a:solidFill>
                <a:latin typeface="Courier New"/>
                <a:cs typeface="Courier New"/>
              </a:rPr>
              <a:t>()}"</a:t>
            </a:r>
            <a:endParaRPr lang="en-US" sz="1900" dirty="0" smtClean="0">
              <a:solidFill>
                <a:srgbClr val="37474F"/>
              </a:solidFill>
              <a:latin typeface="Courier New"/>
              <a:cs typeface="Courier New"/>
            </a:endParaRPr>
          </a:p>
          <a:p>
            <a:pPr marL="555625" marR="1424305" indent="-543560">
              <a:lnSpc>
                <a:spcPct val="104500"/>
              </a:lnSpc>
            </a:pPr>
            <a:r>
              <a:rPr lang="en-US" sz="1900" dirty="0">
                <a:solidFill>
                  <a:srgbClr val="37474F"/>
                </a:solidFill>
                <a:latin typeface="Courier New"/>
                <a:cs typeface="Courier New"/>
              </a:rPr>
              <a:t>	</a:t>
            </a:r>
            <a:r>
              <a:rPr lang="en-US" sz="1900" dirty="0" smtClean="0">
                <a:solidFill>
                  <a:srgbClr val="37474F"/>
                </a:solidFill>
                <a:latin typeface="Courier New"/>
                <a:cs typeface="Courier New"/>
              </a:rPr>
              <a:t>   </a:t>
            </a:r>
            <a:r>
              <a:rPr lang="en-US" sz="1900" dirty="0" err="1" smtClean="0">
                <a:solidFill>
                  <a:srgbClr val="37474F"/>
                </a:solidFill>
                <a:latin typeface="Courier New"/>
                <a:cs typeface="Courier New"/>
              </a:rPr>
              <a:t>myButton.text</a:t>
            </a:r>
            <a:r>
              <a:rPr lang="en-US" sz="1900" dirty="0" smtClean="0">
                <a:solidFill>
                  <a:srgbClr val="37474F"/>
                </a:solidFill>
                <a:latin typeface="Courier New"/>
                <a:cs typeface="Courier New"/>
              </a:rPr>
              <a:t> = “Update”</a:t>
            </a:r>
            <a:r>
              <a:rPr sz="1900" dirty="0" smtClean="0">
                <a:solidFill>
                  <a:srgbClr val="37474F"/>
                </a:solidFill>
                <a:latin typeface="Courier New"/>
                <a:cs typeface="Courier New"/>
              </a:rPr>
              <a:t>  </a:t>
            </a:r>
            <a:endParaRPr lang="en-US" sz="1900" dirty="0" smtClean="0">
              <a:solidFill>
                <a:srgbClr val="37474F"/>
              </a:solidFill>
              <a:latin typeface="Courier New"/>
              <a:cs typeface="Courier New"/>
            </a:endParaRPr>
          </a:p>
          <a:p>
            <a:pPr marL="555625" marR="1424305" indent="-543560">
              <a:lnSpc>
                <a:spcPct val="104500"/>
              </a:lnSpc>
            </a:pPr>
            <a:r>
              <a:rPr lang="en-US" sz="1900" dirty="0" smtClean="0">
                <a:solidFill>
                  <a:srgbClr val="37474F"/>
                </a:solidFill>
                <a:latin typeface="Courier New"/>
                <a:cs typeface="Courier New"/>
              </a:rPr>
              <a:t>    }</a:t>
            </a:r>
            <a:endParaRPr lang="en-US" sz="1900" dirty="0">
              <a:solidFill>
                <a:srgbClr val="37474F"/>
              </a:solidFill>
              <a:latin typeface="Courier New"/>
              <a:cs typeface="Courier New"/>
            </a:endParaRPr>
          </a:p>
          <a:p>
            <a:pPr marL="555625" marR="1424305" indent="-543560">
              <a:lnSpc>
                <a:spcPct val="104500"/>
              </a:lnSpc>
            </a:pPr>
            <a:r>
              <a:rPr lang="en-US" sz="1900" dirty="0">
                <a:solidFill>
                  <a:srgbClr val="3B78E7"/>
                </a:solidFill>
                <a:latin typeface="Courier New"/>
                <a:cs typeface="Courier New"/>
              </a:rPr>
              <a:t>f</a:t>
            </a:r>
            <a:r>
              <a:rPr sz="1900" dirty="0" smtClean="0">
                <a:solidFill>
                  <a:srgbClr val="3B78E7"/>
                </a:solidFill>
                <a:latin typeface="Courier New"/>
                <a:cs typeface="Courier New"/>
              </a:rPr>
              <a:t>un</a:t>
            </a:r>
            <a:r>
              <a:rPr lang="en-US" sz="1900" dirty="0" smtClean="0">
                <a:solidFill>
                  <a:srgbClr val="3B78E7"/>
                </a:solidFill>
                <a:latin typeface="Courier New"/>
                <a:cs typeface="Courier New"/>
              </a:rPr>
              <a:t> </a:t>
            </a:r>
            <a:r>
              <a:rPr lang="en-US" sz="1900" dirty="0" err="1" smtClean="0">
                <a:latin typeface="Courier New"/>
                <a:cs typeface="Courier New"/>
              </a:rPr>
              <a:t>sendMessage</a:t>
            </a:r>
            <a:r>
              <a:rPr lang="en-US" sz="1900" dirty="0" smtClean="0">
                <a:latin typeface="Courier New"/>
                <a:cs typeface="Courier New"/>
              </a:rPr>
              <a:t>(view: View) {</a:t>
            </a:r>
          </a:p>
          <a:p>
            <a:pPr marL="555625" marR="1424305" indent="-543560">
              <a:lnSpc>
                <a:spcPct val="104500"/>
              </a:lnSpc>
            </a:pPr>
            <a:r>
              <a:rPr lang="en-US" sz="1900" dirty="0">
                <a:latin typeface="Courier New"/>
                <a:cs typeface="Courier New"/>
              </a:rPr>
              <a:t> </a:t>
            </a:r>
            <a:r>
              <a:rPr lang="en-US" sz="1900" dirty="0" smtClean="0">
                <a:latin typeface="Courier New"/>
                <a:cs typeface="Courier New"/>
              </a:rPr>
              <a:t>   </a:t>
            </a:r>
            <a:r>
              <a:rPr lang="en-US" sz="1900" dirty="0" err="1" smtClean="0">
                <a:latin typeface="Courier New"/>
                <a:cs typeface="Courier New"/>
              </a:rPr>
              <a:t>logd</a:t>
            </a:r>
            <a:r>
              <a:rPr lang="en-US" sz="1900" dirty="0" smtClean="0">
                <a:latin typeface="Courier New"/>
                <a:cs typeface="Courier New"/>
              </a:rPr>
              <a:t>(“Ready!”);</a:t>
            </a:r>
          </a:p>
          <a:p>
            <a:pPr marL="555625" marR="1424305" indent="-543560">
              <a:lnSpc>
                <a:spcPct val="104500"/>
              </a:lnSpc>
            </a:pPr>
            <a:r>
              <a:rPr lang="en-US" sz="1900" dirty="0">
                <a:latin typeface="Courier New"/>
                <a:cs typeface="Courier New"/>
              </a:rPr>
              <a:t>}</a:t>
            </a:r>
            <a:endParaRPr sz="19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60042" y="3284114"/>
            <a:ext cx="895598" cy="8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2530" y="10138455"/>
            <a:ext cx="646620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0" dirty="0">
                <a:latin typeface="Arial"/>
                <a:cs typeface="Arial"/>
              </a:rPr>
              <a:t>https://developer.android.com/kotlin/ktx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686" y="958555"/>
            <a:ext cx="8369300" cy="115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50" spc="155" dirty="0"/>
              <a:t>Using</a:t>
            </a:r>
            <a:r>
              <a:rPr sz="7550" spc="-60" dirty="0"/>
              <a:t> </a:t>
            </a:r>
            <a:r>
              <a:rPr sz="7550" spc="175" dirty="0"/>
              <a:t>ViewBinding</a:t>
            </a:r>
            <a:endParaRPr sz="7550"/>
          </a:p>
        </p:txBody>
      </p:sp>
      <p:sp>
        <p:nvSpPr>
          <p:cNvPr id="3" name="object 3"/>
          <p:cNvSpPr/>
          <p:nvPr/>
        </p:nvSpPr>
        <p:spPr>
          <a:xfrm>
            <a:off x="12174519" y="2055933"/>
            <a:ext cx="5185085" cy="8593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81782" y="2748482"/>
            <a:ext cx="7575550" cy="701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9515" marR="1297305" indent="-335280">
              <a:lnSpc>
                <a:spcPct val="100400"/>
              </a:lnSpc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plugins { 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kotlin(</a:t>
            </a:r>
            <a:r>
              <a:rPr sz="2600" spc="10" dirty="0">
                <a:solidFill>
                  <a:srgbClr val="388E3C"/>
                </a:solidFill>
                <a:latin typeface="Times New Roman"/>
                <a:cs typeface="Times New Roman"/>
              </a:rPr>
              <a:t>"android.extensions"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213423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2120265">
              <a:lnSpc>
                <a:spcPct val="100000"/>
              </a:lnSpc>
              <a:spcBef>
                <a:spcPts val="1430"/>
              </a:spcBef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android</a:t>
            </a:r>
            <a:r>
              <a:rPr sz="2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{</a:t>
            </a:r>
            <a:endParaRPr sz="2600">
              <a:latin typeface="Times New Roman"/>
              <a:cs typeface="Times New Roman"/>
            </a:endParaRPr>
          </a:p>
          <a:p>
            <a:pPr marL="2455545">
              <a:lnSpc>
                <a:spcPct val="100000"/>
              </a:lnSpc>
              <a:spcBef>
                <a:spcPts val="10"/>
              </a:spcBef>
            </a:pP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...</a:t>
            </a:r>
            <a:endParaRPr sz="2600">
              <a:latin typeface="Times New Roman"/>
              <a:cs typeface="Times New Roman"/>
            </a:endParaRPr>
          </a:p>
          <a:p>
            <a:pPr marL="2790825" marR="2169160" indent="-335280">
              <a:lnSpc>
                <a:spcPct val="100400"/>
              </a:lnSpc>
            </a:pP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buildFeatures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{  viewBinding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EE220C"/>
                </a:solidFill>
                <a:latin typeface="Times New Roman"/>
                <a:cs typeface="Times New Roman"/>
              </a:rPr>
              <a:t>true</a:t>
            </a:r>
            <a:endParaRPr sz="2600">
              <a:latin typeface="Times New Roman"/>
              <a:cs typeface="Times New Roman"/>
            </a:endParaRPr>
          </a:p>
          <a:p>
            <a:pPr marL="2455545">
              <a:lnSpc>
                <a:spcPct val="100000"/>
              </a:lnSpc>
              <a:spcBef>
                <a:spcPts val="15"/>
              </a:spcBef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 marL="212026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279400">
              <a:lnSpc>
                <a:spcPct val="100400"/>
              </a:lnSpc>
            </a:pP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private lateinit var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binding: </a:t>
            </a:r>
            <a:r>
              <a:rPr sz="2600" spc="15" dirty="0">
                <a:solidFill>
                  <a:srgbClr val="EE220C"/>
                </a:solidFill>
                <a:latin typeface="Times New Roman"/>
                <a:cs typeface="Times New Roman"/>
              </a:rPr>
              <a:t>MainActivityBinding 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override fun </a:t>
            </a:r>
            <a:r>
              <a:rPr sz="26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onCreate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(savedInstanceState: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Bundle?)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{</a:t>
            </a:r>
            <a:endParaRPr sz="26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0"/>
              </a:spcBef>
            </a:pP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super.</a:t>
            </a:r>
            <a:r>
              <a:rPr sz="26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onCreate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(savedInstanceState)</a:t>
            </a:r>
            <a:endParaRPr sz="2600">
              <a:latin typeface="Times New Roman"/>
              <a:cs typeface="Times New Roman"/>
            </a:endParaRPr>
          </a:p>
          <a:p>
            <a:pPr marL="347345" marR="5080">
              <a:lnSpc>
                <a:spcPct val="100400"/>
              </a:lnSpc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binding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MainActivityBinding.</a:t>
            </a:r>
            <a:r>
              <a:rPr sz="26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inflate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(layoutInflater) 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val </a:t>
            </a:r>
            <a:r>
              <a:rPr sz="26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view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binding.</a:t>
            </a:r>
            <a:r>
              <a:rPr sz="26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root</a:t>
            </a:r>
            <a:endParaRPr sz="26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0"/>
              </a:spcBef>
            </a:pP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setContentView(</a:t>
            </a:r>
            <a:r>
              <a:rPr sz="26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view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686" y="958555"/>
            <a:ext cx="8369300" cy="115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50" spc="155" dirty="0"/>
              <a:t>Using</a:t>
            </a:r>
            <a:r>
              <a:rPr sz="7550" spc="-60" dirty="0"/>
              <a:t> </a:t>
            </a:r>
            <a:r>
              <a:rPr sz="7550" spc="175" dirty="0"/>
              <a:t>ViewBinding</a:t>
            </a:r>
            <a:endParaRPr sz="7550"/>
          </a:p>
        </p:txBody>
      </p:sp>
      <p:sp>
        <p:nvSpPr>
          <p:cNvPr id="3" name="object 3"/>
          <p:cNvSpPr/>
          <p:nvPr/>
        </p:nvSpPr>
        <p:spPr>
          <a:xfrm>
            <a:off x="12174519" y="2055933"/>
            <a:ext cx="5185085" cy="8593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7576" y="10184215"/>
            <a:ext cx="935609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30" dirty="0">
                <a:latin typeface="Arial"/>
                <a:cs typeface="Arial"/>
              </a:rPr>
              <a:t>https://developer.android.com/topic/libraries/view-binding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5597" y="2661540"/>
            <a:ext cx="8684895" cy="410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 marR="1314450">
              <a:lnSpc>
                <a:spcPct val="100400"/>
              </a:lnSpc>
            </a:pP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private lateinit var </a:t>
            </a:r>
            <a:r>
              <a:rPr sz="2600" spc="15" dirty="0">
                <a:solidFill>
                  <a:srgbClr val="EE220C"/>
                </a:solidFill>
                <a:latin typeface="Times New Roman"/>
                <a:cs typeface="Times New Roman"/>
              </a:rPr>
              <a:t>binding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: MainActivityBinding  override fun </a:t>
            </a:r>
            <a:r>
              <a:rPr sz="26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onCreate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(savedInstanceState: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Bundle?)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{</a:t>
            </a:r>
            <a:endParaRPr sz="2600">
              <a:latin typeface="Times New Roman"/>
              <a:cs typeface="Times New Roman"/>
            </a:endParaRPr>
          </a:p>
          <a:p>
            <a:pPr marL="421640">
              <a:lnSpc>
                <a:spcPct val="100000"/>
              </a:lnSpc>
              <a:spcBef>
                <a:spcPts val="10"/>
              </a:spcBef>
            </a:pP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super.</a:t>
            </a:r>
            <a:r>
              <a:rPr sz="26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onCreate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(savedInstanceState)</a:t>
            </a:r>
            <a:endParaRPr sz="2600">
              <a:latin typeface="Times New Roman"/>
              <a:cs typeface="Times New Roman"/>
            </a:endParaRPr>
          </a:p>
          <a:p>
            <a:pPr marL="421640" marR="1040130">
              <a:lnSpc>
                <a:spcPct val="100400"/>
              </a:lnSpc>
            </a:pPr>
            <a:r>
              <a:rPr sz="2600" spc="15" dirty="0">
                <a:solidFill>
                  <a:srgbClr val="EE220C"/>
                </a:solidFill>
                <a:latin typeface="Times New Roman"/>
                <a:cs typeface="Times New Roman"/>
              </a:rPr>
              <a:t>binding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MainActivityBinding.</a:t>
            </a:r>
            <a:r>
              <a:rPr sz="26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inflate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(layoutInflater) 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val </a:t>
            </a:r>
            <a:r>
              <a:rPr sz="26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view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binding.</a:t>
            </a:r>
            <a:r>
              <a:rPr sz="26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root</a:t>
            </a:r>
            <a:endParaRPr sz="2600">
              <a:latin typeface="Times New Roman"/>
              <a:cs typeface="Times New Roman"/>
            </a:endParaRPr>
          </a:p>
          <a:p>
            <a:pPr marL="421640">
              <a:lnSpc>
                <a:spcPct val="100000"/>
              </a:lnSpc>
              <a:spcBef>
                <a:spcPts val="15"/>
              </a:spcBef>
            </a:pP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setContentView(</a:t>
            </a:r>
            <a:r>
              <a:rPr sz="26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view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5080">
              <a:lnSpc>
                <a:spcPct val="100400"/>
              </a:lnSpc>
            </a:pPr>
            <a:r>
              <a:rPr sz="2600" spc="15" dirty="0">
                <a:solidFill>
                  <a:srgbClr val="EE220C"/>
                </a:solidFill>
                <a:latin typeface="Times New Roman"/>
                <a:cs typeface="Times New Roman"/>
              </a:rPr>
              <a:t>binding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.name.text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“Hello, I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am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TextView”  </a:t>
            </a:r>
            <a:r>
              <a:rPr sz="2600" spc="15" dirty="0">
                <a:solidFill>
                  <a:srgbClr val="EE220C"/>
                </a:solidFill>
                <a:latin typeface="Times New Roman"/>
                <a:cs typeface="Times New Roman"/>
              </a:rPr>
              <a:t>binding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.button.setOnClickListener { viewModel.userClicked()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1655</Words>
  <Application>Microsoft Office PowerPoint</Application>
  <PresentationFormat>Custom</PresentationFormat>
  <Paragraphs>440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Course 2 – layouts and resources</vt:lpstr>
      <vt:lpstr>Lifecycle</vt:lpstr>
      <vt:lpstr>Layouts https://developer.android.com/guide/topics/ui/declaring-layout</vt:lpstr>
      <vt:lpstr>PowerPoint Presentation</vt:lpstr>
      <vt:lpstr>Accessing Assets</vt:lpstr>
      <vt:lpstr>Add Event Handler</vt:lpstr>
      <vt:lpstr>Using Android KTX</vt:lpstr>
      <vt:lpstr>Using ViewBinding</vt:lpstr>
      <vt:lpstr>Using ViewBinding</vt:lpstr>
      <vt:lpstr>Supporting different  screen sizes</vt:lpstr>
      <vt:lpstr>Flexible Layouts</vt:lpstr>
      <vt:lpstr>Alternative layouts</vt:lpstr>
      <vt:lpstr>Building a Dynamic UI with  Fragments</vt:lpstr>
      <vt:lpstr>Creating a Fragment</vt:lpstr>
      <vt:lpstr>Creating a Fragment</vt:lpstr>
      <vt:lpstr>Creating a Fragment</vt:lpstr>
      <vt:lpstr>Density-independent pixels</vt:lpstr>
      <vt:lpstr>Density-independent pixels</vt:lpstr>
      <vt:lpstr>dp units to pixel units</vt:lpstr>
      <vt:lpstr>Progress Indicators</vt:lpstr>
      <vt:lpstr>Lists</vt:lpstr>
      <vt:lpstr>ListView</vt:lpstr>
      <vt:lpstr>ListView</vt:lpstr>
      <vt:lpstr>RecyclerView</vt:lpstr>
      <vt:lpstr>RecyclerView</vt:lpstr>
      <vt:lpstr>RecyclerView.Adapter</vt:lpstr>
      <vt:lpstr>AsyncTask</vt:lpstr>
      <vt:lpstr>Anko AsyncTask Alternative</vt:lpstr>
      <vt:lpstr>Jetpack Compose</vt:lpstr>
      <vt:lpstr>Compose Layout Basics</vt:lpstr>
      <vt:lpstr>Goals</vt:lpstr>
      <vt:lpstr>Basics</vt:lpstr>
      <vt:lpstr>Basics</vt:lpstr>
      <vt:lpstr>Basics</vt:lpstr>
      <vt:lpstr>Basics</vt:lpstr>
      <vt:lpstr>LazyLists</vt:lpstr>
      <vt:lpstr>Constraint Layout</vt:lpstr>
      <vt:lpstr>Adaptive Layouts</vt:lpstr>
      <vt:lpstr>Adaptive Layouts enum class WindowSizeClass { Compact, Medium, Expanded }</vt:lpstr>
      <vt:lpstr>Flexible Layouts</vt:lpstr>
      <vt:lpstr>Flexible Layouts</vt:lpstr>
      <vt:lpstr>Flexible Layouts</vt:lpstr>
      <vt:lpstr>Flexible Layouts</vt:lpstr>
      <vt:lpstr>Lecture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</dc:title>
  <cp:lastModifiedBy>Adrian Sterca</cp:lastModifiedBy>
  <cp:revision>8</cp:revision>
  <dcterms:created xsi:type="dcterms:W3CDTF">2024-10-14T00:05:50Z</dcterms:created>
  <dcterms:modified xsi:type="dcterms:W3CDTF">2024-12-30T11:36:44Z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2024-10-12T00:00:00Z</vt:filetime>
  </property>
  <property fmtid="{D5CDD505-2E9C-101B-9397-08002B2CF9AE}" pid="3" name="Creator">
    <vt:lpwstr>Keynote</vt:lpwstr>
  </property>
  <property fmtid="{D5CDD505-2E9C-101B-9397-08002B2CF9AE}" pid="4" name="LastSaved">
    <vt:filetime>2024-10-13T00:00:00Z</vt:filetime>
  </property>
</Properties>
</file>