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3" r:id="rId2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1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46470" y="335068"/>
            <a:ext cx="11769275" cy="433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09791" y="7601863"/>
            <a:ext cx="1486865" cy="649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19087" y="7601863"/>
            <a:ext cx="2282653" cy="649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27017" y="7622804"/>
            <a:ext cx="586369" cy="607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88850" y="8669893"/>
            <a:ext cx="712020" cy="712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177700" y="8732718"/>
            <a:ext cx="586369" cy="5863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952546" y="8669893"/>
            <a:ext cx="712020" cy="712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968404" y="8690834"/>
            <a:ext cx="1486865" cy="670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214501" y="9884516"/>
            <a:ext cx="523544" cy="523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052171" y="9800749"/>
            <a:ext cx="691078" cy="7120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952667" y="9779806"/>
            <a:ext cx="712020" cy="7329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837427" y="9863573"/>
            <a:ext cx="607311" cy="6073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696039" y="9800749"/>
            <a:ext cx="712020" cy="7120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617477" y="9800749"/>
            <a:ext cx="691078" cy="6910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538915" y="9821690"/>
            <a:ext cx="1591574" cy="6491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853042" y="7643746"/>
            <a:ext cx="586369" cy="5863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669771" y="7664687"/>
            <a:ext cx="586369" cy="4816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507442" y="7748454"/>
            <a:ext cx="628253" cy="5235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324170" y="7601863"/>
            <a:ext cx="670136" cy="6701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2795422" y="8711776"/>
            <a:ext cx="2177944" cy="6282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3360849" y="9821690"/>
            <a:ext cx="691078" cy="6701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4282287" y="9800749"/>
            <a:ext cx="670136" cy="6701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72648" y="4628131"/>
            <a:ext cx="115570" cy="6670040"/>
          </a:xfrm>
          <a:custGeom>
            <a:avLst/>
            <a:gdLst/>
            <a:ahLst/>
            <a:cxnLst/>
            <a:rect l="l" t="t" r="r" b="b"/>
            <a:pathLst>
              <a:path w="115570" h="6670040">
                <a:moveTo>
                  <a:pt x="0" y="0"/>
                </a:moveTo>
                <a:lnTo>
                  <a:pt x="115179" y="0"/>
                </a:lnTo>
                <a:lnTo>
                  <a:pt x="115179" y="6669953"/>
                </a:lnTo>
                <a:lnTo>
                  <a:pt x="0" y="6669953"/>
                </a:lnTo>
                <a:lnTo>
                  <a:pt x="0" y="0"/>
                </a:lnTo>
                <a:close/>
              </a:path>
            </a:pathLst>
          </a:custGeom>
          <a:solidFill>
            <a:srgbClr val="348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046966" y="5633336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366480"/>
                </a:moveTo>
                <a:lnTo>
                  <a:pt x="0" y="0"/>
                </a:lnTo>
              </a:path>
            </a:pathLst>
          </a:custGeom>
          <a:ln w="20941">
            <a:solidFill>
              <a:srgbClr val="2B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559978" y="5612394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893"/>
                </a:moveTo>
                <a:lnTo>
                  <a:pt x="0" y="0"/>
                </a:lnTo>
              </a:path>
            </a:pathLst>
          </a:custGeom>
          <a:ln w="2094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669924" y="7659452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507837"/>
                </a:moveTo>
                <a:lnTo>
                  <a:pt x="0" y="0"/>
                </a:lnTo>
              </a:path>
            </a:pathLst>
          </a:custGeom>
          <a:ln w="73296">
            <a:solidFill>
              <a:srgbClr val="34D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251057" y="7659452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507837"/>
                </a:moveTo>
                <a:lnTo>
                  <a:pt x="0" y="0"/>
                </a:lnTo>
              </a:path>
            </a:pathLst>
          </a:custGeom>
          <a:ln w="83767">
            <a:solidFill>
              <a:srgbClr val="34D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355735" y="8816485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429306"/>
                </a:moveTo>
                <a:lnTo>
                  <a:pt x="0" y="0"/>
                </a:lnTo>
              </a:path>
            </a:pathLst>
          </a:custGeom>
          <a:ln w="41883">
            <a:solidFill>
              <a:srgbClr val="FBC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900222" y="8806014"/>
            <a:ext cx="0" cy="377190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376951"/>
                </a:moveTo>
                <a:lnTo>
                  <a:pt x="0" y="0"/>
                </a:lnTo>
              </a:path>
            </a:pathLst>
          </a:custGeom>
          <a:ln w="52354">
            <a:solidFill>
              <a:srgbClr val="EFBF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5868626" y="1005205"/>
            <a:ext cx="0" cy="10293350"/>
          </a:xfrm>
          <a:custGeom>
            <a:avLst/>
            <a:gdLst/>
            <a:ahLst/>
            <a:cxnLst/>
            <a:rect l="l" t="t" r="r" b="b"/>
            <a:pathLst>
              <a:path h="10293350">
                <a:moveTo>
                  <a:pt x="0" y="10292880"/>
                </a:moveTo>
                <a:lnTo>
                  <a:pt x="0" y="0"/>
                </a:lnTo>
              </a:path>
            </a:pathLst>
          </a:custGeom>
          <a:ln w="83767">
            <a:solidFill>
              <a:srgbClr val="3487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607128" y="1575868"/>
            <a:ext cx="764540" cy="0"/>
          </a:xfrm>
          <a:custGeom>
            <a:avLst/>
            <a:gdLst/>
            <a:ahLst/>
            <a:cxnLst/>
            <a:rect l="l" t="t" r="r" b="b"/>
            <a:pathLst>
              <a:path w="764540">
                <a:moveTo>
                  <a:pt x="0" y="0"/>
                </a:moveTo>
                <a:lnTo>
                  <a:pt x="764374" y="0"/>
                </a:lnTo>
              </a:path>
            </a:pathLst>
          </a:custGeom>
          <a:ln w="31412">
            <a:solidFill>
              <a:srgbClr val="2FA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565305" y="2141296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3903" y="0"/>
                </a:lnTo>
              </a:path>
            </a:pathLst>
          </a:custGeom>
          <a:ln w="31412">
            <a:solidFill>
              <a:srgbClr val="1F5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193558" y="5554804"/>
            <a:ext cx="2240915" cy="0"/>
          </a:xfrm>
          <a:custGeom>
            <a:avLst/>
            <a:gdLst/>
            <a:ahLst/>
            <a:cxnLst/>
            <a:rect l="l" t="t" r="r" b="b"/>
            <a:pathLst>
              <a:path w="2240915">
                <a:moveTo>
                  <a:pt x="0" y="0"/>
                </a:moveTo>
                <a:lnTo>
                  <a:pt x="2240769" y="0"/>
                </a:lnTo>
              </a:path>
            </a:pathLst>
          </a:custGeom>
          <a:ln w="31412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214501" y="6083584"/>
            <a:ext cx="2209800" cy="0"/>
          </a:xfrm>
          <a:custGeom>
            <a:avLst/>
            <a:gdLst/>
            <a:ahLst/>
            <a:cxnLst/>
            <a:rect l="l" t="t" r="r" b="b"/>
            <a:pathLst>
              <a:path w="2209800">
                <a:moveTo>
                  <a:pt x="0" y="0"/>
                </a:moveTo>
                <a:lnTo>
                  <a:pt x="2209356" y="0"/>
                </a:lnTo>
              </a:path>
            </a:pathLst>
          </a:custGeom>
          <a:ln w="20941">
            <a:solidFill>
              <a:srgbClr val="484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633275" y="7633275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>
                <a:moveTo>
                  <a:pt x="0" y="0"/>
                </a:moveTo>
                <a:lnTo>
                  <a:pt x="659665" y="0"/>
                </a:lnTo>
              </a:path>
            </a:pathLst>
          </a:custGeom>
          <a:ln w="52354">
            <a:solidFill>
              <a:srgbClr val="44E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633275" y="8214409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>
                <a:moveTo>
                  <a:pt x="0" y="0"/>
                </a:moveTo>
                <a:lnTo>
                  <a:pt x="659665" y="0"/>
                </a:lnTo>
              </a:path>
            </a:pathLst>
          </a:custGeom>
          <a:ln w="94237">
            <a:solidFill>
              <a:srgbClr val="28B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455209" y="8753660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480" y="0"/>
                </a:lnTo>
              </a:path>
            </a:pathLst>
          </a:custGeom>
          <a:ln w="62825">
            <a:solidFill>
              <a:srgbClr val="FBC8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434267" y="9303381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64" y="0"/>
                </a:lnTo>
              </a:path>
            </a:pathLst>
          </a:custGeom>
          <a:ln w="62825">
            <a:solidFill>
              <a:srgbClr val="FBC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0279" y="812668"/>
            <a:ext cx="11803540" cy="143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98.png"/><Relationship Id="rId17" Type="http://schemas.openxmlformats.org/officeDocument/2006/relationships/image" Target="../media/image117.png"/><Relationship Id="rId2" Type="http://schemas.openxmlformats.org/officeDocument/2006/relationships/image" Target="../media/image46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04.png"/><Relationship Id="rId5" Type="http://schemas.openxmlformats.org/officeDocument/2006/relationships/image" Target="../media/image107.png"/><Relationship Id="rId15" Type="http://schemas.openxmlformats.org/officeDocument/2006/relationships/image" Target="../media/image115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12" Type="http://schemas.openxmlformats.org/officeDocument/2006/relationships/image" Target="../media/image9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46.png"/><Relationship Id="rId10" Type="http://schemas.openxmlformats.org/officeDocument/2006/relationships/image" Target="../media/image98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31.png"/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12" Type="http://schemas.openxmlformats.org/officeDocument/2006/relationships/image" Target="../media/image3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34.png"/><Relationship Id="rId5" Type="http://schemas.openxmlformats.org/officeDocument/2006/relationships/image" Target="../media/image46.png"/><Relationship Id="rId10" Type="http://schemas.openxmlformats.org/officeDocument/2006/relationships/image" Target="../media/image33.png"/><Relationship Id="rId4" Type="http://schemas.openxmlformats.org/officeDocument/2006/relationships/image" Target="../media/image129.png"/><Relationship Id="rId9" Type="http://schemas.openxmlformats.org/officeDocument/2006/relationships/image" Target="../media/image32.png"/><Relationship Id="rId14" Type="http://schemas.openxmlformats.org/officeDocument/2006/relationships/image" Target="../media/image1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31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17" Type="http://schemas.openxmlformats.org/officeDocument/2006/relationships/image" Target="../media/image35.png"/><Relationship Id="rId2" Type="http://schemas.openxmlformats.org/officeDocument/2006/relationships/image" Target="../media/image1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75.png"/><Relationship Id="rId15" Type="http://schemas.openxmlformats.org/officeDocument/2006/relationships/image" Target="../media/image33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38.png"/><Relationship Id="rId18" Type="http://schemas.openxmlformats.org/officeDocument/2006/relationships/image" Target="../media/image35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12" Type="http://schemas.openxmlformats.org/officeDocument/2006/relationships/image" Target="../media/image37.png"/><Relationship Id="rId17" Type="http://schemas.openxmlformats.org/officeDocument/2006/relationships/image" Target="../media/image34.png"/><Relationship Id="rId2" Type="http://schemas.openxmlformats.org/officeDocument/2006/relationships/image" Target="../media/image8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36.png"/><Relationship Id="rId15" Type="http://schemas.openxmlformats.org/officeDocument/2006/relationships/image" Target="../media/image32.png"/><Relationship Id="rId10" Type="http://schemas.openxmlformats.org/officeDocument/2006/relationships/image" Target="../media/image46.png"/><Relationship Id="rId4" Type="http://schemas.openxmlformats.org/officeDocument/2006/relationships/image" Target="../media/image83.jpg"/><Relationship Id="rId9" Type="http://schemas.openxmlformats.org/officeDocument/2006/relationships/image" Target="../media/image87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9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46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960359" cy="11308715"/>
          </a:xfrm>
          <a:custGeom>
            <a:avLst/>
            <a:gdLst/>
            <a:ahLst/>
            <a:cxnLst/>
            <a:rect l="l" t="t" r="r" b="b"/>
            <a:pathLst>
              <a:path w="7960359" h="11308715">
                <a:moveTo>
                  <a:pt x="4493114" y="0"/>
                </a:moveTo>
                <a:lnTo>
                  <a:pt x="0" y="0"/>
                </a:lnTo>
                <a:lnTo>
                  <a:pt x="3728596" y="5638571"/>
                </a:lnTo>
                <a:lnTo>
                  <a:pt x="0" y="11308556"/>
                </a:lnTo>
                <a:lnTo>
                  <a:pt x="4493114" y="11308556"/>
                </a:lnTo>
                <a:lnTo>
                  <a:pt x="7959795" y="5638571"/>
                </a:lnTo>
                <a:lnTo>
                  <a:pt x="4493114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3113" y="0"/>
            <a:ext cx="7806055" cy="11308715"/>
          </a:xfrm>
          <a:custGeom>
            <a:avLst/>
            <a:gdLst/>
            <a:ahLst/>
            <a:cxnLst/>
            <a:rect l="l" t="t" r="r" b="b"/>
            <a:pathLst>
              <a:path w="7806055" h="11308715">
                <a:moveTo>
                  <a:pt x="4493109" y="0"/>
                </a:moveTo>
                <a:lnTo>
                  <a:pt x="0" y="0"/>
                </a:lnTo>
                <a:lnTo>
                  <a:pt x="3357779" y="5638571"/>
                </a:lnTo>
                <a:lnTo>
                  <a:pt x="0" y="11308556"/>
                </a:lnTo>
                <a:lnTo>
                  <a:pt x="4493109" y="11308556"/>
                </a:lnTo>
                <a:lnTo>
                  <a:pt x="7806045" y="5654278"/>
                </a:lnTo>
                <a:lnTo>
                  <a:pt x="4493109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63513" y="0"/>
            <a:ext cx="7806055" cy="11308715"/>
          </a:xfrm>
          <a:custGeom>
            <a:avLst/>
            <a:gdLst/>
            <a:ahLst/>
            <a:cxnLst/>
            <a:rect l="l" t="t" r="r" b="b"/>
            <a:pathLst>
              <a:path w="7806055" h="11308715">
                <a:moveTo>
                  <a:pt x="4493109" y="0"/>
                </a:moveTo>
                <a:lnTo>
                  <a:pt x="0" y="0"/>
                </a:lnTo>
                <a:lnTo>
                  <a:pt x="3357782" y="5638571"/>
                </a:lnTo>
                <a:lnTo>
                  <a:pt x="0" y="11308556"/>
                </a:lnTo>
                <a:lnTo>
                  <a:pt x="4493109" y="11308556"/>
                </a:lnTo>
                <a:lnTo>
                  <a:pt x="7806045" y="5654278"/>
                </a:lnTo>
                <a:lnTo>
                  <a:pt x="4493109" y="0"/>
                </a:lnTo>
                <a:close/>
              </a:path>
            </a:pathLst>
          </a:custGeom>
          <a:solidFill>
            <a:srgbClr val="263238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03650" y="3140075"/>
            <a:ext cx="12801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spc="300" dirty="0" smtClean="0">
                <a:solidFill>
                  <a:srgbClr val="FFFFFF"/>
                </a:solidFill>
              </a:rPr>
              <a:t>Course 1 – landscape of mobile application development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7028" y="4438503"/>
            <a:ext cx="1781249" cy="85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7502" y="812668"/>
            <a:ext cx="662940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0" dirty="0"/>
              <a:t>Comparison</a:t>
            </a:r>
          </a:p>
        </p:txBody>
      </p:sp>
      <p:sp>
        <p:nvSpPr>
          <p:cNvPr id="4" name="object 4"/>
          <p:cNvSpPr/>
          <p:nvPr/>
        </p:nvSpPr>
        <p:spPr>
          <a:xfrm>
            <a:off x="9869328" y="4597682"/>
            <a:ext cx="969078" cy="858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39776" y="4471588"/>
            <a:ext cx="779929" cy="791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5241" y="4544032"/>
            <a:ext cx="667381" cy="831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2194" y="3798968"/>
            <a:ext cx="10168255" cy="0"/>
          </a:xfrm>
          <a:custGeom>
            <a:avLst/>
            <a:gdLst/>
            <a:ahLst/>
            <a:cxnLst/>
            <a:rect l="l" t="t" r="r" b="b"/>
            <a:pathLst>
              <a:path w="10168255">
                <a:moveTo>
                  <a:pt x="0" y="0"/>
                </a:moveTo>
                <a:lnTo>
                  <a:pt x="47118" y="0"/>
                </a:lnTo>
                <a:lnTo>
                  <a:pt x="10120937" y="0"/>
                </a:lnTo>
                <a:lnTo>
                  <a:pt x="10168056" y="0"/>
                </a:lnTo>
              </a:path>
            </a:pathLst>
          </a:custGeom>
          <a:ln w="94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93134" y="3616774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0" y="0"/>
                </a:moveTo>
                <a:lnTo>
                  <a:pt x="0" y="364386"/>
                </a:lnTo>
                <a:lnTo>
                  <a:pt x="364386" y="182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4926" y="3616774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364386" y="0"/>
                </a:moveTo>
                <a:lnTo>
                  <a:pt x="0" y="182193"/>
                </a:lnTo>
                <a:lnTo>
                  <a:pt x="364386" y="364386"/>
                </a:lnTo>
                <a:lnTo>
                  <a:pt x="36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7860" y="3595382"/>
            <a:ext cx="127952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65" dirty="0">
                <a:latin typeface="Arial"/>
                <a:cs typeface="Arial"/>
              </a:rPr>
              <a:t>Plentiful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14620" y="3595382"/>
            <a:ext cx="109347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0" dirty="0">
                <a:latin typeface="Arial"/>
                <a:cs typeface="Arial"/>
              </a:rPr>
              <a:t>Scarse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70773" y="3851226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8333" y="3851226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60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88648" y="386711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58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41165" y="3851226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75385" y="386711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69851" y="2803415"/>
            <a:ext cx="5231765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85" dirty="0">
                <a:latin typeface="Arial"/>
                <a:cs typeface="Arial"/>
              </a:rPr>
              <a:t>Ecosystem/Resources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794483" y="7368438"/>
            <a:ext cx="966106" cy="865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39713" y="7237379"/>
            <a:ext cx="780052" cy="7752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26106" y="7246511"/>
            <a:ext cx="667036" cy="831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98661" y="7197705"/>
            <a:ext cx="1781249" cy="85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2194" y="6543445"/>
            <a:ext cx="10168255" cy="0"/>
          </a:xfrm>
          <a:custGeom>
            <a:avLst/>
            <a:gdLst/>
            <a:ahLst/>
            <a:cxnLst/>
            <a:rect l="l" t="t" r="r" b="b"/>
            <a:pathLst>
              <a:path w="10168255">
                <a:moveTo>
                  <a:pt x="0" y="0"/>
                </a:moveTo>
                <a:lnTo>
                  <a:pt x="47118" y="0"/>
                </a:lnTo>
                <a:lnTo>
                  <a:pt x="10120937" y="0"/>
                </a:lnTo>
                <a:lnTo>
                  <a:pt x="10168056" y="0"/>
                </a:lnTo>
              </a:path>
            </a:pathLst>
          </a:custGeom>
          <a:ln w="94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93134" y="6361252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0" y="0"/>
                </a:moveTo>
                <a:lnTo>
                  <a:pt x="0" y="364386"/>
                </a:lnTo>
                <a:lnTo>
                  <a:pt x="364386" y="182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4926" y="6361252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90">
                <a:moveTo>
                  <a:pt x="364386" y="0"/>
                </a:moveTo>
                <a:lnTo>
                  <a:pt x="0" y="182193"/>
                </a:lnTo>
                <a:lnTo>
                  <a:pt x="364386" y="364386"/>
                </a:lnTo>
                <a:lnTo>
                  <a:pt x="36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28676" y="6339859"/>
            <a:ext cx="57785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00" dirty="0">
                <a:latin typeface="Arial"/>
                <a:cs typeface="Arial"/>
              </a:rPr>
              <a:t>Hot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85506" y="6339859"/>
            <a:ext cx="75184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90" dirty="0">
                <a:latin typeface="Arial"/>
                <a:cs typeface="Arial"/>
              </a:rPr>
              <a:t>Cold</a:t>
            </a:r>
            <a:endParaRPr sz="2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92402" y="6641829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08333" y="6617079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60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13747" y="6641829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79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79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41165" y="6617079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16784" y="6613470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194980" y="5759714"/>
            <a:ext cx="238125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95" dirty="0">
                <a:latin typeface="Arial"/>
                <a:cs typeface="Arial"/>
              </a:rPr>
              <a:t>Popularity</a:t>
            </a:r>
            <a:endParaRPr sz="39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20539" y="9959561"/>
            <a:ext cx="968017" cy="859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61480" y="9849834"/>
            <a:ext cx="779928" cy="7910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06850" y="9780649"/>
            <a:ext cx="1781249" cy="85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86919" y="9155838"/>
            <a:ext cx="10168255" cy="0"/>
          </a:xfrm>
          <a:custGeom>
            <a:avLst/>
            <a:gdLst/>
            <a:ahLst/>
            <a:cxnLst/>
            <a:rect l="l" t="t" r="r" b="b"/>
            <a:pathLst>
              <a:path w="10168255">
                <a:moveTo>
                  <a:pt x="0" y="0"/>
                </a:moveTo>
                <a:lnTo>
                  <a:pt x="47118" y="0"/>
                </a:lnTo>
                <a:lnTo>
                  <a:pt x="10120937" y="0"/>
                </a:lnTo>
                <a:lnTo>
                  <a:pt x="10168056" y="0"/>
                </a:lnTo>
              </a:path>
            </a:pathLst>
          </a:custGeom>
          <a:ln w="94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007857" y="897364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0" y="0"/>
                </a:moveTo>
                <a:lnTo>
                  <a:pt x="0" y="364386"/>
                </a:lnTo>
                <a:lnTo>
                  <a:pt x="364386" y="182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9651" y="897364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90">
                <a:moveTo>
                  <a:pt x="364386" y="0"/>
                </a:moveTo>
                <a:lnTo>
                  <a:pt x="0" y="182193"/>
                </a:lnTo>
                <a:lnTo>
                  <a:pt x="364386" y="364386"/>
                </a:lnTo>
                <a:lnTo>
                  <a:pt x="36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29124" y="8952253"/>
            <a:ext cx="100647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5" dirty="0">
                <a:latin typeface="Arial"/>
                <a:cs typeface="Arial"/>
              </a:rPr>
              <a:t>Native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465331" y="8952253"/>
            <a:ext cx="135382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65" dirty="0">
                <a:latin typeface="Arial"/>
                <a:cs typeface="Arial"/>
              </a:rPr>
              <a:t>Wrapper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600592" y="922477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23057" y="922947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60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38844" y="922947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854078" y="8444900"/>
            <a:ext cx="301498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80" dirty="0">
                <a:latin typeface="Arial"/>
                <a:cs typeface="Arial"/>
              </a:rPr>
              <a:t>Performance</a:t>
            </a:r>
            <a:endParaRPr sz="39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50079" y="4432422"/>
            <a:ext cx="674486" cy="709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7520" y="4432422"/>
            <a:ext cx="593761" cy="913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13661" y="4390077"/>
            <a:ext cx="743108" cy="7610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59298" y="7191757"/>
            <a:ext cx="709141" cy="709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38596" y="7182735"/>
            <a:ext cx="743108" cy="7283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50079" y="9774570"/>
            <a:ext cx="687467" cy="709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77520" y="9774569"/>
            <a:ext cx="593761" cy="913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13524" y="9765180"/>
            <a:ext cx="743382" cy="7282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51939" y="6613470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79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79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1125" y="7194667"/>
            <a:ext cx="593761" cy="913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41609" y="10387269"/>
            <a:ext cx="641245" cy="8161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7502" y="812668"/>
            <a:ext cx="662940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0" dirty="0"/>
              <a:t>Comparison</a:t>
            </a:r>
          </a:p>
        </p:txBody>
      </p:sp>
      <p:sp>
        <p:nvSpPr>
          <p:cNvPr id="3" name="object 3"/>
          <p:cNvSpPr/>
          <p:nvPr/>
        </p:nvSpPr>
        <p:spPr>
          <a:xfrm>
            <a:off x="9886874" y="5599107"/>
            <a:ext cx="963340" cy="865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5059" y="5443248"/>
            <a:ext cx="780051" cy="77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3184" y="5444911"/>
            <a:ext cx="672169" cy="831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15432" y="5410225"/>
            <a:ext cx="1781249" cy="85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6919" y="4804347"/>
            <a:ext cx="10168255" cy="0"/>
          </a:xfrm>
          <a:custGeom>
            <a:avLst/>
            <a:gdLst/>
            <a:ahLst/>
            <a:cxnLst/>
            <a:rect l="l" t="t" r="r" b="b"/>
            <a:pathLst>
              <a:path w="10168255">
                <a:moveTo>
                  <a:pt x="0" y="0"/>
                </a:moveTo>
                <a:lnTo>
                  <a:pt x="47118" y="0"/>
                </a:lnTo>
                <a:lnTo>
                  <a:pt x="10120937" y="0"/>
                </a:lnTo>
                <a:lnTo>
                  <a:pt x="10168056" y="0"/>
                </a:lnTo>
              </a:path>
            </a:pathLst>
          </a:custGeom>
          <a:ln w="94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07857" y="4622154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0" y="0"/>
                </a:moveTo>
                <a:lnTo>
                  <a:pt x="0" y="364386"/>
                </a:lnTo>
                <a:lnTo>
                  <a:pt x="364386" y="182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9651" y="4622154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364386" y="0"/>
                </a:moveTo>
                <a:lnTo>
                  <a:pt x="0" y="182193"/>
                </a:lnTo>
                <a:lnTo>
                  <a:pt x="364386" y="364386"/>
                </a:lnTo>
                <a:lnTo>
                  <a:pt x="36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29124" y="4600761"/>
            <a:ext cx="100647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5" dirty="0">
                <a:latin typeface="Arial"/>
                <a:cs typeface="Arial"/>
              </a:rPr>
              <a:t>Native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80064" y="4600761"/>
            <a:ext cx="135382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65" dirty="0">
                <a:latin typeface="Arial"/>
                <a:cs typeface="Arial"/>
              </a:rPr>
              <a:t>Wrapper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09173" y="4822948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3057" y="4856606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60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03373" y="487249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79" y="0"/>
                </a:moveTo>
                <a:lnTo>
                  <a:pt x="0" y="406401"/>
                </a:lnTo>
                <a:lnTo>
                  <a:pt x="593755" y="406401"/>
                </a:lnTo>
                <a:lnTo>
                  <a:pt x="296879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56503" y="4822948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95866" y="3808795"/>
            <a:ext cx="540893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100" dirty="0">
                <a:latin typeface="Arial"/>
                <a:cs typeface="Arial"/>
              </a:rPr>
              <a:t>Access device</a:t>
            </a:r>
            <a:r>
              <a:rPr sz="3950" spc="-160" dirty="0">
                <a:latin typeface="Arial"/>
                <a:cs typeface="Arial"/>
              </a:rPr>
              <a:t> </a:t>
            </a:r>
            <a:r>
              <a:rPr sz="3950" spc="65" dirty="0">
                <a:latin typeface="Arial"/>
                <a:cs typeface="Arial"/>
              </a:rPr>
              <a:t>features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37375" y="8320547"/>
            <a:ext cx="965890" cy="86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25991" y="8214045"/>
            <a:ext cx="779929" cy="791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5668" y="8264073"/>
            <a:ext cx="667381" cy="831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58915" y="8149560"/>
            <a:ext cx="1781249" cy="85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6919" y="7548826"/>
            <a:ext cx="10168255" cy="0"/>
          </a:xfrm>
          <a:custGeom>
            <a:avLst/>
            <a:gdLst/>
            <a:ahLst/>
            <a:cxnLst/>
            <a:rect l="l" t="t" r="r" b="b"/>
            <a:pathLst>
              <a:path w="10168255">
                <a:moveTo>
                  <a:pt x="0" y="0"/>
                </a:moveTo>
                <a:lnTo>
                  <a:pt x="47118" y="0"/>
                </a:lnTo>
                <a:lnTo>
                  <a:pt x="10120937" y="0"/>
                </a:lnTo>
                <a:lnTo>
                  <a:pt x="10168056" y="0"/>
                </a:lnTo>
              </a:path>
            </a:pathLst>
          </a:custGeom>
          <a:ln w="94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07857" y="7366632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0" y="0"/>
                </a:moveTo>
                <a:lnTo>
                  <a:pt x="0" y="364386"/>
                </a:lnTo>
                <a:lnTo>
                  <a:pt x="364386" y="182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9651" y="7366632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90">
                <a:moveTo>
                  <a:pt x="364386" y="0"/>
                </a:moveTo>
                <a:lnTo>
                  <a:pt x="0" y="182193"/>
                </a:lnTo>
                <a:lnTo>
                  <a:pt x="364386" y="364386"/>
                </a:lnTo>
                <a:lnTo>
                  <a:pt x="36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96904" y="7345240"/>
            <a:ext cx="167068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70" dirty="0">
                <a:latin typeface="Arial"/>
                <a:cs typeface="Arial"/>
              </a:rPr>
              <a:t>Everybody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21840" y="7128774"/>
            <a:ext cx="70866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marR="5080" indent="-25400">
              <a:lnSpc>
                <a:spcPct val="103099"/>
              </a:lnSpc>
            </a:pPr>
            <a:r>
              <a:rPr sz="2600" spc="55" dirty="0">
                <a:latin typeface="Arial"/>
                <a:cs typeface="Arial"/>
              </a:rPr>
              <a:t>First  </a:t>
            </a:r>
            <a:r>
              <a:rPr sz="2600" spc="114" dirty="0">
                <a:latin typeface="Arial"/>
                <a:cs typeface="Arial"/>
              </a:rPr>
              <a:t>App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052657" y="759368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14478" y="7591089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60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6503" y="759368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27381" y="759368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51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5808" y="759368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79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79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278382" y="6765094"/>
            <a:ext cx="424434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65" dirty="0">
                <a:latin typeface="Arial"/>
                <a:cs typeface="Arial"/>
              </a:rPr>
              <a:t>Real-World</a:t>
            </a:r>
            <a:r>
              <a:rPr sz="3950" spc="-40" dirty="0">
                <a:latin typeface="Arial"/>
                <a:cs typeface="Arial"/>
              </a:rPr>
              <a:t> </a:t>
            </a:r>
            <a:r>
              <a:rPr sz="3950" spc="45" dirty="0">
                <a:latin typeface="Arial"/>
                <a:cs typeface="Arial"/>
              </a:rPr>
              <a:t>Usage</a:t>
            </a:r>
            <a:endParaRPr sz="39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50079" y="5404145"/>
            <a:ext cx="689860" cy="709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7520" y="5404144"/>
            <a:ext cx="593761" cy="9130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5174" y="5394891"/>
            <a:ext cx="739957" cy="727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05221" y="8101571"/>
            <a:ext cx="593761" cy="9130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41461" y="8059517"/>
            <a:ext cx="743145" cy="7609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73071" y="8085255"/>
            <a:ext cx="689858" cy="709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3634" y="812668"/>
            <a:ext cx="493712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This</a:t>
            </a:r>
            <a:r>
              <a:rPr spc="-65" dirty="0"/>
              <a:t> </a:t>
            </a:r>
            <a:r>
              <a:rPr spc="100" dirty="0"/>
              <a:t>year</a:t>
            </a:r>
          </a:p>
        </p:txBody>
      </p:sp>
      <p:sp>
        <p:nvSpPr>
          <p:cNvPr id="3" name="object 3"/>
          <p:cNvSpPr/>
          <p:nvPr/>
        </p:nvSpPr>
        <p:spPr>
          <a:xfrm>
            <a:off x="9614746" y="6148012"/>
            <a:ext cx="972246" cy="865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3787" y="5066647"/>
            <a:ext cx="779928" cy="79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9415" y="7478885"/>
            <a:ext cx="692658" cy="885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2842" y="3904972"/>
            <a:ext cx="1781249" cy="85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0240" y="7371777"/>
            <a:ext cx="1884759" cy="1472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2421" y="4983985"/>
            <a:ext cx="976871" cy="957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63029" y="7444417"/>
            <a:ext cx="863036" cy="1327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77582" y="5004241"/>
            <a:ext cx="1529848" cy="183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78798" y="4981173"/>
            <a:ext cx="333906" cy="10411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72927" y="4980691"/>
            <a:ext cx="332058" cy="10404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77582" y="4086917"/>
            <a:ext cx="1530665" cy="8506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7231" y="4028496"/>
            <a:ext cx="2350793" cy="2868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12074" y="4947565"/>
            <a:ext cx="993404" cy="9973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8056" y="812668"/>
            <a:ext cx="586803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Why</a:t>
            </a:r>
            <a:r>
              <a:rPr spc="-65" dirty="0"/>
              <a:t> </a:t>
            </a:r>
            <a:r>
              <a:rPr spc="265" dirty="0"/>
              <a:t>Kotlin</a:t>
            </a:r>
          </a:p>
        </p:txBody>
      </p:sp>
      <p:sp>
        <p:nvSpPr>
          <p:cNvPr id="3" name="object 3"/>
          <p:cNvSpPr/>
          <p:nvPr/>
        </p:nvSpPr>
        <p:spPr>
          <a:xfrm>
            <a:off x="11862382" y="5134828"/>
            <a:ext cx="2998533" cy="3007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46276" y="3207460"/>
            <a:ext cx="5785485" cy="685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indent="-368300">
              <a:lnSpc>
                <a:spcPct val="100000"/>
              </a:lnSpc>
              <a:buSzPct val="145000"/>
              <a:buChar char="•"/>
              <a:tabLst>
                <a:tab pos="381635" algn="l"/>
              </a:tabLst>
            </a:pPr>
            <a:r>
              <a:rPr sz="3000" spc="45" dirty="0">
                <a:latin typeface="Arial"/>
                <a:cs typeface="Arial"/>
              </a:rPr>
              <a:t>Modern </a:t>
            </a:r>
            <a:r>
              <a:rPr sz="3000" spc="25" dirty="0">
                <a:latin typeface="Arial"/>
                <a:cs typeface="Arial"/>
              </a:rPr>
              <a:t>programming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language</a:t>
            </a:r>
            <a:endParaRPr sz="30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3590"/>
              </a:spcBef>
              <a:buSzPct val="145000"/>
              <a:buChar char="•"/>
              <a:tabLst>
                <a:tab pos="381635" algn="l"/>
              </a:tabLst>
            </a:pPr>
            <a:r>
              <a:rPr sz="3000" spc="40" dirty="0">
                <a:latin typeface="Arial"/>
                <a:cs typeface="Arial"/>
              </a:rPr>
              <a:t>Object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20" dirty="0">
                <a:latin typeface="Arial"/>
                <a:cs typeface="Arial"/>
              </a:rPr>
              <a:t>oriented</a:t>
            </a:r>
            <a:endParaRPr sz="3000">
              <a:latin typeface="Arial"/>
              <a:cs typeface="Arial"/>
            </a:endParaRPr>
          </a:p>
          <a:p>
            <a:pPr marL="381000" marR="1624965" indent="-368300">
              <a:lnSpc>
                <a:spcPct val="100800"/>
              </a:lnSpc>
              <a:spcBef>
                <a:spcPts val="3560"/>
              </a:spcBef>
              <a:buSzPct val="145000"/>
              <a:buChar char="•"/>
              <a:tabLst>
                <a:tab pos="381635" algn="l"/>
              </a:tabLst>
            </a:pPr>
            <a:r>
              <a:rPr sz="3000" spc="25" dirty="0">
                <a:latin typeface="Arial"/>
                <a:cs typeface="Arial"/>
              </a:rPr>
              <a:t>Lambdas,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Coroutines,  </a:t>
            </a:r>
            <a:r>
              <a:rPr sz="3000" spc="5" dirty="0">
                <a:latin typeface="Arial"/>
                <a:cs typeface="Arial"/>
              </a:rPr>
              <a:t>Properties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81000" indent="-368300">
              <a:lnSpc>
                <a:spcPct val="100000"/>
              </a:lnSpc>
              <a:buSzPct val="145000"/>
              <a:buChar char="•"/>
              <a:tabLst>
                <a:tab pos="381635" algn="l"/>
              </a:tabLst>
            </a:pPr>
            <a:r>
              <a:rPr sz="3000" dirty="0">
                <a:latin typeface="Arial"/>
                <a:cs typeface="Arial"/>
              </a:rPr>
              <a:t>Since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2011</a:t>
            </a:r>
            <a:endParaRPr sz="30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3585"/>
              </a:spcBef>
              <a:buSzPct val="145000"/>
              <a:buChar char="•"/>
              <a:tabLst>
                <a:tab pos="381635" algn="l"/>
              </a:tabLst>
            </a:pPr>
            <a:r>
              <a:rPr sz="3000" dirty="0">
                <a:latin typeface="Arial"/>
                <a:cs typeface="Arial"/>
              </a:rPr>
              <a:t>Open Sources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2012</a:t>
            </a:r>
            <a:endParaRPr sz="3000">
              <a:latin typeface="Arial"/>
              <a:cs typeface="Arial"/>
            </a:endParaRPr>
          </a:p>
          <a:p>
            <a:pPr marL="381000" marR="875030" indent="-368300">
              <a:lnSpc>
                <a:spcPct val="100800"/>
              </a:lnSpc>
              <a:spcBef>
                <a:spcPts val="3559"/>
              </a:spcBef>
              <a:buSzPct val="145000"/>
              <a:buChar char="•"/>
              <a:tabLst>
                <a:tab pos="381635" algn="l"/>
              </a:tabLst>
            </a:pPr>
            <a:r>
              <a:rPr sz="3000" spc="25" dirty="0">
                <a:latin typeface="Arial"/>
                <a:cs typeface="Arial"/>
              </a:rPr>
              <a:t>Oﬃcial </a:t>
            </a:r>
            <a:r>
              <a:rPr sz="3000" dirty="0">
                <a:latin typeface="Arial"/>
                <a:cs typeface="Arial"/>
              </a:rPr>
              <a:t>First </a:t>
            </a:r>
            <a:r>
              <a:rPr sz="3000" spc="-10" dirty="0">
                <a:latin typeface="Arial"/>
                <a:cs typeface="Arial"/>
              </a:rPr>
              <a:t>Class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25" dirty="0">
                <a:latin typeface="Arial"/>
                <a:cs typeface="Arial"/>
              </a:rPr>
              <a:t>Android  </a:t>
            </a:r>
            <a:r>
              <a:rPr sz="3000" dirty="0">
                <a:latin typeface="Arial"/>
                <a:cs typeface="Arial"/>
              </a:rPr>
              <a:t>Citizen </a:t>
            </a:r>
            <a:r>
              <a:rPr sz="3000" spc="10" dirty="0">
                <a:latin typeface="Arial"/>
                <a:cs typeface="Arial"/>
              </a:rPr>
              <a:t>since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2017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81000" indent="-368300">
              <a:lnSpc>
                <a:spcPct val="100000"/>
              </a:lnSpc>
              <a:buSzPct val="145000"/>
              <a:buChar char="•"/>
              <a:tabLst>
                <a:tab pos="381635" algn="l"/>
              </a:tabLst>
            </a:pPr>
            <a:r>
              <a:rPr sz="3000" spc="5" dirty="0">
                <a:latin typeface="Arial"/>
                <a:cs typeface="Arial"/>
              </a:rPr>
              <a:t>IntelliJ </a:t>
            </a:r>
            <a:r>
              <a:rPr sz="3000" spc="20" dirty="0">
                <a:latin typeface="Arial"/>
                <a:cs typeface="Arial"/>
              </a:rPr>
              <a:t>and </a:t>
            </a:r>
            <a:r>
              <a:rPr sz="3000" spc="25" dirty="0">
                <a:latin typeface="Arial"/>
                <a:cs typeface="Arial"/>
              </a:rPr>
              <a:t>Android </a:t>
            </a:r>
            <a:r>
              <a:rPr sz="3000" spc="40" dirty="0">
                <a:latin typeface="Arial"/>
                <a:cs typeface="Arial"/>
              </a:rPr>
              <a:t>Studio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15" dirty="0">
                <a:latin typeface="Arial"/>
                <a:cs typeface="Arial"/>
              </a:rPr>
              <a:t>3.0+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9781" y="194499"/>
            <a:ext cx="5050155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90" dirty="0"/>
              <a:t>Why</a:t>
            </a:r>
            <a:r>
              <a:rPr sz="7950" spc="-100" dirty="0"/>
              <a:t> </a:t>
            </a:r>
            <a:r>
              <a:rPr sz="7950" spc="215" dirty="0"/>
              <a:t>Kotlin</a:t>
            </a:r>
            <a:endParaRPr sz="7950"/>
          </a:p>
        </p:txBody>
      </p:sp>
      <p:sp>
        <p:nvSpPr>
          <p:cNvPr id="3" name="object 3"/>
          <p:cNvSpPr/>
          <p:nvPr/>
        </p:nvSpPr>
        <p:spPr>
          <a:xfrm>
            <a:off x="14658810" y="420661"/>
            <a:ext cx="783075" cy="790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1291" y="1550300"/>
            <a:ext cx="9688024" cy="881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6114" y="10504232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Java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37640" y="5916481"/>
            <a:ext cx="3398700" cy="340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05337" y="4643808"/>
            <a:ext cx="269938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Kotlin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equivalent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29781" y="194499"/>
            <a:ext cx="5050155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90" dirty="0"/>
              <a:t>Why</a:t>
            </a:r>
            <a:r>
              <a:rPr sz="7950" spc="-100" dirty="0"/>
              <a:t> </a:t>
            </a:r>
            <a:r>
              <a:rPr sz="7950" spc="215" dirty="0"/>
              <a:t>Kotlin</a:t>
            </a:r>
            <a:endParaRPr sz="7950"/>
          </a:p>
        </p:txBody>
      </p:sp>
      <p:sp>
        <p:nvSpPr>
          <p:cNvPr id="5" name="object 5"/>
          <p:cNvSpPr/>
          <p:nvPr/>
        </p:nvSpPr>
        <p:spPr>
          <a:xfrm>
            <a:off x="4015591" y="3380610"/>
            <a:ext cx="12878403" cy="807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9781" y="194499"/>
            <a:ext cx="5050155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90" dirty="0"/>
              <a:t>Why</a:t>
            </a:r>
            <a:r>
              <a:rPr sz="7950" spc="-100" dirty="0"/>
              <a:t> </a:t>
            </a:r>
            <a:r>
              <a:rPr sz="7950" spc="215" dirty="0"/>
              <a:t>Kotlin</a:t>
            </a:r>
            <a:endParaRPr sz="7950"/>
          </a:p>
        </p:txBody>
      </p:sp>
      <p:sp>
        <p:nvSpPr>
          <p:cNvPr id="3" name="object 3"/>
          <p:cNvSpPr/>
          <p:nvPr/>
        </p:nvSpPr>
        <p:spPr>
          <a:xfrm>
            <a:off x="1417205" y="1176276"/>
            <a:ext cx="17269694" cy="1013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0077" y="10252202"/>
            <a:ext cx="2517921" cy="633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0679" y="6541556"/>
            <a:ext cx="3398900" cy="3409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14974" y="1698547"/>
            <a:ext cx="5050155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90" dirty="0"/>
              <a:t>Why</a:t>
            </a:r>
            <a:r>
              <a:rPr sz="7950" spc="-100" dirty="0"/>
              <a:t> </a:t>
            </a:r>
            <a:r>
              <a:rPr sz="7950" spc="215" dirty="0"/>
              <a:t>Kotlin</a:t>
            </a:r>
            <a:endParaRPr sz="7950"/>
          </a:p>
        </p:txBody>
      </p:sp>
      <p:sp>
        <p:nvSpPr>
          <p:cNvPr id="3" name="object 3"/>
          <p:cNvSpPr/>
          <p:nvPr/>
        </p:nvSpPr>
        <p:spPr>
          <a:xfrm>
            <a:off x="17098987" y="1784169"/>
            <a:ext cx="1067593" cy="1071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6585" y="317721"/>
            <a:ext cx="13062796" cy="10990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754291" y="949139"/>
            <a:ext cx="268605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20" dirty="0">
                <a:solidFill>
                  <a:srgbClr val="6E7277"/>
                </a:solidFill>
                <a:latin typeface="Arial"/>
                <a:cs typeface="Arial"/>
              </a:rPr>
              <a:t>' </a:t>
            </a:r>
            <a:r>
              <a:rPr sz="950" spc="130" dirty="0">
                <a:solidFill>
                  <a:srgbClr val="6E727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6E7277"/>
                </a:solidFill>
                <a:latin typeface="Arial"/>
                <a:cs typeface="Arial"/>
              </a:rPr>
              <a:t>'</a:t>
            </a:r>
            <a:r>
              <a:rPr sz="2750" spc="-15" dirty="0">
                <a:solidFill>
                  <a:srgbClr val="575B5E"/>
                </a:solidFill>
                <a:latin typeface="Arial"/>
                <a:cs typeface="Arial"/>
              </a:rPr>
              <a:t>.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1117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0933" y="194499"/>
            <a:ext cx="5368290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90" dirty="0"/>
              <a:t>Why</a:t>
            </a:r>
            <a:r>
              <a:rPr sz="7950" spc="-70" dirty="0"/>
              <a:t> </a:t>
            </a:r>
            <a:r>
              <a:rPr sz="7950" spc="160" dirty="0"/>
              <a:t>Flutter</a:t>
            </a:r>
            <a:endParaRPr sz="7950"/>
          </a:p>
        </p:txBody>
      </p:sp>
      <p:sp>
        <p:nvSpPr>
          <p:cNvPr id="3" name="object 3"/>
          <p:cNvSpPr/>
          <p:nvPr/>
        </p:nvSpPr>
        <p:spPr>
          <a:xfrm>
            <a:off x="9201271" y="1684642"/>
            <a:ext cx="10820560" cy="8845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8850" y="1082675"/>
            <a:ext cx="2823658" cy="3507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24437" y="4892675"/>
            <a:ext cx="6467475" cy="483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50" dirty="0">
                <a:latin typeface="Arial"/>
                <a:cs typeface="Arial"/>
              </a:rPr>
              <a:t>Platform-agnostic</a:t>
            </a:r>
            <a:endParaRPr sz="3100" dirty="0">
              <a:latin typeface="Arial"/>
              <a:cs typeface="Arial"/>
            </a:endParaRPr>
          </a:p>
          <a:p>
            <a:pPr marL="396240" marR="93345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25" dirty="0">
                <a:latin typeface="Arial"/>
                <a:cs typeface="Arial"/>
              </a:rPr>
              <a:t>Simplifies </a:t>
            </a:r>
            <a:r>
              <a:rPr sz="3100" spc="35" dirty="0">
                <a:latin typeface="Arial"/>
                <a:cs typeface="Arial"/>
              </a:rPr>
              <a:t>and speeds</a:t>
            </a:r>
            <a:r>
              <a:rPr sz="3100" spc="-125" dirty="0">
                <a:latin typeface="Arial"/>
                <a:cs typeface="Arial"/>
              </a:rPr>
              <a:t> </a:t>
            </a:r>
            <a:r>
              <a:rPr sz="3100" spc="50" dirty="0">
                <a:latin typeface="Arial"/>
                <a:cs typeface="Arial"/>
              </a:rPr>
              <a:t>application  </a:t>
            </a:r>
            <a:r>
              <a:rPr sz="3100" spc="40" dirty="0">
                <a:latin typeface="Arial"/>
                <a:cs typeface="Arial"/>
              </a:rPr>
              <a:t>development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-45" dirty="0">
                <a:latin typeface="Arial"/>
                <a:cs typeface="Arial"/>
              </a:rPr>
              <a:t>Easy </a:t>
            </a:r>
            <a:r>
              <a:rPr sz="3100" spc="100" dirty="0">
                <a:latin typeface="Arial"/>
                <a:cs typeface="Arial"/>
              </a:rPr>
              <a:t>to </a:t>
            </a:r>
            <a:r>
              <a:rPr sz="3100" dirty="0">
                <a:latin typeface="Arial"/>
                <a:cs typeface="Arial"/>
              </a:rPr>
              <a:t>learn </a:t>
            </a:r>
            <a:r>
              <a:rPr sz="3100" spc="35" dirty="0">
                <a:latin typeface="Arial"/>
                <a:cs typeface="Arial"/>
              </a:rPr>
              <a:t>and </a:t>
            </a:r>
            <a:r>
              <a:rPr sz="3100" spc="-15" dirty="0">
                <a:latin typeface="Arial"/>
                <a:cs typeface="Arial"/>
              </a:rPr>
              <a:t>easy </a:t>
            </a:r>
            <a:r>
              <a:rPr sz="3100" spc="100" dirty="0">
                <a:latin typeface="Arial"/>
                <a:cs typeface="Arial"/>
              </a:rPr>
              <a:t>to</a:t>
            </a:r>
            <a:r>
              <a:rPr sz="3100" spc="-10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use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5" dirty="0">
                <a:latin typeface="Arial"/>
                <a:cs typeface="Arial"/>
              </a:rPr>
              <a:t>Scales</a:t>
            </a:r>
            <a:r>
              <a:rPr sz="3100" spc="-85" dirty="0">
                <a:latin typeface="Arial"/>
                <a:cs typeface="Arial"/>
              </a:rPr>
              <a:t> </a:t>
            </a:r>
            <a:r>
              <a:rPr sz="3100" spc="25" dirty="0">
                <a:latin typeface="Arial"/>
                <a:cs typeface="Arial"/>
              </a:rPr>
              <a:t>well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20" dirty="0">
                <a:latin typeface="Arial"/>
                <a:cs typeface="Arial"/>
              </a:rPr>
              <a:t>Oﬀer </a:t>
            </a:r>
            <a:r>
              <a:rPr sz="3100" spc="-15" dirty="0">
                <a:latin typeface="Arial"/>
                <a:cs typeface="Arial"/>
              </a:rPr>
              <a:t>an </a:t>
            </a:r>
            <a:r>
              <a:rPr sz="3100" spc="25" dirty="0">
                <a:latin typeface="Arial"/>
                <a:cs typeface="Arial"/>
              </a:rPr>
              <a:t>excellent </a:t>
            </a:r>
            <a:r>
              <a:rPr sz="3100" dirty="0">
                <a:latin typeface="Arial"/>
                <a:cs typeface="Arial"/>
              </a:rPr>
              <a:t>user</a:t>
            </a:r>
            <a:r>
              <a:rPr sz="3100" spc="-70" dirty="0">
                <a:latin typeface="Arial"/>
                <a:cs typeface="Arial"/>
              </a:rPr>
              <a:t> </a:t>
            </a:r>
            <a:r>
              <a:rPr sz="3100" spc="20" dirty="0">
                <a:latin typeface="Arial"/>
                <a:cs typeface="Arial"/>
              </a:rPr>
              <a:t>experience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2368" y="3003834"/>
            <a:ext cx="6184366" cy="7288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7091" y="812668"/>
            <a:ext cx="711009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P</a:t>
            </a:r>
            <a:r>
              <a:rPr spc="15" dirty="0"/>
              <a:t>rer</a:t>
            </a:r>
            <a:r>
              <a:rPr spc="220" dirty="0"/>
              <a:t>equisites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6276" y="4510256"/>
            <a:ext cx="5339715" cy="3826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105791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65" dirty="0">
                <a:latin typeface="Arial"/>
                <a:cs typeface="Arial"/>
              </a:rPr>
              <a:t>Modern</a:t>
            </a:r>
            <a:r>
              <a:rPr sz="3100" spc="-45" dirty="0">
                <a:latin typeface="Arial"/>
                <a:cs typeface="Arial"/>
              </a:rPr>
              <a:t> </a:t>
            </a:r>
            <a:r>
              <a:rPr sz="3100" spc="40" dirty="0">
                <a:latin typeface="Arial"/>
                <a:cs typeface="Arial"/>
              </a:rPr>
              <a:t>programming  </a:t>
            </a:r>
            <a:r>
              <a:rPr sz="3100" spc="5" dirty="0">
                <a:latin typeface="Arial"/>
                <a:cs typeface="Arial"/>
              </a:rPr>
              <a:t>language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50" dirty="0">
                <a:latin typeface="Arial"/>
                <a:cs typeface="Arial"/>
              </a:rPr>
              <a:t>Object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35" dirty="0">
                <a:latin typeface="Arial"/>
                <a:cs typeface="Arial"/>
              </a:rPr>
              <a:t>oriented</a:t>
            </a:r>
            <a:endParaRPr sz="3100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30" dirty="0">
                <a:latin typeface="Arial"/>
                <a:cs typeface="Arial"/>
              </a:rPr>
              <a:t>Statically</a:t>
            </a:r>
            <a:r>
              <a:rPr sz="3100" spc="-95" dirty="0">
                <a:latin typeface="Arial"/>
                <a:cs typeface="Arial"/>
              </a:rPr>
              <a:t> </a:t>
            </a:r>
            <a:r>
              <a:rPr sz="3100" spc="50" dirty="0">
                <a:latin typeface="Arial"/>
                <a:cs typeface="Arial"/>
              </a:rPr>
              <a:t>types</a:t>
            </a:r>
            <a:endParaRPr sz="3100" dirty="0">
              <a:latin typeface="Arial"/>
              <a:cs typeface="Arial"/>
            </a:endParaRPr>
          </a:p>
          <a:p>
            <a:pPr marL="396240" marR="508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-80" dirty="0">
                <a:latin typeface="Arial"/>
                <a:cs typeface="Arial"/>
              </a:rPr>
              <a:t>IDE </a:t>
            </a:r>
            <a:r>
              <a:rPr sz="3100" spc="185" dirty="0">
                <a:latin typeface="Arial"/>
                <a:cs typeface="Arial"/>
              </a:rPr>
              <a:t>- </a:t>
            </a:r>
            <a:r>
              <a:rPr sz="3100" spc="35" dirty="0">
                <a:latin typeface="Arial"/>
                <a:cs typeface="Arial"/>
              </a:rPr>
              <a:t>IntelliJ/Android</a:t>
            </a:r>
            <a:r>
              <a:rPr sz="3100" spc="-114" dirty="0">
                <a:latin typeface="Arial"/>
                <a:cs typeface="Arial"/>
              </a:rPr>
              <a:t> </a:t>
            </a:r>
            <a:r>
              <a:rPr sz="3100" spc="50" dirty="0" smtClean="0">
                <a:latin typeface="Arial"/>
                <a:cs typeface="Arial"/>
              </a:rPr>
              <a:t>Studio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0933" y="194499"/>
            <a:ext cx="5368290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90" dirty="0"/>
              <a:t>Why</a:t>
            </a:r>
            <a:r>
              <a:rPr sz="7950" spc="-70" dirty="0"/>
              <a:t> </a:t>
            </a:r>
            <a:r>
              <a:rPr sz="7950" spc="160" dirty="0"/>
              <a:t>Flutter</a:t>
            </a:r>
            <a:endParaRPr sz="7950"/>
          </a:p>
        </p:txBody>
      </p:sp>
      <p:sp>
        <p:nvSpPr>
          <p:cNvPr id="3" name="object 3"/>
          <p:cNvSpPr/>
          <p:nvPr/>
        </p:nvSpPr>
        <p:spPr>
          <a:xfrm>
            <a:off x="4172261" y="1769579"/>
            <a:ext cx="12565062" cy="776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0933" y="194499"/>
            <a:ext cx="5368290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90" dirty="0"/>
              <a:t>Why</a:t>
            </a:r>
            <a:r>
              <a:rPr sz="7950" spc="-70" dirty="0"/>
              <a:t> </a:t>
            </a:r>
            <a:r>
              <a:rPr sz="7950" spc="160" dirty="0"/>
              <a:t>Flutter</a:t>
            </a:r>
            <a:endParaRPr sz="7950"/>
          </a:p>
        </p:txBody>
      </p:sp>
      <p:sp>
        <p:nvSpPr>
          <p:cNvPr id="3" name="object 3"/>
          <p:cNvSpPr/>
          <p:nvPr/>
        </p:nvSpPr>
        <p:spPr>
          <a:xfrm>
            <a:off x="4287441" y="1973761"/>
            <a:ext cx="12334703" cy="73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0231" y="812668"/>
            <a:ext cx="982408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10" dirty="0"/>
              <a:t>Lecture</a:t>
            </a:r>
            <a:r>
              <a:rPr spc="-75" dirty="0"/>
              <a:t> </a:t>
            </a:r>
            <a:r>
              <a:rPr spc="315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3562" y="4751086"/>
            <a:ext cx="5546725" cy="378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476884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35" dirty="0">
                <a:latin typeface="Arial"/>
                <a:cs typeface="Arial"/>
              </a:rPr>
              <a:t>Understand </a:t>
            </a:r>
            <a:r>
              <a:rPr sz="3100" spc="30" dirty="0">
                <a:latin typeface="Arial"/>
                <a:cs typeface="Arial"/>
              </a:rPr>
              <a:t>the</a:t>
            </a:r>
            <a:r>
              <a:rPr sz="3100" spc="-55" dirty="0">
                <a:latin typeface="Arial"/>
                <a:cs typeface="Arial"/>
              </a:rPr>
              <a:t> </a:t>
            </a:r>
            <a:r>
              <a:rPr sz="3100" spc="20" dirty="0">
                <a:latin typeface="Arial"/>
                <a:cs typeface="Arial"/>
              </a:rPr>
              <a:t>generated  </a:t>
            </a:r>
            <a:r>
              <a:rPr sz="3100" spc="40" dirty="0">
                <a:latin typeface="Arial"/>
                <a:cs typeface="Arial"/>
              </a:rPr>
              <a:t>artifacts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96240" marR="74295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30" dirty="0">
                <a:latin typeface="Arial"/>
                <a:cs typeface="Arial"/>
              </a:rPr>
              <a:t>Lifecycle </a:t>
            </a:r>
            <a:r>
              <a:rPr sz="3100" spc="70" dirty="0">
                <a:latin typeface="Arial"/>
                <a:cs typeface="Arial"/>
              </a:rPr>
              <a:t>of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40" dirty="0">
                <a:latin typeface="Arial"/>
                <a:cs typeface="Arial"/>
              </a:rPr>
              <a:t>applications,  </a:t>
            </a:r>
            <a:r>
              <a:rPr sz="3100" spc="35" dirty="0">
                <a:latin typeface="Arial"/>
                <a:cs typeface="Arial"/>
              </a:rPr>
              <a:t>activities and</a:t>
            </a:r>
            <a:r>
              <a:rPr sz="3100" spc="-90" dirty="0">
                <a:latin typeface="Arial"/>
                <a:cs typeface="Arial"/>
              </a:rPr>
              <a:t> </a:t>
            </a:r>
            <a:r>
              <a:rPr sz="3100" spc="30" dirty="0">
                <a:latin typeface="Arial"/>
                <a:cs typeface="Arial"/>
              </a:rPr>
              <a:t>fragments.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96240" marR="508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-5" dirty="0">
                <a:latin typeface="Arial"/>
                <a:cs typeface="Arial"/>
              </a:rPr>
              <a:t>Use </a:t>
            </a:r>
            <a:r>
              <a:rPr sz="3100" spc="40" dirty="0">
                <a:latin typeface="Arial"/>
                <a:cs typeface="Arial"/>
              </a:rPr>
              <a:t>logs </a:t>
            </a:r>
            <a:r>
              <a:rPr sz="3100" spc="100" dirty="0">
                <a:latin typeface="Arial"/>
                <a:cs typeface="Arial"/>
              </a:rPr>
              <a:t>to </a:t>
            </a:r>
            <a:r>
              <a:rPr sz="3100" spc="60" dirty="0">
                <a:latin typeface="Arial"/>
                <a:cs typeface="Arial"/>
              </a:rPr>
              <a:t>debug </a:t>
            </a:r>
            <a:r>
              <a:rPr sz="3100" spc="35" dirty="0">
                <a:latin typeface="Arial"/>
                <a:cs typeface="Arial"/>
              </a:rPr>
              <a:t>and</a:t>
            </a:r>
            <a:r>
              <a:rPr sz="3100" spc="-215" dirty="0">
                <a:latin typeface="Arial"/>
                <a:cs typeface="Arial"/>
              </a:rPr>
              <a:t> </a:t>
            </a:r>
            <a:r>
              <a:rPr sz="3100" spc="60" dirty="0">
                <a:latin typeface="Arial"/>
                <a:cs typeface="Arial"/>
              </a:rPr>
              <a:t>study  </a:t>
            </a:r>
            <a:r>
              <a:rPr sz="3100" spc="30" dirty="0">
                <a:latin typeface="Arial"/>
                <a:cs typeface="Arial"/>
              </a:rPr>
              <a:t>the</a:t>
            </a:r>
            <a:r>
              <a:rPr sz="3100" spc="-55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behavior.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65078" y="5082563"/>
            <a:ext cx="5688863" cy="372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8478" y="6784364"/>
            <a:ext cx="650503" cy="130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7491" y="5336563"/>
            <a:ext cx="462206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43835" y="5336563"/>
            <a:ext cx="448049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04322" y="5336563"/>
            <a:ext cx="524957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05151" y="5336563"/>
            <a:ext cx="463203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13037" y="5336563"/>
            <a:ext cx="453173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90314" y="5412763"/>
            <a:ext cx="563626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4103" y="735264"/>
            <a:ext cx="4816475" cy="161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350" spc="290" dirty="0"/>
              <a:t>Options</a:t>
            </a:r>
            <a:endParaRPr sz="10350"/>
          </a:p>
        </p:txBody>
      </p:sp>
      <p:sp>
        <p:nvSpPr>
          <p:cNvPr id="3" name="object 3"/>
          <p:cNvSpPr/>
          <p:nvPr/>
        </p:nvSpPr>
        <p:spPr>
          <a:xfrm>
            <a:off x="7463234" y="7976392"/>
            <a:ext cx="5177630" cy="2422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96491" y="6899030"/>
            <a:ext cx="2938494" cy="777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25387" y="6316287"/>
            <a:ext cx="1700730" cy="219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9300" y="6313732"/>
            <a:ext cx="2684743" cy="1205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77985" y="8128714"/>
            <a:ext cx="2938494" cy="1704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7323" y="5450692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2007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09260" y="5450692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2008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66754" y="10491176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2010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37231" y="2426654"/>
            <a:ext cx="2350793" cy="2868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30232" y="3410692"/>
            <a:ext cx="1529848" cy="1834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31460" y="3387624"/>
            <a:ext cx="333895" cy="1041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25576" y="3387142"/>
            <a:ext cx="332069" cy="1040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30232" y="2493369"/>
            <a:ext cx="1530675" cy="850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0927" y="812668"/>
            <a:ext cx="804227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Native</a:t>
            </a:r>
            <a:r>
              <a:rPr spc="-70" dirty="0"/>
              <a:t> </a:t>
            </a:r>
            <a:r>
              <a:rPr spc="260" dirty="0"/>
              <a:t>Options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0405899" y="8156819"/>
            <a:ext cx="1618800" cy="1465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7725" y="3183680"/>
            <a:ext cx="1339946" cy="1472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5318" y="8156819"/>
            <a:ext cx="1884759" cy="1465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17762" y="5476962"/>
            <a:ext cx="1659873" cy="1472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19899" y="9799116"/>
            <a:ext cx="638111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845"/>
              </a:lnSpc>
            </a:pPr>
            <a:r>
              <a:rPr sz="2600" b="1" spc="20" dirty="0">
                <a:latin typeface="Arial"/>
                <a:cs typeface="Arial"/>
              </a:rPr>
              <a:t>2014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845"/>
              </a:lnSpc>
            </a:pPr>
            <a:r>
              <a:rPr sz="2600" b="1" spc="20" dirty="0">
                <a:latin typeface="Arial"/>
                <a:cs typeface="Arial"/>
              </a:rPr>
              <a:t>2007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9899" y="5271803"/>
            <a:ext cx="6381115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2017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600" b="1" spc="20" dirty="0">
                <a:latin typeface="Arial"/>
                <a:cs typeface="Arial"/>
              </a:rPr>
              <a:t>2008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93363" y="3550976"/>
            <a:ext cx="1240443" cy="1488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65131" y="3520952"/>
            <a:ext cx="268555" cy="853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83375" y="3526458"/>
            <a:ext cx="282139" cy="8533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82494" y="2802534"/>
            <a:ext cx="1254684" cy="690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9807" y="6965830"/>
            <a:ext cx="2350793" cy="2868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0883" y="3461297"/>
            <a:ext cx="1529848" cy="18346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2109" y="3438229"/>
            <a:ext cx="333896" cy="10411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6229" y="3437747"/>
            <a:ext cx="332066" cy="10404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0883" y="2543973"/>
            <a:ext cx="1530673" cy="8506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5177" y="812668"/>
            <a:ext cx="1071435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Non-Native</a:t>
            </a:r>
            <a:r>
              <a:rPr spc="-45" dirty="0"/>
              <a:t> </a:t>
            </a:r>
            <a:r>
              <a:rPr spc="260" dirty="0"/>
              <a:t>Options</a:t>
            </a:r>
          </a:p>
        </p:txBody>
      </p:sp>
      <p:sp>
        <p:nvSpPr>
          <p:cNvPr id="3" name="object 3"/>
          <p:cNvSpPr/>
          <p:nvPr/>
        </p:nvSpPr>
        <p:spPr>
          <a:xfrm>
            <a:off x="6944911" y="3114155"/>
            <a:ext cx="5021116" cy="235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08740" y="5669003"/>
            <a:ext cx="4093461" cy="1973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81365" y="5012416"/>
            <a:ext cx="1548601" cy="1681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55722" y="5012751"/>
            <a:ext cx="1540895" cy="1679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30803" y="5012751"/>
            <a:ext cx="1536361" cy="1681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3311" y="4612839"/>
            <a:ext cx="283892" cy="266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57302" y="4612839"/>
            <a:ext cx="267190" cy="266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74596" y="4612839"/>
            <a:ext cx="333989" cy="2666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58679" y="4612839"/>
            <a:ext cx="233793" cy="2666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60854" y="4612839"/>
            <a:ext cx="250494" cy="266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11545" y="4612839"/>
            <a:ext cx="233793" cy="266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45535" y="4612839"/>
            <a:ext cx="233793" cy="266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15093" y="4612839"/>
            <a:ext cx="233793" cy="2666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2381" y="4612839"/>
            <a:ext cx="250494" cy="266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70081" y="7872903"/>
            <a:ext cx="3364229" cy="146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247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2013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  <a:tabLst>
                <a:tab pos="2152650" algn="l"/>
              </a:tabLst>
            </a:pPr>
            <a:r>
              <a:rPr sz="4950" b="1" spc="-35" dirty="0">
                <a:latin typeface="Arial"/>
                <a:cs typeface="Arial"/>
              </a:rPr>
              <a:t>Hybrid	</a:t>
            </a:r>
            <a:r>
              <a:rPr sz="4950" b="1" spc="-65" dirty="0">
                <a:latin typeface="Arial"/>
                <a:cs typeface="Arial"/>
              </a:rPr>
              <a:t>App</a:t>
            </a:r>
            <a:endParaRPr sz="4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5177" y="812668"/>
            <a:ext cx="1071435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Non-Native</a:t>
            </a:r>
            <a:r>
              <a:rPr spc="-45" dirty="0"/>
              <a:t> </a:t>
            </a:r>
            <a:r>
              <a:rPr spc="260" dirty="0"/>
              <a:t>Options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3127868" y="3224676"/>
            <a:ext cx="2522001" cy="2249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81049" y="5995441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2015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38700" y="2981760"/>
            <a:ext cx="2680692" cy="2678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31092" y="5995441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2014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53460" y="6739946"/>
            <a:ext cx="1896177" cy="2400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66754" y="9691337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2017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7425" y="3941239"/>
            <a:ext cx="4269740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58160" algn="l"/>
              </a:tabLst>
            </a:pPr>
            <a:r>
              <a:rPr sz="4950" b="1" spc="5" dirty="0">
                <a:latin typeface="Arial"/>
                <a:cs typeface="Arial"/>
              </a:rPr>
              <a:t>Compiled	</a:t>
            </a:r>
            <a:r>
              <a:rPr sz="4950" b="1" spc="-65" dirty="0">
                <a:latin typeface="Arial"/>
                <a:cs typeface="Arial"/>
              </a:rPr>
              <a:t>App</a:t>
            </a:r>
            <a:endParaRPr sz="4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7319" y="7152897"/>
            <a:ext cx="1898135" cy="2140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7471" y="6620730"/>
            <a:ext cx="282455" cy="349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2847" y="6620730"/>
            <a:ext cx="282455" cy="3492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17284" y="7152897"/>
            <a:ext cx="1898130" cy="2143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17434" y="6620730"/>
            <a:ext cx="282452" cy="3492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32802" y="6620730"/>
            <a:ext cx="282462" cy="3492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1511" y="10220126"/>
            <a:ext cx="682690" cy="660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10724" y="10312190"/>
            <a:ext cx="520960" cy="568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73767" y="10315113"/>
            <a:ext cx="261922" cy="565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26458" y="10431047"/>
            <a:ext cx="249887" cy="4496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3192" y="10436649"/>
            <a:ext cx="396600" cy="4440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8927" y="812668"/>
            <a:ext cx="456628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Timeline</a:t>
            </a:r>
          </a:p>
        </p:txBody>
      </p:sp>
      <p:sp>
        <p:nvSpPr>
          <p:cNvPr id="4" name="object 4"/>
          <p:cNvSpPr/>
          <p:nvPr/>
        </p:nvSpPr>
        <p:spPr>
          <a:xfrm>
            <a:off x="12429743" y="3084111"/>
            <a:ext cx="968189" cy="864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59116" y="4951697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2015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78496" y="5778985"/>
            <a:ext cx="779958" cy="791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91430" y="4447177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2014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45957" y="2738774"/>
            <a:ext cx="689620" cy="884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61652" y="4461902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2017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779" y="4952054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2007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0219" y="4461902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2008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67326" y="6638541"/>
            <a:ext cx="1618800" cy="1465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22569" y="6534933"/>
            <a:ext cx="1232119" cy="1477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99985" y="6519191"/>
            <a:ext cx="263725" cy="8440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14916" y="6518894"/>
            <a:ext cx="264294" cy="836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16338" y="5787156"/>
            <a:ext cx="1250380" cy="681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04059" y="3240196"/>
            <a:ext cx="1781249" cy="858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939800" y="4936973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2013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82321" y="4918043"/>
            <a:ext cx="12869545" cy="0"/>
          </a:xfrm>
          <a:custGeom>
            <a:avLst/>
            <a:gdLst/>
            <a:ahLst/>
            <a:cxnLst/>
            <a:rect l="l" t="t" r="r" b="b"/>
            <a:pathLst>
              <a:path w="12869544">
                <a:moveTo>
                  <a:pt x="0" y="0"/>
                </a:moveTo>
                <a:lnTo>
                  <a:pt x="12869377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1075" y="4266682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3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0815" y="4832247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100520" y="0"/>
                </a:moveTo>
                <a:lnTo>
                  <a:pt x="0" y="0"/>
                </a:lnTo>
                <a:lnTo>
                  <a:pt x="5026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0255" y="5016813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3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9995" y="4926763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50260" y="0"/>
                </a:moveTo>
                <a:lnTo>
                  <a:pt x="0" y="100520"/>
                </a:lnTo>
                <a:lnTo>
                  <a:pt x="100520" y="100520"/>
                </a:lnTo>
                <a:lnTo>
                  <a:pt x="50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94683" y="4195121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004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44423" y="4790655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520" y="0"/>
                </a:moveTo>
                <a:lnTo>
                  <a:pt x="0" y="0"/>
                </a:lnTo>
                <a:lnTo>
                  <a:pt x="5026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76725" y="5022226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004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26465" y="4932176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0260" y="0"/>
                </a:moveTo>
                <a:lnTo>
                  <a:pt x="0" y="100520"/>
                </a:lnTo>
                <a:lnTo>
                  <a:pt x="100520" y="100520"/>
                </a:lnTo>
                <a:lnTo>
                  <a:pt x="50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44412" y="4251957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3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894151" y="4817523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520" y="0"/>
                </a:moveTo>
                <a:lnTo>
                  <a:pt x="0" y="0"/>
                </a:lnTo>
                <a:lnTo>
                  <a:pt x="5026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39116" y="4992777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3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88855" y="4902727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0260" y="0"/>
                </a:moveTo>
                <a:lnTo>
                  <a:pt x="0" y="100520"/>
                </a:lnTo>
                <a:lnTo>
                  <a:pt x="100520" y="100520"/>
                </a:lnTo>
                <a:lnTo>
                  <a:pt x="50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946948" y="3862996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3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96687" y="442856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520" y="0"/>
                </a:moveTo>
                <a:lnTo>
                  <a:pt x="0" y="0"/>
                </a:lnTo>
                <a:lnTo>
                  <a:pt x="5026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057824" y="6545808"/>
            <a:ext cx="684680" cy="7094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03168" y="4476626"/>
            <a:ext cx="7708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0" dirty="0">
                <a:latin typeface="Arial"/>
                <a:cs typeface="Arial"/>
              </a:rPr>
              <a:t>2011</a:t>
            </a:r>
            <a:endParaRPr sz="2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88464" y="5051676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004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8204" y="4961625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0260" y="0"/>
                </a:moveTo>
                <a:lnTo>
                  <a:pt x="0" y="100520"/>
                </a:lnTo>
                <a:lnTo>
                  <a:pt x="100520" y="100520"/>
                </a:lnTo>
                <a:lnTo>
                  <a:pt x="50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5687" y="1230062"/>
            <a:ext cx="2350793" cy="28687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91203" y="6663225"/>
            <a:ext cx="1529848" cy="18346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92428" y="6640156"/>
            <a:ext cx="333897" cy="1041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86548" y="6639674"/>
            <a:ext cx="332067" cy="10404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91203" y="5745901"/>
            <a:ext cx="1530672" cy="8506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6046" y="812668"/>
            <a:ext cx="793242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85" dirty="0"/>
              <a:t>What </a:t>
            </a:r>
            <a:r>
              <a:rPr spc="434" dirty="0"/>
              <a:t>to</a:t>
            </a:r>
            <a:r>
              <a:rPr spc="-225" dirty="0"/>
              <a:t> </a:t>
            </a:r>
            <a:r>
              <a:rPr spc="125" dirty="0"/>
              <a:t>learn?</a:t>
            </a:r>
          </a:p>
        </p:txBody>
      </p:sp>
      <p:sp>
        <p:nvSpPr>
          <p:cNvPr id="3" name="object 3"/>
          <p:cNvSpPr/>
          <p:nvPr/>
        </p:nvSpPr>
        <p:spPr>
          <a:xfrm>
            <a:off x="9649785" y="4982188"/>
            <a:ext cx="968017" cy="863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43426" y="3888744"/>
            <a:ext cx="779990" cy="787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0990" y="6221160"/>
            <a:ext cx="1104954" cy="1030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3017" y="3549630"/>
            <a:ext cx="1618800" cy="1465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33062" y="3917097"/>
            <a:ext cx="1239692" cy="1478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08467" y="3897143"/>
            <a:ext cx="265996" cy="8462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24590" y="3901408"/>
            <a:ext cx="265181" cy="837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29593" y="3169321"/>
            <a:ext cx="1247621" cy="693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42842" y="2724832"/>
            <a:ext cx="1781249" cy="858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35608" y="7844545"/>
            <a:ext cx="5195717" cy="33708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24576" y="6000218"/>
            <a:ext cx="1339946" cy="14724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0240" y="6191638"/>
            <a:ext cx="1884759" cy="14724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37231" y="2846059"/>
            <a:ext cx="2350793" cy="28687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77582" y="3793802"/>
            <a:ext cx="1529848" cy="18346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78798" y="3770733"/>
            <a:ext cx="333906" cy="10411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72927" y="3770252"/>
            <a:ext cx="332058" cy="10404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77582" y="2876478"/>
            <a:ext cx="1530665" cy="8506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7502" y="812668"/>
            <a:ext cx="662940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0" dirty="0"/>
              <a:t>Comparison</a:t>
            </a:r>
          </a:p>
        </p:txBody>
      </p:sp>
      <p:sp>
        <p:nvSpPr>
          <p:cNvPr id="3" name="object 3"/>
          <p:cNvSpPr/>
          <p:nvPr/>
        </p:nvSpPr>
        <p:spPr>
          <a:xfrm>
            <a:off x="9064425" y="4558505"/>
            <a:ext cx="968064" cy="859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67443" y="4478109"/>
            <a:ext cx="780052" cy="789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8042" y="4354152"/>
            <a:ext cx="667036" cy="831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8557" y="4443035"/>
            <a:ext cx="1781249" cy="85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2194" y="3798968"/>
            <a:ext cx="10168255" cy="0"/>
          </a:xfrm>
          <a:custGeom>
            <a:avLst/>
            <a:gdLst/>
            <a:ahLst/>
            <a:cxnLst/>
            <a:rect l="l" t="t" r="r" b="b"/>
            <a:pathLst>
              <a:path w="10168255">
                <a:moveTo>
                  <a:pt x="0" y="0"/>
                </a:moveTo>
                <a:lnTo>
                  <a:pt x="47118" y="0"/>
                </a:lnTo>
                <a:lnTo>
                  <a:pt x="10120937" y="0"/>
                </a:lnTo>
                <a:lnTo>
                  <a:pt x="10168056" y="0"/>
                </a:lnTo>
              </a:path>
            </a:pathLst>
          </a:custGeom>
          <a:ln w="94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93134" y="3616774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0" y="0"/>
                </a:moveTo>
                <a:lnTo>
                  <a:pt x="0" y="364386"/>
                </a:lnTo>
                <a:lnTo>
                  <a:pt x="364386" y="182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4926" y="3616774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364386" y="0"/>
                </a:moveTo>
                <a:lnTo>
                  <a:pt x="0" y="182193"/>
                </a:lnTo>
                <a:lnTo>
                  <a:pt x="364386" y="364386"/>
                </a:lnTo>
                <a:lnTo>
                  <a:pt x="36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40443" y="3595382"/>
            <a:ext cx="168910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5" dirty="0">
                <a:latin typeface="Arial"/>
                <a:cs typeface="Arial"/>
              </a:rPr>
              <a:t>Write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once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83320" y="3595382"/>
            <a:ext cx="17513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5" dirty="0">
                <a:latin typeface="Arial"/>
                <a:cs typeface="Arial"/>
              </a:rPr>
              <a:t>Write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114" dirty="0">
                <a:latin typeface="Arial"/>
                <a:cs typeface="Arial"/>
              </a:rPr>
              <a:t>twice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82301" y="382841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60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15314" y="382841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82730" y="382841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68887" y="382841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3540" y="382841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79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79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69241" y="2803415"/>
            <a:ext cx="6433185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60" dirty="0">
                <a:latin typeface="Arial"/>
                <a:cs typeface="Arial"/>
              </a:rPr>
              <a:t>Write </a:t>
            </a:r>
            <a:r>
              <a:rPr sz="3950" spc="90" dirty="0">
                <a:latin typeface="Arial"/>
                <a:cs typeface="Arial"/>
              </a:rPr>
              <a:t>once, </a:t>
            </a:r>
            <a:r>
              <a:rPr sz="3950" spc="50" dirty="0">
                <a:latin typeface="Arial"/>
                <a:cs typeface="Arial"/>
              </a:rPr>
              <a:t>use</a:t>
            </a:r>
            <a:r>
              <a:rPr sz="3950" spc="-225" dirty="0">
                <a:latin typeface="Arial"/>
                <a:cs typeface="Arial"/>
              </a:rPr>
              <a:t> </a:t>
            </a:r>
            <a:r>
              <a:rPr sz="3950" spc="55" dirty="0">
                <a:latin typeface="Arial"/>
                <a:cs typeface="Arial"/>
              </a:rPr>
              <a:t>everywhere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36358" y="7498870"/>
            <a:ext cx="968076" cy="858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0248" y="7476903"/>
            <a:ext cx="779928" cy="791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0188" y="7492943"/>
            <a:ext cx="672169" cy="831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9490" y="7362107"/>
            <a:ext cx="1781249" cy="85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0990" y="6829074"/>
            <a:ext cx="10168255" cy="0"/>
          </a:xfrm>
          <a:custGeom>
            <a:avLst/>
            <a:gdLst/>
            <a:ahLst/>
            <a:cxnLst/>
            <a:rect l="l" t="t" r="r" b="b"/>
            <a:pathLst>
              <a:path w="10168255">
                <a:moveTo>
                  <a:pt x="0" y="0"/>
                </a:moveTo>
                <a:lnTo>
                  <a:pt x="47118" y="0"/>
                </a:lnTo>
                <a:lnTo>
                  <a:pt x="10120937" y="0"/>
                </a:lnTo>
                <a:lnTo>
                  <a:pt x="10168056" y="0"/>
                </a:lnTo>
              </a:path>
            </a:pathLst>
          </a:custGeom>
          <a:ln w="94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11930" y="664688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0" y="0"/>
                </a:moveTo>
                <a:lnTo>
                  <a:pt x="0" y="364386"/>
                </a:lnTo>
                <a:lnTo>
                  <a:pt x="364386" y="182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3722" y="664688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90">
                <a:moveTo>
                  <a:pt x="364386" y="0"/>
                </a:moveTo>
                <a:lnTo>
                  <a:pt x="0" y="182193"/>
                </a:lnTo>
                <a:lnTo>
                  <a:pt x="364386" y="364386"/>
                </a:lnTo>
                <a:lnTo>
                  <a:pt x="36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22047" y="6625490"/>
            <a:ext cx="176339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5" dirty="0">
                <a:latin typeface="Arial"/>
                <a:cs typeface="Arial"/>
              </a:rPr>
              <a:t>Learn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once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464922" y="6625490"/>
            <a:ext cx="182562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5" dirty="0">
                <a:latin typeface="Arial"/>
                <a:cs typeface="Arial"/>
              </a:rPr>
              <a:t>Learn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114" dirty="0">
                <a:latin typeface="Arial"/>
                <a:cs typeface="Arial"/>
              </a:rPr>
              <a:t>twice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01097" y="685852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60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34109" y="6858523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59907" y="6041381"/>
            <a:ext cx="685165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60" dirty="0">
                <a:latin typeface="Arial"/>
                <a:cs typeface="Arial"/>
              </a:rPr>
              <a:t>Learn </a:t>
            </a:r>
            <a:r>
              <a:rPr sz="3950" spc="90" dirty="0">
                <a:latin typeface="Arial"/>
                <a:cs typeface="Arial"/>
              </a:rPr>
              <a:t>once, </a:t>
            </a:r>
            <a:r>
              <a:rPr sz="3950" spc="120" dirty="0">
                <a:latin typeface="Arial"/>
                <a:cs typeface="Arial"/>
              </a:rPr>
              <a:t>write</a:t>
            </a:r>
            <a:r>
              <a:rPr sz="3950" spc="-235" dirty="0">
                <a:latin typeface="Arial"/>
                <a:cs typeface="Arial"/>
              </a:rPr>
              <a:t> </a:t>
            </a:r>
            <a:r>
              <a:rPr sz="3950" spc="55" dirty="0">
                <a:latin typeface="Arial"/>
                <a:cs typeface="Arial"/>
              </a:rPr>
              <a:t>everywhere</a:t>
            </a:r>
            <a:endParaRPr sz="39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263928" y="9788422"/>
            <a:ext cx="968712" cy="8636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57898" y="9697260"/>
            <a:ext cx="780051" cy="784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99404" y="9796526"/>
            <a:ext cx="674020" cy="8311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0990" y="9196238"/>
            <a:ext cx="10168255" cy="0"/>
          </a:xfrm>
          <a:custGeom>
            <a:avLst/>
            <a:gdLst/>
            <a:ahLst/>
            <a:cxnLst/>
            <a:rect l="l" t="t" r="r" b="b"/>
            <a:pathLst>
              <a:path w="10168255">
                <a:moveTo>
                  <a:pt x="0" y="0"/>
                </a:moveTo>
                <a:lnTo>
                  <a:pt x="47118" y="0"/>
                </a:lnTo>
                <a:lnTo>
                  <a:pt x="10120937" y="0"/>
                </a:lnTo>
                <a:lnTo>
                  <a:pt x="10168056" y="0"/>
                </a:lnTo>
              </a:path>
            </a:pathLst>
          </a:custGeom>
          <a:ln w="94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11930" y="901404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0" y="0"/>
                </a:moveTo>
                <a:lnTo>
                  <a:pt x="0" y="364386"/>
                </a:lnTo>
                <a:lnTo>
                  <a:pt x="364386" y="182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3722" y="901404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90">
                <a:moveTo>
                  <a:pt x="364386" y="0"/>
                </a:moveTo>
                <a:lnTo>
                  <a:pt x="0" y="182193"/>
                </a:lnTo>
                <a:lnTo>
                  <a:pt x="364386" y="364386"/>
                </a:lnTo>
                <a:lnTo>
                  <a:pt x="36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91504" y="8776187"/>
            <a:ext cx="139192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3865">
              <a:lnSpc>
                <a:spcPct val="103099"/>
              </a:lnSpc>
            </a:pPr>
            <a:r>
              <a:rPr sz="2600" spc="45" dirty="0">
                <a:latin typeface="Arial"/>
                <a:cs typeface="Arial"/>
              </a:rPr>
              <a:t>All  </a:t>
            </a:r>
            <a:r>
              <a:rPr sz="2600" spc="50" dirty="0">
                <a:latin typeface="Arial"/>
                <a:cs typeface="Arial"/>
              </a:rPr>
              <a:t>available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385919" y="8776187"/>
            <a:ext cx="163957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3225">
              <a:lnSpc>
                <a:spcPct val="103099"/>
              </a:lnSpc>
            </a:pPr>
            <a:r>
              <a:rPr sz="2600" spc="55" dirty="0">
                <a:latin typeface="Arial"/>
                <a:cs typeface="Arial"/>
              </a:rPr>
              <a:t>Write  </a:t>
            </a:r>
            <a:r>
              <a:rPr sz="2600" spc="70" dirty="0">
                <a:latin typeface="Arial"/>
                <a:cs typeface="Arial"/>
              </a:rPr>
              <a:t>everything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482239" y="9225688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86373" y="9225688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60" h="406400">
                <a:moveTo>
                  <a:pt x="296879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79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668074" y="8408544"/>
            <a:ext cx="543496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75" dirty="0">
                <a:latin typeface="Arial"/>
                <a:cs typeface="Arial"/>
              </a:rPr>
              <a:t>Rich </a:t>
            </a:r>
            <a:r>
              <a:rPr sz="3950" spc="140" dirty="0">
                <a:latin typeface="Arial"/>
                <a:cs typeface="Arial"/>
              </a:rPr>
              <a:t>component</a:t>
            </a:r>
            <a:r>
              <a:rPr sz="3950" spc="-140" dirty="0">
                <a:latin typeface="Arial"/>
                <a:cs typeface="Arial"/>
              </a:rPr>
              <a:t> </a:t>
            </a:r>
            <a:r>
              <a:rPr sz="3950" spc="85" dirty="0">
                <a:latin typeface="Arial"/>
                <a:cs typeface="Arial"/>
              </a:rPr>
              <a:t>library</a:t>
            </a:r>
            <a:endParaRPr sz="3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34977" y="9655981"/>
            <a:ext cx="1781249" cy="85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33796" y="9225688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79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79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659341" y="9225688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96569" y="9225688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 rot="20340000">
            <a:off x="6931535" y="10060822"/>
            <a:ext cx="2529929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600" b="1" spc="50" dirty="0">
                <a:latin typeface="Arial"/>
                <a:cs typeface="Arial"/>
              </a:rPr>
              <a:t>Material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3900" b="1" spc="15" baseline="1068" dirty="0">
                <a:latin typeface="Arial"/>
                <a:cs typeface="Arial"/>
              </a:rPr>
              <a:t>Design</a:t>
            </a:r>
            <a:endParaRPr sz="3900" baseline="1068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294077" y="4438378"/>
            <a:ext cx="593761" cy="913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30325" y="4396325"/>
            <a:ext cx="743145" cy="7609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79356" y="7356027"/>
            <a:ext cx="593761" cy="913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915483" y="7346674"/>
            <a:ext cx="741966" cy="7274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28120" y="9698327"/>
            <a:ext cx="688410" cy="7094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55560" y="9698327"/>
            <a:ext cx="593761" cy="913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91702" y="9689103"/>
            <a:ext cx="743108" cy="7266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46316" y="6944452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0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84152" y="7424763"/>
            <a:ext cx="689864" cy="7094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044691" y="3828417"/>
            <a:ext cx="594360" cy="406400"/>
          </a:xfrm>
          <a:custGeom>
            <a:avLst/>
            <a:gdLst/>
            <a:ahLst/>
            <a:cxnLst/>
            <a:rect l="l" t="t" r="r" b="b"/>
            <a:pathLst>
              <a:path w="594359" h="406400">
                <a:moveTo>
                  <a:pt x="296881" y="0"/>
                </a:moveTo>
                <a:lnTo>
                  <a:pt x="0" y="406401"/>
                </a:lnTo>
                <a:lnTo>
                  <a:pt x="593762" y="406401"/>
                </a:lnTo>
                <a:lnTo>
                  <a:pt x="296881" y="0"/>
                </a:lnTo>
                <a:close/>
              </a:path>
            </a:pathLst>
          </a:custGeom>
          <a:solidFill>
            <a:srgbClr val="F8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982525" y="4455307"/>
            <a:ext cx="674482" cy="7094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195</Words>
  <Application>Microsoft Office PowerPoint</Application>
  <PresentationFormat>Custom</PresentationFormat>
  <Paragraphs>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Course 1 – landscape of mobile application development</vt:lpstr>
      <vt:lpstr>Prerequisites</vt:lpstr>
      <vt:lpstr>Options</vt:lpstr>
      <vt:lpstr>Native Options</vt:lpstr>
      <vt:lpstr>Non-Native Options</vt:lpstr>
      <vt:lpstr>Non-Native Options</vt:lpstr>
      <vt:lpstr>Timeline</vt:lpstr>
      <vt:lpstr>What to learn?</vt:lpstr>
      <vt:lpstr>Comparison</vt:lpstr>
      <vt:lpstr>Comparison</vt:lpstr>
      <vt:lpstr>Comparison</vt:lpstr>
      <vt:lpstr>This year</vt:lpstr>
      <vt:lpstr>Why Kotlin</vt:lpstr>
      <vt:lpstr>Why Kotlin</vt:lpstr>
      <vt:lpstr>Why Kotlin</vt:lpstr>
      <vt:lpstr>Why Kotlin</vt:lpstr>
      <vt:lpstr>Why Kotlin</vt:lpstr>
      <vt:lpstr>PowerPoint Presentation</vt:lpstr>
      <vt:lpstr>Why Flutter</vt:lpstr>
      <vt:lpstr>Why Flutter</vt:lpstr>
      <vt:lpstr>Why Flutter</vt:lpstr>
      <vt:lpstr>Lecture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Lecture1</dc:title>
  <cp:lastModifiedBy>Adrian Sterca</cp:lastModifiedBy>
  <cp:revision>5</cp:revision>
  <dcterms:created xsi:type="dcterms:W3CDTF">2024-10-14T00:02:04Z</dcterms:created>
  <dcterms:modified xsi:type="dcterms:W3CDTF">2024-12-30T11:07:09Z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2024-09-28T00:00:00Z</vt:filetime>
  </property>
  <property fmtid="{D5CDD505-2E9C-101B-9397-08002B2CF9AE}" pid="3" name="Creator">
    <vt:lpwstr>Keynote</vt:lpwstr>
  </property>
  <property fmtid="{D5CDD505-2E9C-101B-9397-08002B2CF9AE}" pid="4" name="LastSaved">
    <vt:filetime>2024-10-13T00:00:00Z</vt:filetime>
  </property>
</Properties>
</file>