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4189" r:id="rId1"/>
  </p:sldMasterIdLst>
  <p:notesMasterIdLst>
    <p:notesMasterId r:id="rId100"/>
  </p:notesMasterIdLst>
  <p:handoutMasterIdLst>
    <p:handoutMasterId r:id="rId101"/>
  </p:handoutMasterIdLst>
  <p:sldIdLst>
    <p:sldId id="256" r:id="rId2"/>
    <p:sldId id="391" r:id="rId3"/>
    <p:sldId id="390" r:id="rId4"/>
    <p:sldId id="257" r:id="rId5"/>
    <p:sldId id="258" r:id="rId6"/>
    <p:sldId id="261" r:id="rId7"/>
    <p:sldId id="378" r:id="rId8"/>
    <p:sldId id="376" r:id="rId9"/>
    <p:sldId id="377" r:id="rId10"/>
    <p:sldId id="379" r:id="rId11"/>
    <p:sldId id="262" r:id="rId12"/>
    <p:sldId id="342" r:id="rId13"/>
    <p:sldId id="380" r:id="rId14"/>
    <p:sldId id="260" r:id="rId15"/>
    <p:sldId id="263" r:id="rId16"/>
    <p:sldId id="303" r:id="rId17"/>
    <p:sldId id="264" r:id="rId18"/>
    <p:sldId id="310" r:id="rId19"/>
    <p:sldId id="347" r:id="rId20"/>
    <p:sldId id="362" r:id="rId21"/>
    <p:sldId id="361" r:id="rId22"/>
    <p:sldId id="348" r:id="rId23"/>
    <p:sldId id="349" r:id="rId24"/>
    <p:sldId id="350" r:id="rId25"/>
    <p:sldId id="351" r:id="rId26"/>
    <p:sldId id="352" r:id="rId27"/>
    <p:sldId id="353" r:id="rId28"/>
    <p:sldId id="278" r:id="rId29"/>
    <p:sldId id="381" r:id="rId30"/>
    <p:sldId id="382" r:id="rId31"/>
    <p:sldId id="304" r:id="rId32"/>
    <p:sldId id="266" r:id="rId33"/>
    <p:sldId id="267" r:id="rId34"/>
    <p:sldId id="389" r:id="rId35"/>
    <p:sldId id="269" r:id="rId36"/>
    <p:sldId id="268" r:id="rId37"/>
    <p:sldId id="305" r:id="rId38"/>
    <p:sldId id="307" r:id="rId39"/>
    <p:sldId id="308" r:id="rId40"/>
    <p:sldId id="309" r:id="rId41"/>
    <p:sldId id="299" r:id="rId42"/>
    <p:sldId id="306" r:id="rId43"/>
    <p:sldId id="312" r:id="rId44"/>
    <p:sldId id="340" r:id="rId45"/>
    <p:sldId id="363" r:id="rId46"/>
    <p:sldId id="315" r:id="rId47"/>
    <p:sldId id="395" r:id="rId48"/>
    <p:sldId id="317" r:id="rId49"/>
    <p:sldId id="273" r:id="rId50"/>
    <p:sldId id="274" r:id="rId51"/>
    <p:sldId id="275" r:id="rId52"/>
    <p:sldId id="354" r:id="rId53"/>
    <p:sldId id="368" r:id="rId54"/>
    <p:sldId id="369" r:id="rId55"/>
    <p:sldId id="370" r:id="rId56"/>
    <p:sldId id="371" r:id="rId57"/>
    <p:sldId id="372" r:id="rId58"/>
    <p:sldId id="373" r:id="rId59"/>
    <p:sldId id="343" r:id="rId60"/>
    <p:sldId id="284" r:id="rId61"/>
    <p:sldId id="318" r:id="rId62"/>
    <p:sldId id="366" r:id="rId63"/>
    <p:sldId id="365" r:id="rId64"/>
    <p:sldId id="287" r:id="rId65"/>
    <p:sldId id="328" r:id="rId66"/>
    <p:sldId id="289" r:id="rId67"/>
    <p:sldId id="295" r:id="rId68"/>
    <p:sldId id="364" r:id="rId69"/>
    <p:sldId id="367" r:id="rId70"/>
    <p:sldId id="383" r:id="rId71"/>
    <p:sldId id="388" r:id="rId72"/>
    <p:sldId id="296" r:id="rId73"/>
    <p:sldId id="297" r:id="rId74"/>
    <p:sldId id="282" r:id="rId75"/>
    <p:sldId id="301" r:id="rId76"/>
    <p:sldId id="279" r:id="rId77"/>
    <p:sldId id="276" r:id="rId78"/>
    <p:sldId id="288" r:id="rId79"/>
    <p:sldId id="286" r:id="rId80"/>
    <p:sldId id="290" r:id="rId81"/>
    <p:sldId id="291" r:id="rId82"/>
    <p:sldId id="325" r:id="rId83"/>
    <p:sldId id="293" r:id="rId84"/>
    <p:sldId id="396" r:id="rId85"/>
    <p:sldId id="331" r:id="rId86"/>
    <p:sldId id="386" r:id="rId87"/>
    <p:sldId id="384" r:id="rId88"/>
    <p:sldId id="387" r:id="rId89"/>
    <p:sldId id="336" r:id="rId90"/>
    <p:sldId id="337" r:id="rId91"/>
    <p:sldId id="335" r:id="rId92"/>
    <p:sldId id="393" r:id="rId93"/>
    <p:sldId id="300" r:id="rId94"/>
    <p:sldId id="394" r:id="rId95"/>
    <p:sldId id="302" r:id="rId96"/>
    <p:sldId id="322" r:id="rId97"/>
    <p:sldId id="392" r:id="rId98"/>
    <p:sldId id="375" r:id="rId9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81"/>
    <a:srgbClr val="4C4C4C"/>
    <a:srgbClr val="940C72"/>
    <a:srgbClr val="000000"/>
    <a:srgbClr val="00007F"/>
    <a:srgbClr val="85BC20"/>
    <a:srgbClr val="007AC3"/>
    <a:srgbClr val="241866"/>
    <a:srgbClr val="C0E878"/>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5332" autoAdjust="0"/>
  </p:normalViewPr>
  <p:slideViewPr>
    <p:cSldViewPr snapToGrid="0">
      <p:cViewPr varScale="1">
        <p:scale>
          <a:sx n="88" d="100"/>
          <a:sy n="88" d="100"/>
        </p:scale>
        <p:origin x="1402"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olta.szekely\Documents\Scaled%20Agile%20in%20Practice\burndow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olta.szekely\Documents\Scaled%20Agile%20in%20Practice\cumulative%20flo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olta.szekely\Documents\Scaled%20Agile%20in%20Practice\velocit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Ideális</c:v>
                </c:pt>
              </c:strCache>
            </c:strRef>
          </c:tx>
          <c:spPr>
            <a:ln w="28575" cap="rnd">
              <a:solidFill>
                <a:srgbClr val="940C72"/>
              </a:solidFill>
              <a:round/>
            </a:ln>
            <a:effectLst/>
          </c:spPr>
          <c:marker>
            <c:symbol val="none"/>
          </c:marker>
          <c:val>
            <c:numRef>
              <c:f>Sheet1!$A$3:$A$17</c:f>
              <c:numCache>
                <c:formatCode>General</c:formatCode>
                <c:ptCount val="15"/>
                <c:pt idx="0">
                  <c:v>84</c:v>
                </c:pt>
                <c:pt idx="1">
                  <c:v>78</c:v>
                </c:pt>
                <c:pt idx="2">
                  <c:v>72</c:v>
                </c:pt>
                <c:pt idx="3">
                  <c:v>66</c:v>
                </c:pt>
                <c:pt idx="4">
                  <c:v>60</c:v>
                </c:pt>
                <c:pt idx="5">
                  <c:v>54</c:v>
                </c:pt>
                <c:pt idx="6">
                  <c:v>48</c:v>
                </c:pt>
                <c:pt idx="7">
                  <c:v>42</c:v>
                </c:pt>
                <c:pt idx="8">
                  <c:v>36</c:v>
                </c:pt>
                <c:pt idx="9">
                  <c:v>30</c:v>
                </c:pt>
                <c:pt idx="10">
                  <c:v>24</c:v>
                </c:pt>
                <c:pt idx="11">
                  <c:v>18</c:v>
                </c:pt>
                <c:pt idx="12">
                  <c:v>12</c:v>
                </c:pt>
                <c:pt idx="13">
                  <c:v>6</c:v>
                </c:pt>
                <c:pt idx="14">
                  <c:v>0</c:v>
                </c:pt>
              </c:numCache>
            </c:numRef>
          </c:val>
          <c:smooth val="0"/>
          <c:extLst>
            <c:ext xmlns:c16="http://schemas.microsoft.com/office/drawing/2014/chart" uri="{C3380CC4-5D6E-409C-BE32-E72D297353CC}">
              <c16:uniqueId val="{00000000-0C1B-4391-BA9D-15FA3D1B6E7E}"/>
            </c:ext>
          </c:extLst>
        </c:ser>
        <c:ser>
          <c:idx val="1"/>
          <c:order val="1"/>
          <c:tx>
            <c:strRef>
              <c:f>Sheet1!$B$2</c:f>
              <c:strCache>
                <c:ptCount val="1"/>
                <c:pt idx="0">
                  <c:v>Aktuális</c:v>
                </c:pt>
              </c:strCache>
            </c:strRef>
          </c:tx>
          <c:spPr>
            <a:ln w="28575" cap="rnd">
              <a:solidFill>
                <a:srgbClr val="009881"/>
              </a:solidFill>
              <a:round/>
            </a:ln>
            <a:effectLst/>
          </c:spPr>
          <c:marker>
            <c:symbol val="none"/>
          </c:marker>
          <c:val>
            <c:numRef>
              <c:f>Sheet1!$B$3:$B$17</c:f>
              <c:numCache>
                <c:formatCode>General</c:formatCode>
                <c:ptCount val="15"/>
                <c:pt idx="0">
                  <c:v>84</c:v>
                </c:pt>
                <c:pt idx="1">
                  <c:v>82</c:v>
                </c:pt>
                <c:pt idx="2">
                  <c:v>80</c:v>
                </c:pt>
                <c:pt idx="3">
                  <c:v>74</c:v>
                </c:pt>
                <c:pt idx="4">
                  <c:v>62</c:v>
                </c:pt>
                <c:pt idx="5">
                  <c:v>54</c:v>
                </c:pt>
                <c:pt idx="6">
                  <c:v>44</c:v>
                </c:pt>
                <c:pt idx="7">
                  <c:v>36</c:v>
                </c:pt>
                <c:pt idx="8">
                  <c:v>30</c:v>
                </c:pt>
                <c:pt idx="9">
                  <c:v>24</c:v>
                </c:pt>
                <c:pt idx="10">
                  <c:v>22</c:v>
                </c:pt>
                <c:pt idx="11">
                  <c:v>18</c:v>
                </c:pt>
                <c:pt idx="12">
                  <c:v>14</c:v>
                </c:pt>
                <c:pt idx="13">
                  <c:v>3</c:v>
                </c:pt>
                <c:pt idx="14">
                  <c:v>0</c:v>
                </c:pt>
              </c:numCache>
            </c:numRef>
          </c:val>
          <c:smooth val="0"/>
          <c:extLst>
            <c:ext xmlns:c16="http://schemas.microsoft.com/office/drawing/2014/chart" uri="{C3380CC4-5D6E-409C-BE32-E72D297353CC}">
              <c16:uniqueId val="{00000001-0C1B-4391-BA9D-15FA3D1B6E7E}"/>
            </c:ext>
          </c:extLst>
        </c:ser>
        <c:dLbls>
          <c:showLegendKey val="0"/>
          <c:showVal val="0"/>
          <c:showCatName val="0"/>
          <c:showSerName val="0"/>
          <c:showPercent val="0"/>
          <c:showBubbleSize val="0"/>
        </c:dLbls>
        <c:smooth val="0"/>
        <c:axId val="1063404704"/>
        <c:axId val="1063399296"/>
      </c:lineChart>
      <c:catAx>
        <c:axId val="10634047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399296"/>
        <c:crosses val="autoZero"/>
        <c:auto val="1"/>
        <c:lblAlgn val="ctr"/>
        <c:lblOffset val="100"/>
        <c:noMultiLvlLbl val="0"/>
      </c:catAx>
      <c:valAx>
        <c:axId val="106339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404704"/>
        <c:crosses val="autoZero"/>
        <c:crossBetween val="between"/>
      </c:valAx>
      <c:spPr>
        <a:noFill/>
        <a:ln>
          <a:noFill/>
        </a:ln>
        <a:effectLst/>
      </c:spPr>
    </c:plotArea>
    <c:legend>
      <c:legendPos val="b"/>
      <c:layout>
        <c:manualLayout>
          <c:xMode val="edge"/>
          <c:yMode val="edge"/>
          <c:x val="0.73068390209896439"/>
          <c:y val="2.2794707879512915E-2"/>
          <c:w val="0.25038739274822075"/>
          <c:h val="6.55024919756516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areaChart>
        <c:grouping val="stacked"/>
        <c:varyColors val="0"/>
        <c:ser>
          <c:idx val="0"/>
          <c:order val="0"/>
          <c:tx>
            <c:strRef>
              <c:f>Sheet1!$A$2</c:f>
              <c:strCache>
                <c:ptCount val="1"/>
                <c:pt idx="0">
                  <c:v>Elvégzendő</c:v>
                </c:pt>
              </c:strCache>
            </c:strRef>
          </c:tx>
          <c:spPr>
            <a:solidFill>
              <a:srgbClr val="940C72"/>
            </a:solidFill>
            <a:ln>
              <a:solidFill>
                <a:srgbClr val="940C72"/>
              </a:solidFill>
            </a:ln>
            <a:effectLst/>
          </c:spPr>
          <c:val>
            <c:numRef>
              <c:f>Sheet1!$B$2:$I$2</c:f>
              <c:numCache>
                <c:formatCode>General</c:formatCode>
                <c:ptCount val="8"/>
                <c:pt idx="0">
                  <c:v>32</c:v>
                </c:pt>
                <c:pt idx="1">
                  <c:v>106</c:v>
                </c:pt>
                <c:pt idx="2">
                  <c:v>157</c:v>
                </c:pt>
                <c:pt idx="3">
                  <c:v>187</c:v>
                </c:pt>
                <c:pt idx="4">
                  <c:v>194</c:v>
                </c:pt>
                <c:pt idx="5">
                  <c:v>179</c:v>
                </c:pt>
                <c:pt idx="6">
                  <c:v>154</c:v>
                </c:pt>
                <c:pt idx="7">
                  <c:v>166</c:v>
                </c:pt>
              </c:numCache>
            </c:numRef>
          </c:val>
          <c:extLst>
            <c:ext xmlns:c16="http://schemas.microsoft.com/office/drawing/2014/chart" uri="{C3380CC4-5D6E-409C-BE32-E72D297353CC}">
              <c16:uniqueId val="{00000000-E57A-4B61-A833-5D23E9D677D1}"/>
            </c:ext>
          </c:extLst>
        </c:ser>
        <c:ser>
          <c:idx val="1"/>
          <c:order val="1"/>
          <c:tx>
            <c:strRef>
              <c:f>Sheet1!$A$3</c:f>
              <c:strCache>
                <c:ptCount val="1"/>
                <c:pt idx="0">
                  <c:v>Folyamatban</c:v>
                </c:pt>
              </c:strCache>
            </c:strRef>
          </c:tx>
          <c:spPr>
            <a:solidFill>
              <a:srgbClr val="007AC3"/>
            </a:solidFill>
            <a:ln>
              <a:solidFill>
                <a:srgbClr val="007AC3"/>
              </a:solidFill>
            </a:ln>
            <a:effectLst/>
          </c:spPr>
          <c:val>
            <c:numRef>
              <c:f>Sheet1!$B$3:$I$3</c:f>
              <c:numCache>
                <c:formatCode>General</c:formatCode>
                <c:ptCount val="8"/>
                <c:pt idx="0">
                  <c:v>25</c:v>
                </c:pt>
                <c:pt idx="1">
                  <c:v>28</c:v>
                </c:pt>
                <c:pt idx="2">
                  <c:v>25</c:v>
                </c:pt>
                <c:pt idx="3">
                  <c:v>20</c:v>
                </c:pt>
                <c:pt idx="4">
                  <c:v>30</c:v>
                </c:pt>
                <c:pt idx="5">
                  <c:v>32</c:v>
                </c:pt>
                <c:pt idx="6">
                  <c:v>28</c:v>
                </c:pt>
                <c:pt idx="7">
                  <c:v>25</c:v>
                </c:pt>
              </c:numCache>
            </c:numRef>
          </c:val>
          <c:extLst>
            <c:ext xmlns:c16="http://schemas.microsoft.com/office/drawing/2014/chart" uri="{C3380CC4-5D6E-409C-BE32-E72D297353CC}">
              <c16:uniqueId val="{00000001-E57A-4B61-A833-5D23E9D677D1}"/>
            </c:ext>
          </c:extLst>
        </c:ser>
        <c:ser>
          <c:idx val="2"/>
          <c:order val="2"/>
          <c:tx>
            <c:strRef>
              <c:f>Sheet1!$A$4</c:f>
              <c:strCache>
                <c:ptCount val="1"/>
                <c:pt idx="0">
                  <c:v>Elvégzett</c:v>
                </c:pt>
              </c:strCache>
            </c:strRef>
          </c:tx>
          <c:spPr>
            <a:solidFill>
              <a:srgbClr val="009881"/>
            </a:solidFill>
            <a:ln>
              <a:solidFill>
                <a:srgbClr val="009881"/>
              </a:solidFill>
            </a:ln>
            <a:effectLst/>
          </c:spPr>
          <c:val>
            <c:numRef>
              <c:f>Sheet1!$B$4:$I$4</c:f>
              <c:numCache>
                <c:formatCode>General</c:formatCode>
                <c:ptCount val="8"/>
                <c:pt idx="0">
                  <c:v>0</c:v>
                </c:pt>
                <c:pt idx="1">
                  <c:v>9</c:v>
                </c:pt>
                <c:pt idx="2">
                  <c:v>37</c:v>
                </c:pt>
                <c:pt idx="3">
                  <c:v>62</c:v>
                </c:pt>
                <c:pt idx="4">
                  <c:v>82</c:v>
                </c:pt>
                <c:pt idx="5">
                  <c:v>112</c:v>
                </c:pt>
                <c:pt idx="6">
                  <c:v>144</c:v>
                </c:pt>
                <c:pt idx="7">
                  <c:v>172</c:v>
                </c:pt>
              </c:numCache>
            </c:numRef>
          </c:val>
          <c:extLst>
            <c:ext xmlns:c16="http://schemas.microsoft.com/office/drawing/2014/chart" uri="{C3380CC4-5D6E-409C-BE32-E72D297353CC}">
              <c16:uniqueId val="{00000002-E57A-4B61-A833-5D23E9D677D1}"/>
            </c:ext>
          </c:extLst>
        </c:ser>
        <c:dLbls>
          <c:showLegendKey val="0"/>
          <c:showVal val="0"/>
          <c:showCatName val="0"/>
          <c:showSerName val="0"/>
          <c:showPercent val="0"/>
          <c:showBubbleSize val="0"/>
        </c:dLbls>
        <c:axId val="1066469520"/>
        <c:axId val="1066467856"/>
      </c:areaChart>
      <c:catAx>
        <c:axId val="106646952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467856"/>
        <c:crosses val="autoZero"/>
        <c:auto val="1"/>
        <c:lblAlgn val="ctr"/>
        <c:lblOffset val="100"/>
        <c:noMultiLvlLbl val="0"/>
      </c:catAx>
      <c:valAx>
        <c:axId val="106646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469520"/>
        <c:crossesAt val="1"/>
        <c:crossBetween val="midCat"/>
      </c:valAx>
      <c:spPr>
        <a:noFill/>
        <a:ln>
          <a:noFill/>
        </a:ln>
        <a:effectLst/>
      </c:spPr>
    </c:plotArea>
    <c:legend>
      <c:legendPos val="r"/>
      <c:overlay val="0"/>
      <c:spPr>
        <a:noFill/>
        <a:ln>
          <a:noFill/>
        </a:ln>
        <a:effectLst/>
      </c:spPr>
      <c:txPr>
        <a:bodyPr rot="0" spcFirstLastPara="1" vertOverflow="ellipsis" vert="horz" wrap="square" anchor="ctr" anchorCtr="0"/>
        <a:lstStyle/>
        <a:p>
          <a:pPr>
            <a:defRPr sz="14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Sheet1!$A$1:$A$2</c:f>
              <c:strCache>
                <c:ptCount val="2"/>
                <c:pt idx="1">
                  <c:v>Vállalt</c:v>
                </c:pt>
              </c:strCache>
            </c:strRef>
          </c:tx>
          <c:spPr>
            <a:solidFill>
              <a:srgbClr val="009881"/>
            </a:solidFill>
            <a:ln>
              <a:noFill/>
            </a:ln>
            <a:effectLst/>
          </c:spPr>
          <c:invertIfNegative val="0"/>
          <c:val>
            <c:numRef>
              <c:f>Sheet1!$A$3:$A$9</c:f>
              <c:numCache>
                <c:formatCode>General</c:formatCode>
                <c:ptCount val="7"/>
                <c:pt idx="0">
                  <c:v>20</c:v>
                </c:pt>
                <c:pt idx="1">
                  <c:v>25</c:v>
                </c:pt>
                <c:pt idx="2">
                  <c:v>30</c:v>
                </c:pt>
                <c:pt idx="3">
                  <c:v>25</c:v>
                </c:pt>
                <c:pt idx="4">
                  <c:v>25</c:v>
                </c:pt>
                <c:pt idx="5">
                  <c:v>25</c:v>
                </c:pt>
                <c:pt idx="6">
                  <c:v>30</c:v>
                </c:pt>
              </c:numCache>
            </c:numRef>
          </c:val>
          <c:extLst>
            <c:ext xmlns:c16="http://schemas.microsoft.com/office/drawing/2014/chart" uri="{C3380CC4-5D6E-409C-BE32-E72D297353CC}">
              <c16:uniqueId val="{00000000-81B9-4557-B923-6070F79D50CD}"/>
            </c:ext>
          </c:extLst>
        </c:ser>
        <c:ser>
          <c:idx val="1"/>
          <c:order val="1"/>
          <c:tx>
            <c:strRef>
              <c:f>Sheet1!$B$1:$B$2</c:f>
              <c:strCache>
                <c:ptCount val="2"/>
                <c:pt idx="1">
                  <c:v>Valós</c:v>
                </c:pt>
              </c:strCache>
            </c:strRef>
          </c:tx>
          <c:spPr>
            <a:solidFill>
              <a:srgbClr val="940C72"/>
            </a:solidFill>
            <a:ln>
              <a:noFill/>
            </a:ln>
            <a:effectLst/>
          </c:spPr>
          <c:invertIfNegative val="0"/>
          <c:val>
            <c:numRef>
              <c:f>Sheet1!$B$3:$B$9</c:f>
              <c:numCache>
                <c:formatCode>General</c:formatCode>
                <c:ptCount val="7"/>
                <c:pt idx="0">
                  <c:v>25</c:v>
                </c:pt>
                <c:pt idx="1">
                  <c:v>28</c:v>
                </c:pt>
                <c:pt idx="2">
                  <c:v>25</c:v>
                </c:pt>
                <c:pt idx="3">
                  <c:v>20</c:v>
                </c:pt>
                <c:pt idx="4">
                  <c:v>30</c:v>
                </c:pt>
                <c:pt idx="5">
                  <c:v>32</c:v>
                </c:pt>
                <c:pt idx="6">
                  <c:v>28</c:v>
                </c:pt>
              </c:numCache>
            </c:numRef>
          </c:val>
          <c:extLst>
            <c:ext xmlns:c16="http://schemas.microsoft.com/office/drawing/2014/chart" uri="{C3380CC4-5D6E-409C-BE32-E72D297353CC}">
              <c16:uniqueId val="{00000001-81B9-4557-B923-6070F79D50CD}"/>
            </c:ext>
          </c:extLst>
        </c:ser>
        <c:dLbls>
          <c:showLegendKey val="0"/>
          <c:showVal val="0"/>
          <c:showCatName val="0"/>
          <c:showSerName val="0"/>
          <c:showPercent val="0"/>
          <c:showBubbleSize val="0"/>
        </c:dLbls>
        <c:gapWidth val="219"/>
        <c:axId val="1063405536"/>
        <c:axId val="1063405952"/>
      </c:barChart>
      <c:catAx>
        <c:axId val="106340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405952"/>
        <c:crosses val="autoZero"/>
        <c:auto val="1"/>
        <c:lblAlgn val="ctr"/>
        <c:lblOffset val="100"/>
        <c:noMultiLvlLbl val="0"/>
      </c:catAx>
      <c:valAx>
        <c:axId val="106340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4055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2B834-DF46-4304-AE19-96CF3AAAF0A2}" type="doc">
      <dgm:prSet loTypeId="urn:microsoft.com/office/officeart/2005/8/layout/cycle1" loCatId="cycle" qsTypeId="urn:microsoft.com/office/officeart/2005/8/quickstyle/simple1" qsCatId="simple" csTypeId="urn:microsoft.com/office/officeart/2005/8/colors/accent4_1" csCatId="accent4" phldr="1"/>
      <dgm:spPr/>
      <dgm:t>
        <a:bodyPr/>
        <a:lstStyle/>
        <a:p>
          <a:endParaRPr lang="en-US"/>
        </a:p>
      </dgm:t>
    </dgm:pt>
    <dgm:pt modelId="{9F8DFA5F-0337-4BD1-A48A-4D7E18064E4C}">
      <dgm:prSet phldrT="[Text]"/>
      <dgm:spPr/>
      <dgm:t>
        <a:bodyPr/>
        <a:lstStyle/>
        <a:p>
          <a:r>
            <a:rPr lang="hu-HU" noProof="0" dirty="0">
              <a:solidFill>
                <a:schemeClr val="accent4">
                  <a:lumMod val="50000"/>
                </a:schemeClr>
              </a:solidFill>
            </a:rPr>
            <a:t>Szabályok</a:t>
          </a:r>
          <a:endParaRPr lang="hu-HU" dirty="0">
            <a:solidFill>
              <a:schemeClr val="accent4">
                <a:lumMod val="50000"/>
              </a:schemeClr>
            </a:solidFill>
          </a:endParaRPr>
        </a:p>
      </dgm:t>
    </dgm:pt>
    <dgm:pt modelId="{90EB2531-AEF6-47A3-8749-262B79BE2C0D}" type="parTrans" cxnId="{D0158E46-BC4A-41B2-9A77-6EF7F44EE65E}">
      <dgm:prSet/>
      <dgm:spPr/>
      <dgm:t>
        <a:bodyPr/>
        <a:lstStyle/>
        <a:p>
          <a:endParaRPr lang="en-US"/>
        </a:p>
      </dgm:t>
    </dgm:pt>
    <dgm:pt modelId="{F3A5CC4C-603B-4067-9D25-67420E64E8E9}" type="sibTrans" cxnId="{D0158E46-BC4A-41B2-9A77-6EF7F44EE65E}">
      <dgm:prSet/>
      <dgm:spPr/>
      <dgm:t>
        <a:bodyPr/>
        <a:lstStyle/>
        <a:p>
          <a:endParaRPr lang="en-US"/>
        </a:p>
      </dgm:t>
    </dgm:pt>
    <dgm:pt modelId="{0FA191E3-02DC-4844-9137-16A757CFBF3F}">
      <dgm:prSet phldrT="[Text]" phldr="1"/>
      <dgm:spPr/>
      <dgm:t>
        <a:bodyPr/>
        <a:lstStyle/>
        <a:p>
          <a:endParaRPr lang="en-US" dirty="0"/>
        </a:p>
      </dgm:t>
    </dgm:pt>
    <dgm:pt modelId="{26AB3486-65D2-4EF5-B60D-774660C922F3}" type="parTrans" cxnId="{46A1863C-22A1-4E1E-B0C3-E28D439526EC}">
      <dgm:prSet/>
      <dgm:spPr/>
      <dgm:t>
        <a:bodyPr/>
        <a:lstStyle/>
        <a:p>
          <a:endParaRPr lang="en-US"/>
        </a:p>
      </dgm:t>
    </dgm:pt>
    <dgm:pt modelId="{A2C56EBE-0D22-4FF5-A85E-65AE19892F88}" type="sibTrans" cxnId="{46A1863C-22A1-4E1E-B0C3-E28D439526EC}">
      <dgm:prSet/>
      <dgm:spPr/>
      <dgm:t>
        <a:bodyPr/>
        <a:lstStyle/>
        <a:p>
          <a:endParaRPr lang="en-US"/>
        </a:p>
      </dgm:t>
    </dgm:pt>
    <dgm:pt modelId="{75658A67-A1BC-4CC6-A85B-760185C2E30B}">
      <dgm:prSet phldrT="[Text]"/>
      <dgm:spPr/>
      <dgm:t>
        <a:bodyPr/>
        <a:lstStyle/>
        <a:p>
          <a:r>
            <a:rPr lang="hu-HU" dirty="0">
              <a:solidFill>
                <a:schemeClr val="accent4">
                  <a:lumMod val="50000"/>
                </a:schemeClr>
              </a:solidFill>
            </a:rPr>
            <a:t>Iteráció</a:t>
          </a:r>
          <a:endParaRPr lang="en-US" dirty="0">
            <a:solidFill>
              <a:schemeClr val="accent4">
                <a:lumMod val="50000"/>
              </a:schemeClr>
            </a:solidFill>
          </a:endParaRPr>
        </a:p>
      </dgm:t>
    </dgm:pt>
    <dgm:pt modelId="{36F4FE56-95E0-4C37-B024-6D3FA280EEBB}" type="parTrans" cxnId="{F8809C2B-00BC-4F7A-8A11-29C54C557DD9}">
      <dgm:prSet/>
      <dgm:spPr/>
      <dgm:t>
        <a:bodyPr/>
        <a:lstStyle/>
        <a:p>
          <a:endParaRPr lang="en-US"/>
        </a:p>
      </dgm:t>
    </dgm:pt>
    <dgm:pt modelId="{F0A3D73D-834A-4EF3-984D-8139446D0A15}" type="sibTrans" cxnId="{F8809C2B-00BC-4F7A-8A11-29C54C557DD9}">
      <dgm:prSet/>
      <dgm:spPr/>
      <dgm:t>
        <a:bodyPr/>
        <a:lstStyle/>
        <a:p>
          <a:endParaRPr lang="en-US"/>
        </a:p>
      </dgm:t>
    </dgm:pt>
    <dgm:pt modelId="{592D74F0-F140-4B5C-8579-3513E9A982E0}">
      <dgm:prSet phldrT="[Text]" phldr="1"/>
      <dgm:spPr/>
      <dgm:t>
        <a:bodyPr/>
        <a:lstStyle/>
        <a:p>
          <a:endParaRPr lang="en-US" dirty="0"/>
        </a:p>
      </dgm:t>
    </dgm:pt>
    <dgm:pt modelId="{434E1808-401C-4F8B-AFED-AEF22E1D64B9}" type="parTrans" cxnId="{19AC2D22-7D3D-4AF4-9F75-EE6401847210}">
      <dgm:prSet/>
      <dgm:spPr/>
      <dgm:t>
        <a:bodyPr/>
        <a:lstStyle/>
        <a:p>
          <a:endParaRPr lang="en-US"/>
        </a:p>
      </dgm:t>
    </dgm:pt>
    <dgm:pt modelId="{F58E8134-8109-47F8-929B-711A1EB34F85}" type="sibTrans" cxnId="{19AC2D22-7D3D-4AF4-9F75-EE6401847210}">
      <dgm:prSet/>
      <dgm:spPr/>
      <dgm:t>
        <a:bodyPr/>
        <a:lstStyle/>
        <a:p>
          <a:endParaRPr lang="en-US"/>
        </a:p>
      </dgm:t>
    </dgm:pt>
    <dgm:pt modelId="{9EFBE602-C47D-46E8-8D4D-7CD2FD67AD68}">
      <dgm:prSet phldrT="[Text]"/>
      <dgm:spPr/>
      <dgm:t>
        <a:bodyPr/>
        <a:lstStyle/>
        <a:p>
          <a:r>
            <a:rPr lang="hu-HU" dirty="0">
              <a:solidFill>
                <a:schemeClr val="accent4">
                  <a:lumMod val="50000"/>
                </a:schemeClr>
              </a:solidFill>
            </a:rPr>
            <a:t>Inkrementum</a:t>
          </a:r>
          <a:endParaRPr lang="en-US" dirty="0">
            <a:solidFill>
              <a:schemeClr val="accent4">
                <a:lumMod val="50000"/>
              </a:schemeClr>
            </a:solidFill>
          </a:endParaRPr>
        </a:p>
      </dgm:t>
    </dgm:pt>
    <dgm:pt modelId="{C13D7369-9BA5-4ABB-B7B9-6D9A71DA40A3}" type="parTrans" cxnId="{312DEFAE-F657-4630-9AAA-CB45BD1A1980}">
      <dgm:prSet/>
      <dgm:spPr/>
      <dgm:t>
        <a:bodyPr/>
        <a:lstStyle/>
        <a:p>
          <a:endParaRPr lang="en-US"/>
        </a:p>
      </dgm:t>
    </dgm:pt>
    <dgm:pt modelId="{3131B997-C4DE-4B46-A256-1F6D8C60D0E4}" type="sibTrans" cxnId="{312DEFAE-F657-4630-9AAA-CB45BD1A1980}">
      <dgm:prSet/>
      <dgm:spPr/>
      <dgm:t>
        <a:bodyPr/>
        <a:lstStyle/>
        <a:p>
          <a:endParaRPr lang="en-US"/>
        </a:p>
      </dgm:t>
    </dgm:pt>
    <dgm:pt modelId="{ADD13045-F24F-4EE6-96C9-3688913D0AF2}" type="pres">
      <dgm:prSet presAssocID="{C8A2B834-DF46-4304-AE19-96CF3AAAF0A2}" presName="cycle" presStyleCnt="0">
        <dgm:presLayoutVars>
          <dgm:dir/>
          <dgm:resizeHandles val="exact"/>
        </dgm:presLayoutVars>
      </dgm:prSet>
      <dgm:spPr/>
      <dgm:t>
        <a:bodyPr/>
        <a:lstStyle/>
        <a:p>
          <a:endParaRPr lang="en-US"/>
        </a:p>
      </dgm:t>
    </dgm:pt>
    <dgm:pt modelId="{8EDACE9A-7718-46B1-814B-E4314BFF2106}" type="pres">
      <dgm:prSet presAssocID="{9F8DFA5F-0337-4BD1-A48A-4D7E18064E4C}" presName="dummy" presStyleCnt="0"/>
      <dgm:spPr/>
    </dgm:pt>
    <dgm:pt modelId="{3641D876-1187-4EA4-A19B-FDE1C4AFB109}" type="pres">
      <dgm:prSet presAssocID="{9F8DFA5F-0337-4BD1-A48A-4D7E18064E4C}" presName="node" presStyleLbl="revTx" presStyleIdx="0" presStyleCnt="5" custRadScaleRad="92727" custRadScaleInc="10603">
        <dgm:presLayoutVars>
          <dgm:bulletEnabled val="1"/>
        </dgm:presLayoutVars>
      </dgm:prSet>
      <dgm:spPr/>
      <dgm:t>
        <a:bodyPr/>
        <a:lstStyle/>
        <a:p>
          <a:endParaRPr lang="en-US"/>
        </a:p>
      </dgm:t>
    </dgm:pt>
    <dgm:pt modelId="{24DCF2E7-3C4F-4C6F-9295-C495C8D54F6F}" type="pres">
      <dgm:prSet presAssocID="{F3A5CC4C-603B-4067-9D25-67420E64E8E9}" presName="sibTrans" presStyleLbl="node1" presStyleIdx="0" presStyleCnt="5"/>
      <dgm:spPr/>
      <dgm:t>
        <a:bodyPr/>
        <a:lstStyle/>
        <a:p>
          <a:endParaRPr lang="en-US"/>
        </a:p>
      </dgm:t>
    </dgm:pt>
    <dgm:pt modelId="{79475C58-B43F-4047-A93F-97DE62517BB2}" type="pres">
      <dgm:prSet presAssocID="{0FA191E3-02DC-4844-9137-16A757CFBF3F}" presName="dummy" presStyleCnt="0"/>
      <dgm:spPr/>
    </dgm:pt>
    <dgm:pt modelId="{00D49F87-2A90-4C50-8DAC-5F777B6D398B}" type="pres">
      <dgm:prSet presAssocID="{0FA191E3-02DC-4844-9137-16A757CFBF3F}" presName="node" presStyleLbl="revTx" presStyleIdx="1" presStyleCnt="5">
        <dgm:presLayoutVars>
          <dgm:bulletEnabled val="1"/>
        </dgm:presLayoutVars>
      </dgm:prSet>
      <dgm:spPr/>
      <dgm:t>
        <a:bodyPr/>
        <a:lstStyle/>
        <a:p>
          <a:endParaRPr lang="en-US"/>
        </a:p>
      </dgm:t>
    </dgm:pt>
    <dgm:pt modelId="{2DEE3801-7E9D-4240-B813-25A465EC8236}" type="pres">
      <dgm:prSet presAssocID="{A2C56EBE-0D22-4FF5-A85E-65AE19892F88}" presName="sibTrans" presStyleLbl="node1" presStyleIdx="1" presStyleCnt="5"/>
      <dgm:spPr/>
      <dgm:t>
        <a:bodyPr/>
        <a:lstStyle/>
        <a:p>
          <a:endParaRPr lang="en-US"/>
        </a:p>
      </dgm:t>
    </dgm:pt>
    <dgm:pt modelId="{31F28706-3EE4-432D-B8D0-7AA828A61231}" type="pres">
      <dgm:prSet presAssocID="{75658A67-A1BC-4CC6-A85B-760185C2E30B}" presName="dummy" presStyleCnt="0"/>
      <dgm:spPr/>
    </dgm:pt>
    <dgm:pt modelId="{1E98C6CB-28A4-43B0-8D82-01CDED23DA2C}" type="pres">
      <dgm:prSet presAssocID="{75658A67-A1BC-4CC6-A85B-760185C2E30B}" presName="node" presStyleLbl="revTx" presStyleIdx="2" presStyleCnt="5">
        <dgm:presLayoutVars>
          <dgm:bulletEnabled val="1"/>
        </dgm:presLayoutVars>
      </dgm:prSet>
      <dgm:spPr/>
      <dgm:t>
        <a:bodyPr/>
        <a:lstStyle/>
        <a:p>
          <a:endParaRPr lang="en-US"/>
        </a:p>
      </dgm:t>
    </dgm:pt>
    <dgm:pt modelId="{246A05B9-E283-4A46-A3F6-FFDDCC980B16}" type="pres">
      <dgm:prSet presAssocID="{F0A3D73D-834A-4EF3-984D-8139446D0A15}" presName="sibTrans" presStyleLbl="node1" presStyleIdx="2" presStyleCnt="5"/>
      <dgm:spPr/>
      <dgm:t>
        <a:bodyPr/>
        <a:lstStyle/>
        <a:p>
          <a:endParaRPr lang="en-US"/>
        </a:p>
      </dgm:t>
    </dgm:pt>
    <dgm:pt modelId="{DFD8A55B-08B5-4C55-8F6B-8CFB074DDF9B}" type="pres">
      <dgm:prSet presAssocID="{592D74F0-F140-4B5C-8579-3513E9A982E0}" presName="dummy" presStyleCnt="0"/>
      <dgm:spPr/>
    </dgm:pt>
    <dgm:pt modelId="{44BA0988-8DD4-44CB-92CA-D181FF788141}" type="pres">
      <dgm:prSet presAssocID="{592D74F0-F140-4B5C-8579-3513E9A982E0}" presName="node" presStyleLbl="revTx" presStyleIdx="3" presStyleCnt="5">
        <dgm:presLayoutVars>
          <dgm:bulletEnabled val="1"/>
        </dgm:presLayoutVars>
      </dgm:prSet>
      <dgm:spPr/>
      <dgm:t>
        <a:bodyPr/>
        <a:lstStyle/>
        <a:p>
          <a:endParaRPr lang="en-US"/>
        </a:p>
      </dgm:t>
    </dgm:pt>
    <dgm:pt modelId="{FD223A41-29BE-4A72-B8ED-BF87AC615C7A}" type="pres">
      <dgm:prSet presAssocID="{F58E8134-8109-47F8-929B-711A1EB34F85}" presName="sibTrans" presStyleLbl="node1" presStyleIdx="3" presStyleCnt="5"/>
      <dgm:spPr/>
      <dgm:t>
        <a:bodyPr/>
        <a:lstStyle/>
        <a:p>
          <a:endParaRPr lang="en-US"/>
        </a:p>
      </dgm:t>
    </dgm:pt>
    <dgm:pt modelId="{EE244342-A65E-4559-A3E7-98F328A3E8FF}" type="pres">
      <dgm:prSet presAssocID="{9EFBE602-C47D-46E8-8D4D-7CD2FD67AD68}" presName="dummy" presStyleCnt="0"/>
      <dgm:spPr/>
    </dgm:pt>
    <dgm:pt modelId="{06F80D19-5C2C-461B-9EDF-EA334D4ED1EC}" type="pres">
      <dgm:prSet presAssocID="{9EFBE602-C47D-46E8-8D4D-7CD2FD67AD68}" presName="node" presStyleLbl="revTx" presStyleIdx="4" presStyleCnt="5">
        <dgm:presLayoutVars>
          <dgm:bulletEnabled val="1"/>
        </dgm:presLayoutVars>
      </dgm:prSet>
      <dgm:spPr/>
      <dgm:t>
        <a:bodyPr/>
        <a:lstStyle/>
        <a:p>
          <a:endParaRPr lang="en-US"/>
        </a:p>
      </dgm:t>
    </dgm:pt>
    <dgm:pt modelId="{6F143C4F-FC6B-4348-8CF2-194DE5AF3224}" type="pres">
      <dgm:prSet presAssocID="{3131B997-C4DE-4B46-A256-1F6D8C60D0E4}" presName="sibTrans" presStyleLbl="node1" presStyleIdx="4" presStyleCnt="5" custLinFactNeighborX="-744" custLinFactNeighborY="2232"/>
      <dgm:spPr/>
      <dgm:t>
        <a:bodyPr/>
        <a:lstStyle/>
        <a:p>
          <a:endParaRPr lang="en-US"/>
        </a:p>
      </dgm:t>
    </dgm:pt>
  </dgm:ptLst>
  <dgm:cxnLst>
    <dgm:cxn modelId="{312DEFAE-F657-4630-9AAA-CB45BD1A1980}" srcId="{C8A2B834-DF46-4304-AE19-96CF3AAAF0A2}" destId="{9EFBE602-C47D-46E8-8D4D-7CD2FD67AD68}" srcOrd="4" destOrd="0" parTransId="{C13D7369-9BA5-4ABB-B7B9-6D9A71DA40A3}" sibTransId="{3131B997-C4DE-4B46-A256-1F6D8C60D0E4}"/>
    <dgm:cxn modelId="{19AC2D22-7D3D-4AF4-9F75-EE6401847210}" srcId="{C8A2B834-DF46-4304-AE19-96CF3AAAF0A2}" destId="{592D74F0-F140-4B5C-8579-3513E9A982E0}" srcOrd="3" destOrd="0" parTransId="{434E1808-401C-4F8B-AFED-AEF22E1D64B9}" sibTransId="{F58E8134-8109-47F8-929B-711A1EB34F85}"/>
    <dgm:cxn modelId="{46A1863C-22A1-4E1E-B0C3-E28D439526EC}" srcId="{C8A2B834-DF46-4304-AE19-96CF3AAAF0A2}" destId="{0FA191E3-02DC-4844-9137-16A757CFBF3F}" srcOrd="1" destOrd="0" parTransId="{26AB3486-65D2-4EF5-B60D-774660C922F3}" sibTransId="{A2C56EBE-0D22-4FF5-A85E-65AE19892F88}"/>
    <dgm:cxn modelId="{75726759-AA4D-4D31-9BD0-13C6FBCFAB89}" type="presOf" srcId="{F0A3D73D-834A-4EF3-984D-8139446D0A15}" destId="{246A05B9-E283-4A46-A3F6-FFDDCC980B16}" srcOrd="0" destOrd="0" presId="urn:microsoft.com/office/officeart/2005/8/layout/cycle1"/>
    <dgm:cxn modelId="{F824F5BF-12A8-491E-9555-12516DB3DC3F}" type="presOf" srcId="{A2C56EBE-0D22-4FF5-A85E-65AE19892F88}" destId="{2DEE3801-7E9D-4240-B813-25A465EC8236}" srcOrd="0" destOrd="0" presId="urn:microsoft.com/office/officeart/2005/8/layout/cycle1"/>
    <dgm:cxn modelId="{D0158E46-BC4A-41B2-9A77-6EF7F44EE65E}" srcId="{C8A2B834-DF46-4304-AE19-96CF3AAAF0A2}" destId="{9F8DFA5F-0337-4BD1-A48A-4D7E18064E4C}" srcOrd="0" destOrd="0" parTransId="{90EB2531-AEF6-47A3-8749-262B79BE2C0D}" sibTransId="{F3A5CC4C-603B-4067-9D25-67420E64E8E9}"/>
    <dgm:cxn modelId="{5C82E021-A16E-439F-BCCC-1B49D43B8E86}" type="presOf" srcId="{9EFBE602-C47D-46E8-8D4D-7CD2FD67AD68}" destId="{06F80D19-5C2C-461B-9EDF-EA334D4ED1EC}" srcOrd="0" destOrd="0" presId="urn:microsoft.com/office/officeart/2005/8/layout/cycle1"/>
    <dgm:cxn modelId="{28B6BECD-3A4B-48F6-82DB-F3BADE7DF081}" type="presOf" srcId="{75658A67-A1BC-4CC6-A85B-760185C2E30B}" destId="{1E98C6CB-28A4-43B0-8D82-01CDED23DA2C}" srcOrd="0" destOrd="0" presId="urn:microsoft.com/office/officeart/2005/8/layout/cycle1"/>
    <dgm:cxn modelId="{8BA10746-3075-4DE3-A04B-83FF7A5545AA}" type="presOf" srcId="{C8A2B834-DF46-4304-AE19-96CF3AAAF0A2}" destId="{ADD13045-F24F-4EE6-96C9-3688913D0AF2}" srcOrd="0" destOrd="0" presId="urn:microsoft.com/office/officeart/2005/8/layout/cycle1"/>
    <dgm:cxn modelId="{46619491-9D31-45F6-B261-A75ACCF1DCBC}" type="presOf" srcId="{592D74F0-F140-4B5C-8579-3513E9A982E0}" destId="{44BA0988-8DD4-44CB-92CA-D181FF788141}" srcOrd="0" destOrd="0" presId="urn:microsoft.com/office/officeart/2005/8/layout/cycle1"/>
    <dgm:cxn modelId="{F8809C2B-00BC-4F7A-8A11-29C54C557DD9}" srcId="{C8A2B834-DF46-4304-AE19-96CF3AAAF0A2}" destId="{75658A67-A1BC-4CC6-A85B-760185C2E30B}" srcOrd="2" destOrd="0" parTransId="{36F4FE56-95E0-4C37-B024-6D3FA280EEBB}" sibTransId="{F0A3D73D-834A-4EF3-984D-8139446D0A15}"/>
    <dgm:cxn modelId="{59591E8F-5195-49AF-A93B-BD5AB5189711}" type="presOf" srcId="{0FA191E3-02DC-4844-9137-16A757CFBF3F}" destId="{00D49F87-2A90-4C50-8DAC-5F777B6D398B}" srcOrd="0" destOrd="0" presId="urn:microsoft.com/office/officeart/2005/8/layout/cycle1"/>
    <dgm:cxn modelId="{4AAC156B-D171-4FFD-9B3A-A7C350179153}" type="presOf" srcId="{3131B997-C4DE-4B46-A256-1F6D8C60D0E4}" destId="{6F143C4F-FC6B-4348-8CF2-194DE5AF3224}" srcOrd="0" destOrd="0" presId="urn:microsoft.com/office/officeart/2005/8/layout/cycle1"/>
    <dgm:cxn modelId="{58ADF8C6-C734-46F5-9AAF-91AA37172D88}" type="presOf" srcId="{9F8DFA5F-0337-4BD1-A48A-4D7E18064E4C}" destId="{3641D876-1187-4EA4-A19B-FDE1C4AFB109}" srcOrd="0" destOrd="0" presId="urn:microsoft.com/office/officeart/2005/8/layout/cycle1"/>
    <dgm:cxn modelId="{EE82B36B-8A17-43F7-9A0D-A7B9378A7C78}" type="presOf" srcId="{F3A5CC4C-603B-4067-9D25-67420E64E8E9}" destId="{24DCF2E7-3C4F-4C6F-9295-C495C8D54F6F}" srcOrd="0" destOrd="0" presId="urn:microsoft.com/office/officeart/2005/8/layout/cycle1"/>
    <dgm:cxn modelId="{0E0E3372-25C8-4BD3-90FC-890C927E7891}" type="presOf" srcId="{F58E8134-8109-47F8-929B-711A1EB34F85}" destId="{FD223A41-29BE-4A72-B8ED-BF87AC615C7A}" srcOrd="0" destOrd="0" presId="urn:microsoft.com/office/officeart/2005/8/layout/cycle1"/>
    <dgm:cxn modelId="{9132508C-DAAE-4B47-8D7D-25077E38C8FE}" type="presParOf" srcId="{ADD13045-F24F-4EE6-96C9-3688913D0AF2}" destId="{8EDACE9A-7718-46B1-814B-E4314BFF2106}" srcOrd="0" destOrd="0" presId="urn:microsoft.com/office/officeart/2005/8/layout/cycle1"/>
    <dgm:cxn modelId="{F9DC4741-9A11-41C5-AEF3-2C7A1C2D7FD9}" type="presParOf" srcId="{ADD13045-F24F-4EE6-96C9-3688913D0AF2}" destId="{3641D876-1187-4EA4-A19B-FDE1C4AFB109}" srcOrd="1" destOrd="0" presId="urn:microsoft.com/office/officeart/2005/8/layout/cycle1"/>
    <dgm:cxn modelId="{39DC2A5F-8C17-49C1-8175-A50F7BAFBDE4}" type="presParOf" srcId="{ADD13045-F24F-4EE6-96C9-3688913D0AF2}" destId="{24DCF2E7-3C4F-4C6F-9295-C495C8D54F6F}" srcOrd="2" destOrd="0" presId="urn:microsoft.com/office/officeart/2005/8/layout/cycle1"/>
    <dgm:cxn modelId="{67274D59-58F1-4BCF-921F-625AAEBC708A}" type="presParOf" srcId="{ADD13045-F24F-4EE6-96C9-3688913D0AF2}" destId="{79475C58-B43F-4047-A93F-97DE62517BB2}" srcOrd="3" destOrd="0" presId="urn:microsoft.com/office/officeart/2005/8/layout/cycle1"/>
    <dgm:cxn modelId="{C5FB888A-1936-4B53-9263-597A04028F83}" type="presParOf" srcId="{ADD13045-F24F-4EE6-96C9-3688913D0AF2}" destId="{00D49F87-2A90-4C50-8DAC-5F777B6D398B}" srcOrd="4" destOrd="0" presId="urn:microsoft.com/office/officeart/2005/8/layout/cycle1"/>
    <dgm:cxn modelId="{41784AE8-CC0B-4E60-8BFC-49FE14BAA028}" type="presParOf" srcId="{ADD13045-F24F-4EE6-96C9-3688913D0AF2}" destId="{2DEE3801-7E9D-4240-B813-25A465EC8236}" srcOrd="5" destOrd="0" presId="urn:microsoft.com/office/officeart/2005/8/layout/cycle1"/>
    <dgm:cxn modelId="{5D6C365D-29FE-43DE-BA07-42705ADC927C}" type="presParOf" srcId="{ADD13045-F24F-4EE6-96C9-3688913D0AF2}" destId="{31F28706-3EE4-432D-B8D0-7AA828A61231}" srcOrd="6" destOrd="0" presId="urn:microsoft.com/office/officeart/2005/8/layout/cycle1"/>
    <dgm:cxn modelId="{F46F81C2-0B6F-4C64-B205-1BA547B97E81}" type="presParOf" srcId="{ADD13045-F24F-4EE6-96C9-3688913D0AF2}" destId="{1E98C6CB-28A4-43B0-8D82-01CDED23DA2C}" srcOrd="7" destOrd="0" presId="urn:microsoft.com/office/officeart/2005/8/layout/cycle1"/>
    <dgm:cxn modelId="{E4FC204B-A742-4261-92CA-10854AB612E5}" type="presParOf" srcId="{ADD13045-F24F-4EE6-96C9-3688913D0AF2}" destId="{246A05B9-E283-4A46-A3F6-FFDDCC980B16}" srcOrd="8" destOrd="0" presId="urn:microsoft.com/office/officeart/2005/8/layout/cycle1"/>
    <dgm:cxn modelId="{E9DC9EA5-BB6E-43A2-9D07-C7578516A5FA}" type="presParOf" srcId="{ADD13045-F24F-4EE6-96C9-3688913D0AF2}" destId="{DFD8A55B-08B5-4C55-8F6B-8CFB074DDF9B}" srcOrd="9" destOrd="0" presId="urn:microsoft.com/office/officeart/2005/8/layout/cycle1"/>
    <dgm:cxn modelId="{D1F345C6-78C6-4DF1-A1C1-2DD11E9F24AA}" type="presParOf" srcId="{ADD13045-F24F-4EE6-96C9-3688913D0AF2}" destId="{44BA0988-8DD4-44CB-92CA-D181FF788141}" srcOrd="10" destOrd="0" presId="urn:microsoft.com/office/officeart/2005/8/layout/cycle1"/>
    <dgm:cxn modelId="{D826576C-211C-410F-A226-0CD4DCC59CAF}" type="presParOf" srcId="{ADD13045-F24F-4EE6-96C9-3688913D0AF2}" destId="{FD223A41-29BE-4A72-B8ED-BF87AC615C7A}" srcOrd="11" destOrd="0" presId="urn:microsoft.com/office/officeart/2005/8/layout/cycle1"/>
    <dgm:cxn modelId="{D5AD9753-5B03-4894-8948-D260DCD6948C}" type="presParOf" srcId="{ADD13045-F24F-4EE6-96C9-3688913D0AF2}" destId="{EE244342-A65E-4559-A3E7-98F328A3E8FF}" srcOrd="12" destOrd="0" presId="urn:microsoft.com/office/officeart/2005/8/layout/cycle1"/>
    <dgm:cxn modelId="{2D879B75-0B27-4631-9113-1C86DAC18D81}" type="presParOf" srcId="{ADD13045-F24F-4EE6-96C9-3688913D0AF2}" destId="{06F80D19-5C2C-461B-9EDF-EA334D4ED1EC}" srcOrd="13" destOrd="0" presId="urn:microsoft.com/office/officeart/2005/8/layout/cycle1"/>
    <dgm:cxn modelId="{EF6B12B6-B2A0-44D9-94C7-FEA9D6C6F679}" type="presParOf" srcId="{ADD13045-F24F-4EE6-96C9-3688913D0AF2}" destId="{6F143C4F-FC6B-4348-8CF2-194DE5AF322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2B834-DF46-4304-AE19-96CF3AAAF0A2}" type="doc">
      <dgm:prSet loTypeId="urn:microsoft.com/office/officeart/2005/8/layout/cycle1" loCatId="cycle" qsTypeId="urn:microsoft.com/office/officeart/2005/8/quickstyle/simple1" qsCatId="simple" csTypeId="urn:microsoft.com/office/officeart/2005/8/colors/accent4_1" csCatId="accent4" phldr="1"/>
      <dgm:spPr/>
      <dgm:t>
        <a:bodyPr/>
        <a:lstStyle/>
        <a:p>
          <a:endParaRPr lang="en-US"/>
        </a:p>
      </dgm:t>
    </dgm:pt>
    <dgm:pt modelId="{9F8DFA5F-0337-4BD1-A48A-4D7E18064E4C}">
      <dgm:prSet phldrT="[Text]"/>
      <dgm:spPr/>
      <dgm:t>
        <a:bodyPr/>
        <a:lstStyle/>
        <a:p>
          <a:r>
            <a:rPr lang="hu-HU" dirty="0" err="1">
              <a:solidFill>
                <a:schemeClr val="accent4">
                  <a:lumMod val="50000"/>
                </a:schemeClr>
              </a:solidFill>
            </a:rPr>
            <a:t>Szabá</a:t>
          </a:r>
          <a:r>
            <a:rPr lang="en-US" dirty="0" err="1">
              <a:solidFill>
                <a:schemeClr val="accent4">
                  <a:lumMod val="50000"/>
                </a:schemeClr>
              </a:solidFill>
            </a:rPr>
            <a:t>lyok</a:t>
          </a:r>
          <a:endParaRPr lang="en-US" dirty="0">
            <a:solidFill>
              <a:schemeClr val="accent4">
                <a:lumMod val="50000"/>
              </a:schemeClr>
            </a:solidFill>
          </a:endParaRPr>
        </a:p>
      </dgm:t>
    </dgm:pt>
    <dgm:pt modelId="{90EB2531-AEF6-47A3-8749-262B79BE2C0D}" type="parTrans" cxnId="{D0158E46-BC4A-41B2-9A77-6EF7F44EE65E}">
      <dgm:prSet/>
      <dgm:spPr/>
      <dgm:t>
        <a:bodyPr/>
        <a:lstStyle/>
        <a:p>
          <a:endParaRPr lang="en-US"/>
        </a:p>
      </dgm:t>
    </dgm:pt>
    <dgm:pt modelId="{F3A5CC4C-603B-4067-9D25-67420E64E8E9}" type="sibTrans" cxnId="{D0158E46-BC4A-41B2-9A77-6EF7F44EE65E}">
      <dgm:prSet/>
      <dgm:spPr/>
      <dgm:t>
        <a:bodyPr/>
        <a:lstStyle/>
        <a:p>
          <a:endParaRPr lang="en-US"/>
        </a:p>
      </dgm:t>
    </dgm:pt>
    <dgm:pt modelId="{0FA191E3-02DC-4844-9137-16A757CFBF3F}">
      <dgm:prSet phldrT="[Text]" phldr="1"/>
      <dgm:spPr/>
      <dgm:t>
        <a:bodyPr/>
        <a:lstStyle/>
        <a:p>
          <a:endParaRPr lang="en-US" dirty="0"/>
        </a:p>
      </dgm:t>
    </dgm:pt>
    <dgm:pt modelId="{26AB3486-65D2-4EF5-B60D-774660C922F3}" type="parTrans" cxnId="{46A1863C-22A1-4E1E-B0C3-E28D439526EC}">
      <dgm:prSet/>
      <dgm:spPr/>
      <dgm:t>
        <a:bodyPr/>
        <a:lstStyle/>
        <a:p>
          <a:endParaRPr lang="en-US"/>
        </a:p>
      </dgm:t>
    </dgm:pt>
    <dgm:pt modelId="{A2C56EBE-0D22-4FF5-A85E-65AE19892F88}" type="sibTrans" cxnId="{46A1863C-22A1-4E1E-B0C3-E28D439526EC}">
      <dgm:prSet/>
      <dgm:spPr/>
      <dgm:t>
        <a:bodyPr/>
        <a:lstStyle/>
        <a:p>
          <a:endParaRPr lang="en-US"/>
        </a:p>
      </dgm:t>
    </dgm:pt>
    <dgm:pt modelId="{75658A67-A1BC-4CC6-A85B-760185C2E30B}">
      <dgm:prSet phldrT="[Text]"/>
      <dgm:spPr/>
      <dgm:t>
        <a:bodyPr/>
        <a:lstStyle/>
        <a:p>
          <a:r>
            <a:rPr lang="hu-HU" dirty="0">
              <a:solidFill>
                <a:schemeClr val="accent4">
                  <a:lumMod val="50000"/>
                </a:schemeClr>
              </a:solidFill>
            </a:rPr>
            <a:t>Iteráció</a:t>
          </a:r>
          <a:endParaRPr lang="en-US" dirty="0">
            <a:solidFill>
              <a:schemeClr val="accent4">
                <a:lumMod val="50000"/>
              </a:schemeClr>
            </a:solidFill>
          </a:endParaRPr>
        </a:p>
      </dgm:t>
    </dgm:pt>
    <dgm:pt modelId="{36F4FE56-95E0-4C37-B024-6D3FA280EEBB}" type="parTrans" cxnId="{F8809C2B-00BC-4F7A-8A11-29C54C557DD9}">
      <dgm:prSet/>
      <dgm:spPr/>
      <dgm:t>
        <a:bodyPr/>
        <a:lstStyle/>
        <a:p>
          <a:endParaRPr lang="en-US"/>
        </a:p>
      </dgm:t>
    </dgm:pt>
    <dgm:pt modelId="{F0A3D73D-834A-4EF3-984D-8139446D0A15}" type="sibTrans" cxnId="{F8809C2B-00BC-4F7A-8A11-29C54C557DD9}">
      <dgm:prSet/>
      <dgm:spPr/>
      <dgm:t>
        <a:bodyPr/>
        <a:lstStyle/>
        <a:p>
          <a:endParaRPr lang="en-US"/>
        </a:p>
      </dgm:t>
    </dgm:pt>
    <dgm:pt modelId="{592D74F0-F140-4B5C-8579-3513E9A982E0}">
      <dgm:prSet phldrT="[Text]" phldr="1"/>
      <dgm:spPr/>
      <dgm:t>
        <a:bodyPr/>
        <a:lstStyle/>
        <a:p>
          <a:endParaRPr lang="en-US" dirty="0"/>
        </a:p>
      </dgm:t>
    </dgm:pt>
    <dgm:pt modelId="{434E1808-401C-4F8B-AFED-AEF22E1D64B9}" type="parTrans" cxnId="{19AC2D22-7D3D-4AF4-9F75-EE6401847210}">
      <dgm:prSet/>
      <dgm:spPr/>
      <dgm:t>
        <a:bodyPr/>
        <a:lstStyle/>
        <a:p>
          <a:endParaRPr lang="en-US"/>
        </a:p>
      </dgm:t>
    </dgm:pt>
    <dgm:pt modelId="{F58E8134-8109-47F8-929B-711A1EB34F85}" type="sibTrans" cxnId="{19AC2D22-7D3D-4AF4-9F75-EE6401847210}">
      <dgm:prSet/>
      <dgm:spPr/>
      <dgm:t>
        <a:bodyPr/>
        <a:lstStyle/>
        <a:p>
          <a:endParaRPr lang="en-US"/>
        </a:p>
      </dgm:t>
    </dgm:pt>
    <dgm:pt modelId="{9EFBE602-C47D-46E8-8D4D-7CD2FD67AD68}">
      <dgm:prSet phldrT="[Text]"/>
      <dgm:spPr/>
      <dgm:t>
        <a:bodyPr/>
        <a:lstStyle/>
        <a:p>
          <a:r>
            <a:rPr lang="hu-HU" dirty="0">
              <a:solidFill>
                <a:schemeClr val="accent4">
                  <a:lumMod val="50000"/>
                </a:schemeClr>
              </a:solidFill>
            </a:rPr>
            <a:t>Inkrementum</a:t>
          </a:r>
          <a:endParaRPr lang="en-US" dirty="0">
            <a:solidFill>
              <a:schemeClr val="accent4">
                <a:lumMod val="50000"/>
              </a:schemeClr>
            </a:solidFill>
          </a:endParaRPr>
        </a:p>
      </dgm:t>
    </dgm:pt>
    <dgm:pt modelId="{C13D7369-9BA5-4ABB-B7B9-6D9A71DA40A3}" type="parTrans" cxnId="{312DEFAE-F657-4630-9AAA-CB45BD1A1980}">
      <dgm:prSet/>
      <dgm:spPr/>
      <dgm:t>
        <a:bodyPr/>
        <a:lstStyle/>
        <a:p>
          <a:endParaRPr lang="en-US"/>
        </a:p>
      </dgm:t>
    </dgm:pt>
    <dgm:pt modelId="{3131B997-C4DE-4B46-A256-1F6D8C60D0E4}" type="sibTrans" cxnId="{312DEFAE-F657-4630-9AAA-CB45BD1A1980}">
      <dgm:prSet/>
      <dgm:spPr/>
      <dgm:t>
        <a:bodyPr/>
        <a:lstStyle/>
        <a:p>
          <a:endParaRPr lang="en-US"/>
        </a:p>
      </dgm:t>
    </dgm:pt>
    <dgm:pt modelId="{ADD13045-F24F-4EE6-96C9-3688913D0AF2}" type="pres">
      <dgm:prSet presAssocID="{C8A2B834-DF46-4304-AE19-96CF3AAAF0A2}" presName="cycle" presStyleCnt="0">
        <dgm:presLayoutVars>
          <dgm:dir/>
          <dgm:resizeHandles val="exact"/>
        </dgm:presLayoutVars>
      </dgm:prSet>
      <dgm:spPr/>
      <dgm:t>
        <a:bodyPr/>
        <a:lstStyle/>
        <a:p>
          <a:endParaRPr lang="en-US"/>
        </a:p>
      </dgm:t>
    </dgm:pt>
    <dgm:pt modelId="{8EDACE9A-7718-46B1-814B-E4314BFF2106}" type="pres">
      <dgm:prSet presAssocID="{9F8DFA5F-0337-4BD1-A48A-4D7E18064E4C}" presName="dummy" presStyleCnt="0"/>
      <dgm:spPr/>
    </dgm:pt>
    <dgm:pt modelId="{3641D876-1187-4EA4-A19B-FDE1C4AFB109}" type="pres">
      <dgm:prSet presAssocID="{9F8DFA5F-0337-4BD1-A48A-4D7E18064E4C}" presName="node" presStyleLbl="revTx" presStyleIdx="0" presStyleCnt="5" custRadScaleRad="92727" custRadScaleInc="10603">
        <dgm:presLayoutVars>
          <dgm:bulletEnabled val="1"/>
        </dgm:presLayoutVars>
      </dgm:prSet>
      <dgm:spPr/>
      <dgm:t>
        <a:bodyPr/>
        <a:lstStyle/>
        <a:p>
          <a:endParaRPr lang="en-US"/>
        </a:p>
      </dgm:t>
    </dgm:pt>
    <dgm:pt modelId="{24DCF2E7-3C4F-4C6F-9295-C495C8D54F6F}" type="pres">
      <dgm:prSet presAssocID="{F3A5CC4C-603B-4067-9D25-67420E64E8E9}" presName="sibTrans" presStyleLbl="node1" presStyleIdx="0" presStyleCnt="5"/>
      <dgm:spPr/>
      <dgm:t>
        <a:bodyPr/>
        <a:lstStyle/>
        <a:p>
          <a:endParaRPr lang="en-US"/>
        </a:p>
      </dgm:t>
    </dgm:pt>
    <dgm:pt modelId="{79475C58-B43F-4047-A93F-97DE62517BB2}" type="pres">
      <dgm:prSet presAssocID="{0FA191E3-02DC-4844-9137-16A757CFBF3F}" presName="dummy" presStyleCnt="0"/>
      <dgm:spPr/>
    </dgm:pt>
    <dgm:pt modelId="{00D49F87-2A90-4C50-8DAC-5F777B6D398B}" type="pres">
      <dgm:prSet presAssocID="{0FA191E3-02DC-4844-9137-16A757CFBF3F}" presName="node" presStyleLbl="revTx" presStyleIdx="1" presStyleCnt="5">
        <dgm:presLayoutVars>
          <dgm:bulletEnabled val="1"/>
        </dgm:presLayoutVars>
      </dgm:prSet>
      <dgm:spPr/>
      <dgm:t>
        <a:bodyPr/>
        <a:lstStyle/>
        <a:p>
          <a:endParaRPr lang="en-US"/>
        </a:p>
      </dgm:t>
    </dgm:pt>
    <dgm:pt modelId="{2DEE3801-7E9D-4240-B813-25A465EC8236}" type="pres">
      <dgm:prSet presAssocID="{A2C56EBE-0D22-4FF5-A85E-65AE19892F88}" presName="sibTrans" presStyleLbl="node1" presStyleIdx="1" presStyleCnt="5"/>
      <dgm:spPr/>
      <dgm:t>
        <a:bodyPr/>
        <a:lstStyle/>
        <a:p>
          <a:endParaRPr lang="en-US"/>
        </a:p>
      </dgm:t>
    </dgm:pt>
    <dgm:pt modelId="{31F28706-3EE4-432D-B8D0-7AA828A61231}" type="pres">
      <dgm:prSet presAssocID="{75658A67-A1BC-4CC6-A85B-760185C2E30B}" presName="dummy" presStyleCnt="0"/>
      <dgm:spPr/>
    </dgm:pt>
    <dgm:pt modelId="{1E98C6CB-28A4-43B0-8D82-01CDED23DA2C}" type="pres">
      <dgm:prSet presAssocID="{75658A67-A1BC-4CC6-A85B-760185C2E30B}" presName="node" presStyleLbl="revTx" presStyleIdx="2" presStyleCnt="5">
        <dgm:presLayoutVars>
          <dgm:bulletEnabled val="1"/>
        </dgm:presLayoutVars>
      </dgm:prSet>
      <dgm:spPr/>
      <dgm:t>
        <a:bodyPr/>
        <a:lstStyle/>
        <a:p>
          <a:endParaRPr lang="en-US"/>
        </a:p>
      </dgm:t>
    </dgm:pt>
    <dgm:pt modelId="{246A05B9-E283-4A46-A3F6-FFDDCC980B16}" type="pres">
      <dgm:prSet presAssocID="{F0A3D73D-834A-4EF3-984D-8139446D0A15}" presName="sibTrans" presStyleLbl="node1" presStyleIdx="2" presStyleCnt="5"/>
      <dgm:spPr/>
      <dgm:t>
        <a:bodyPr/>
        <a:lstStyle/>
        <a:p>
          <a:endParaRPr lang="en-US"/>
        </a:p>
      </dgm:t>
    </dgm:pt>
    <dgm:pt modelId="{DFD8A55B-08B5-4C55-8F6B-8CFB074DDF9B}" type="pres">
      <dgm:prSet presAssocID="{592D74F0-F140-4B5C-8579-3513E9A982E0}" presName="dummy" presStyleCnt="0"/>
      <dgm:spPr/>
    </dgm:pt>
    <dgm:pt modelId="{44BA0988-8DD4-44CB-92CA-D181FF788141}" type="pres">
      <dgm:prSet presAssocID="{592D74F0-F140-4B5C-8579-3513E9A982E0}" presName="node" presStyleLbl="revTx" presStyleIdx="3" presStyleCnt="5">
        <dgm:presLayoutVars>
          <dgm:bulletEnabled val="1"/>
        </dgm:presLayoutVars>
      </dgm:prSet>
      <dgm:spPr/>
      <dgm:t>
        <a:bodyPr/>
        <a:lstStyle/>
        <a:p>
          <a:endParaRPr lang="en-US"/>
        </a:p>
      </dgm:t>
    </dgm:pt>
    <dgm:pt modelId="{FD223A41-29BE-4A72-B8ED-BF87AC615C7A}" type="pres">
      <dgm:prSet presAssocID="{F58E8134-8109-47F8-929B-711A1EB34F85}" presName="sibTrans" presStyleLbl="node1" presStyleIdx="3" presStyleCnt="5"/>
      <dgm:spPr/>
      <dgm:t>
        <a:bodyPr/>
        <a:lstStyle/>
        <a:p>
          <a:endParaRPr lang="en-US"/>
        </a:p>
      </dgm:t>
    </dgm:pt>
    <dgm:pt modelId="{EE244342-A65E-4559-A3E7-98F328A3E8FF}" type="pres">
      <dgm:prSet presAssocID="{9EFBE602-C47D-46E8-8D4D-7CD2FD67AD68}" presName="dummy" presStyleCnt="0"/>
      <dgm:spPr/>
    </dgm:pt>
    <dgm:pt modelId="{06F80D19-5C2C-461B-9EDF-EA334D4ED1EC}" type="pres">
      <dgm:prSet presAssocID="{9EFBE602-C47D-46E8-8D4D-7CD2FD67AD68}" presName="node" presStyleLbl="revTx" presStyleIdx="4" presStyleCnt="5">
        <dgm:presLayoutVars>
          <dgm:bulletEnabled val="1"/>
        </dgm:presLayoutVars>
      </dgm:prSet>
      <dgm:spPr/>
      <dgm:t>
        <a:bodyPr/>
        <a:lstStyle/>
        <a:p>
          <a:endParaRPr lang="en-US"/>
        </a:p>
      </dgm:t>
    </dgm:pt>
    <dgm:pt modelId="{6F143C4F-FC6B-4348-8CF2-194DE5AF3224}" type="pres">
      <dgm:prSet presAssocID="{3131B997-C4DE-4B46-A256-1F6D8C60D0E4}" presName="sibTrans" presStyleLbl="node1" presStyleIdx="4" presStyleCnt="5" custLinFactNeighborX="-744" custLinFactNeighborY="2232"/>
      <dgm:spPr/>
      <dgm:t>
        <a:bodyPr/>
        <a:lstStyle/>
        <a:p>
          <a:endParaRPr lang="en-US"/>
        </a:p>
      </dgm:t>
    </dgm:pt>
  </dgm:ptLst>
  <dgm:cxnLst>
    <dgm:cxn modelId="{312DEFAE-F657-4630-9AAA-CB45BD1A1980}" srcId="{C8A2B834-DF46-4304-AE19-96CF3AAAF0A2}" destId="{9EFBE602-C47D-46E8-8D4D-7CD2FD67AD68}" srcOrd="4" destOrd="0" parTransId="{C13D7369-9BA5-4ABB-B7B9-6D9A71DA40A3}" sibTransId="{3131B997-C4DE-4B46-A256-1F6D8C60D0E4}"/>
    <dgm:cxn modelId="{19AC2D22-7D3D-4AF4-9F75-EE6401847210}" srcId="{C8A2B834-DF46-4304-AE19-96CF3AAAF0A2}" destId="{592D74F0-F140-4B5C-8579-3513E9A982E0}" srcOrd="3" destOrd="0" parTransId="{434E1808-401C-4F8B-AFED-AEF22E1D64B9}" sibTransId="{F58E8134-8109-47F8-929B-711A1EB34F85}"/>
    <dgm:cxn modelId="{46A1863C-22A1-4E1E-B0C3-E28D439526EC}" srcId="{C8A2B834-DF46-4304-AE19-96CF3AAAF0A2}" destId="{0FA191E3-02DC-4844-9137-16A757CFBF3F}" srcOrd="1" destOrd="0" parTransId="{26AB3486-65D2-4EF5-B60D-774660C922F3}" sibTransId="{A2C56EBE-0D22-4FF5-A85E-65AE19892F88}"/>
    <dgm:cxn modelId="{75726759-AA4D-4D31-9BD0-13C6FBCFAB89}" type="presOf" srcId="{F0A3D73D-834A-4EF3-984D-8139446D0A15}" destId="{246A05B9-E283-4A46-A3F6-FFDDCC980B16}" srcOrd="0" destOrd="0" presId="urn:microsoft.com/office/officeart/2005/8/layout/cycle1"/>
    <dgm:cxn modelId="{F824F5BF-12A8-491E-9555-12516DB3DC3F}" type="presOf" srcId="{A2C56EBE-0D22-4FF5-A85E-65AE19892F88}" destId="{2DEE3801-7E9D-4240-B813-25A465EC8236}" srcOrd="0" destOrd="0" presId="urn:microsoft.com/office/officeart/2005/8/layout/cycle1"/>
    <dgm:cxn modelId="{D0158E46-BC4A-41B2-9A77-6EF7F44EE65E}" srcId="{C8A2B834-DF46-4304-AE19-96CF3AAAF0A2}" destId="{9F8DFA5F-0337-4BD1-A48A-4D7E18064E4C}" srcOrd="0" destOrd="0" parTransId="{90EB2531-AEF6-47A3-8749-262B79BE2C0D}" sibTransId="{F3A5CC4C-603B-4067-9D25-67420E64E8E9}"/>
    <dgm:cxn modelId="{5C82E021-A16E-439F-BCCC-1B49D43B8E86}" type="presOf" srcId="{9EFBE602-C47D-46E8-8D4D-7CD2FD67AD68}" destId="{06F80D19-5C2C-461B-9EDF-EA334D4ED1EC}" srcOrd="0" destOrd="0" presId="urn:microsoft.com/office/officeart/2005/8/layout/cycle1"/>
    <dgm:cxn modelId="{28B6BECD-3A4B-48F6-82DB-F3BADE7DF081}" type="presOf" srcId="{75658A67-A1BC-4CC6-A85B-760185C2E30B}" destId="{1E98C6CB-28A4-43B0-8D82-01CDED23DA2C}" srcOrd="0" destOrd="0" presId="urn:microsoft.com/office/officeart/2005/8/layout/cycle1"/>
    <dgm:cxn modelId="{8BA10746-3075-4DE3-A04B-83FF7A5545AA}" type="presOf" srcId="{C8A2B834-DF46-4304-AE19-96CF3AAAF0A2}" destId="{ADD13045-F24F-4EE6-96C9-3688913D0AF2}" srcOrd="0" destOrd="0" presId="urn:microsoft.com/office/officeart/2005/8/layout/cycle1"/>
    <dgm:cxn modelId="{46619491-9D31-45F6-B261-A75ACCF1DCBC}" type="presOf" srcId="{592D74F0-F140-4B5C-8579-3513E9A982E0}" destId="{44BA0988-8DD4-44CB-92CA-D181FF788141}" srcOrd="0" destOrd="0" presId="urn:microsoft.com/office/officeart/2005/8/layout/cycle1"/>
    <dgm:cxn modelId="{F8809C2B-00BC-4F7A-8A11-29C54C557DD9}" srcId="{C8A2B834-DF46-4304-AE19-96CF3AAAF0A2}" destId="{75658A67-A1BC-4CC6-A85B-760185C2E30B}" srcOrd="2" destOrd="0" parTransId="{36F4FE56-95E0-4C37-B024-6D3FA280EEBB}" sibTransId="{F0A3D73D-834A-4EF3-984D-8139446D0A15}"/>
    <dgm:cxn modelId="{59591E8F-5195-49AF-A93B-BD5AB5189711}" type="presOf" srcId="{0FA191E3-02DC-4844-9137-16A757CFBF3F}" destId="{00D49F87-2A90-4C50-8DAC-5F777B6D398B}" srcOrd="0" destOrd="0" presId="urn:microsoft.com/office/officeart/2005/8/layout/cycle1"/>
    <dgm:cxn modelId="{4AAC156B-D171-4FFD-9B3A-A7C350179153}" type="presOf" srcId="{3131B997-C4DE-4B46-A256-1F6D8C60D0E4}" destId="{6F143C4F-FC6B-4348-8CF2-194DE5AF3224}" srcOrd="0" destOrd="0" presId="urn:microsoft.com/office/officeart/2005/8/layout/cycle1"/>
    <dgm:cxn modelId="{58ADF8C6-C734-46F5-9AAF-91AA37172D88}" type="presOf" srcId="{9F8DFA5F-0337-4BD1-A48A-4D7E18064E4C}" destId="{3641D876-1187-4EA4-A19B-FDE1C4AFB109}" srcOrd="0" destOrd="0" presId="urn:microsoft.com/office/officeart/2005/8/layout/cycle1"/>
    <dgm:cxn modelId="{EE82B36B-8A17-43F7-9A0D-A7B9378A7C78}" type="presOf" srcId="{F3A5CC4C-603B-4067-9D25-67420E64E8E9}" destId="{24DCF2E7-3C4F-4C6F-9295-C495C8D54F6F}" srcOrd="0" destOrd="0" presId="urn:microsoft.com/office/officeart/2005/8/layout/cycle1"/>
    <dgm:cxn modelId="{0E0E3372-25C8-4BD3-90FC-890C927E7891}" type="presOf" srcId="{F58E8134-8109-47F8-929B-711A1EB34F85}" destId="{FD223A41-29BE-4A72-B8ED-BF87AC615C7A}" srcOrd="0" destOrd="0" presId="urn:microsoft.com/office/officeart/2005/8/layout/cycle1"/>
    <dgm:cxn modelId="{9132508C-DAAE-4B47-8D7D-25077E38C8FE}" type="presParOf" srcId="{ADD13045-F24F-4EE6-96C9-3688913D0AF2}" destId="{8EDACE9A-7718-46B1-814B-E4314BFF2106}" srcOrd="0" destOrd="0" presId="urn:microsoft.com/office/officeart/2005/8/layout/cycle1"/>
    <dgm:cxn modelId="{F9DC4741-9A11-41C5-AEF3-2C7A1C2D7FD9}" type="presParOf" srcId="{ADD13045-F24F-4EE6-96C9-3688913D0AF2}" destId="{3641D876-1187-4EA4-A19B-FDE1C4AFB109}" srcOrd="1" destOrd="0" presId="urn:microsoft.com/office/officeart/2005/8/layout/cycle1"/>
    <dgm:cxn modelId="{39DC2A5F-8C17-49C1-8175-A50F7BAFBDE4}" type="presParOf" srcId="{ADD13045-F24F-4EE6-96C9-3688913D0AF2}" destId="{24DCF2E7-3C4F-4C6F-9295-C495C8D54F6F}" srcOrd="2" destOrd="0" presId="urn:microsoft.com/office/officeart/2005/8/layout/cycle1"/>
    <dgm:cxn modelId="{67274D59-58F1-4BCF-921F-625AAEBC708A}" type="presParOf" srcId="{ADD13045-F24F-4EE6-96C9-3688913D0AF2}" destId="{79475C58-B43F-4047-A93F-97DE62517BB2}" srcOrd="3" destOrd="0" presId="urn:microsoft.com/office/officeart/2005/8/layout/cycle1"/>
    <dgm:cxn modelId="{C5FB888A-1936-4B53-9263-597A04028F83}" type="presParOf" srcId="{ADD13045-F24F-4EE6-96C9-3688913D0AF2}" destId="{00D49F87-2A90-4C50-8DAC-5F777B6D398B}" srcOrd="4" destOrd="0" presId="urn:microsoft.com/office/officeart/2005/8/layout/cycle1"/>
    <dgm:cxn modelId="{41784AE8-CC0B-4E60-8BFC-49FE14BAA028}" type="presParOf" srcId="{ADD13045-F24F-4EE6-96C9-3688913D0AF2}" destId="{2DEE3801-7E9D-4240-B813-25A465EC8236}" srcOrd="5" destOrd="0" presId="urn:microsoft.com/office/officeart/2005/8/layout/cycle1"/>
    <dgm:cxn modelId="{5D6C365D-29FE-43DE-BA07-42705ADC927C}" type="presParOf" srcId="{ADD13045-F24F-4EE6-96C9-3688913D0AF2}" destId="{31F28706-3EE4-432D-B8D0-7AA828A61231}" srcOrd="6" destOrd="0" presId="urn:microsoft.com/office/officeart/2005/8/layout/cycle1"/>
    <dgm:cxn modelId="{F46F81C2-0B6F-4C64-B205-1BA547B97E81}" type="presParOf" srcId="{ADD13045-F24F-4EE6-96C9-3688913D0AF2}" destId="{1E98C6CB-28A4-43B0-8D82-01CDED23DA2C}" srcOrd="7" destOrd="0" presId="urn:microsoft.com/office/officeart/2005/8/layout/cycle1"/>
    <dgm:cxn modelId="{E4FC204B-A742-4261-92CA-10854AB612E5}" type="presParOf" srcId="{ADD13045-F24F-4EE6-96C9-3688913D0AF2}" destId="{246A05B9-E283-4A46-A3F6-FFDDCC980B16}" srcOrd="8" destOrd="0" presId="urn:microsoft.com/office/officeart/2005/8/layout/cycle1"/>
    <dgm:cxn modelId="{E9DC9EA5-BB6E-43A2-9D07-C7578516A5FA}" type="presParOf" srcId="{ADD13045-F24F-4EE6-96C9-3688913D0AF2}" destId="{DFD8A55B-08B5-4C55-8F6B-8CFB074DDF9B}" srcOrd="9" destOrd="0" presId="urn:microsoft.com/office/officeart/2005/8/layout/cycle1"/>
    <dgm:cxn modelId="{D1F345C6-78C6-4DF1-A1C1-2DD11E9F24AA}" type="presParOf" srcId="{ADD13045-F24F-4EE6-96C9-3688913D0AF2}" destId="{44BA0988-8DD4-44CB-92CA-D181FF788141}" srcOrd="10" destOrd="0" presId="urn:microsoft.com/office/officeart/2005/8/layout/cycle1"/>
    <dgm:cxn modelId="{D826576C-211C-410F-A226-0CD4DCC59CAF}" type="presParOf" srcId="{ADD13045-F24F-4EE6-96C9-3688913D0AF2}" destId="{FD223A41-29BE-4A72-B8ED-BF87AC615C7A}" srcOrd="11" destOrd="0" presId="urn:microsoft.com/office/officeart/2005/8/layout/cycle1"/>
    <dgm:cxn modelId="{D5AD9753-5B03-4894-8948-D260DCD6948C}" type="presParOf" srcId="{ADD13045-F24F-4EE6-96C9-3688913D0AF2}" destId="{EE244342-A65E-4559-A3E7-98F328A3E8FF}" srcOrd="12" destOrd="0" presId="urn:microsoft.com/office/officeart/2005/8/layout/cycle1"/>
    <dgm:cxn modelId="{2D879B75-0B27-4631-9113-1C86DAC18D81}" type="presParOf" srcId="{ADD13045-F24F-4EE6-96C9-3688913D0AF2}" destId="{06F80D19-5C2C-461B-9EDF-EA334D4ED1EC}" srcOrd="13" destOrd="0" presId="urn:microsoft.com/office/officeart/2005/8/layout/cycle1"/>
    <dgm:cxn modelId="{EF6B12B6-B2A0-44D9-94C7-FEA9D6C6F679}" type="presParOf" srcId="{ADD13045-F24F-4EE6-96C9-3688913D0AF2}" destId="{6F143C4F-FC6B-4348-8CF2-194DE5AF322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2B834-DF46-4304-AE19-96CF3AAAF0A2}" type="doc">
      <dgm:prSet loTypeId="urn:microsoft.com/office/officeart/2005/8/layout/cycle1" loCatId="cycle" qsTypeId="urn:microsoft.com/office/officeart/2005/8/quickstyle/simple1" qsCatId="simple" csTypeId="urn:microsoft.com/office/officeart/2005/8/colors/accent4_1" csCatId="accent4" phldr="1"/>
      <dgm:spPr/>
      <dgm:t>
        <a:bodyPr/>
        <a:lstStyle/>
        <a:p>
          <a:endParaRPr lang="en-US"/>
        </a:p>
      </dgm:t>
    </dgm:pt>
    <dgm:pt modelId="{9F8DFA5F-0337-4BD1-A48A-4D7E18064E4C}">
      <dgm:prSet phldrT="[Text]"/>
      <dgm:spPr/>
      <dgm:t>
        <a:bodyPr/>
        <a:lstStyle/>
        <a:p>
          <a:r>
            <a:rPr lang="hu-HU" dirty="0" err="1">
              <a:solidFill>
                <a:schemeClr val="tx1"/>
              </a:solidFill>
            </a:rPr>
            <a:t>Szabá</a:t>
          </a:r>
          <a:r>
            <a:rPr lang="en-US" dirty="0" err="1">
              <a:solidFill>
                <a:schemeClr val="tx1"/>
              </a:solidFill>
            </a:rPr>
            <a:t>lyok</a:t>
          </a:r>
          <a:endParaRPr lang="en-US" dirty="0">
            <a:solidFill>
              <a:schemeClr val="tx1"/>
            </a:solidFill>
          </a:endParaRPr>
        </a:p>
      </dgm:t>
    </dgm:pt>
    <dgm:pt modelId="{90EB2531-AEF6-47A3-8749-262B79BE2C0D}" type="parTrans" cxnId="{D0158E46-BC4A-41B2-9A77-6EF7F44EE65E}">
      <dgm:prSet/>
      <dgm:spPr/>
      <dgm:t>
        <a:bodyPr/>
        <a:lstStyle/>
        <a:p>
          <a:endParaRPr lang="en-US"/>
        </a:p>
      </dgm:t>
    </dgm:pt>
    <dgm:pt modelId="{F3A5CC4C-603B-4067-9D25-67420E64E8E9}" type="sibTrans" cxnId="{D0158E46-BC4A-41B2-9A77-6EF7F44EE65E}">
      <dgm:prSet/>
      <dgm:spPr/>
      <dgm:t>
        <a:bodyPr/>
        <a:lstStyle/>
        <a:p>
          <a:endParaRPr lang="en-US">
            <a:solidFill>
              <a:schemeClr val="tx1"/>
            </a:solidFill>
          </a:endParaRPr>
        </a:p>
      </dgm:t>
    </dgm:pt>
    <dgm:pt modelId="{0FA191E3-02DC-4844-9137-16A757CFBF3F}">
      <dgm:prSet phldrT="[Text]" phldr="1"/>
      <dgm:spPr/>
      <dgm:t>
        <a:bodyPr/>
        <a:lstStyle/>
        <a:p>
          <a:endParaRPr lang="en-US" dirty="0">
            <a:solidFill>
              <a:schemeClr val="tx1"/>
            </a:solidFill>
          </a:endParaRPr>
        </a:p>
      </dgm:t>
    </dgm:pt>
    <dgm:pt modelId="{26AB3486-65D2-4EF5-B60D-774660C922F3}" type="parTrans" cxnId="{46A1863C-22A1-4E1E-B0C3-E28D439526EC}">
      <dgm:prSet/>
      <dgm:spPr/>
      <dgm:t>
        <a:bodyPr/>
        <a:lstStyle/>
        <a:p>
          <a:endParaRPr lang="en-US"/>
        </a:p>
      </dgm:t>
    </dgm:pt>
    <dgm:pt modelId="{A2C56EBE-0D22-4FF5-A85E-65AE19892F88}" type="sibTrans" cxnId="{46A1863C-22A1-4E1E-B0C3-E28D439526EC}">
      <dgm:prSet/>
      <dgm:spPr/>
      <dgm:t>
        <a:bodyPr/>
        <a:lstStyle/>
        <a:p>
          <a:endParaRPr lang="en-US">
            <a:solidFill>
              <a:schemeClr val="tx1"/>
            </a:solidFill>
          </a:endParaRPr>
        </a:p>
      </dgm:t>
    </dgm:pt>
    <dgm:pt modelId="{75658A67-A1BC-4CC6-A85B-760185C2E30B}">
      <dgm:prSet phldrT="[Text]"/>
      <dgm:spPr/>
      <dgm:t>
        <a:bodyPr/>
        <a:lstStyle/>
        <a:p>
          <a:r>
            <a:rPr lang="hu-HU" dirty="0">
              <a:solidFill>
                <a:schemeClr val="tx1"/>
              </a:solidFill>
            </a:rPr>
            <a:t>Iteráció</a:t>
          </a:r>
          <a:endParaRPr lang="en-US" dirty="0">
            <a:solidFill>
              <a:schemeClr val="tx1"/>
            </a:solidFill>
          </a:endParaRPr>
        </a:p>
      </dgm:t>
    </dgm:pt>
    <dgm:pt modelId="{36F4FE56-95E0-4C37-B024-6D3FA280EEBB}" type="parTrans" cxnId="{F8809C2B-00BC-4F7A-8A11-29C54C557DD9}">
      <dgm:prSet/>
      <dgm:spPr/>
      <dgm:t>
        <a:bodyPr/>
        <a:lstStyle/>
        <a:p>
          <a:endParaRPr lang="en-US"/>
        </a:p>
      </dgm:t>
    </dgm:pt>
    <dgm:pt modelId="{F0A3D73D-834A-4EF3-984D-8139446D0A15}" type="sibTrans" cxnId="{F8809C2B-00BC-4F7A-8A11-29C54C557DD9}">
      <dgm:prSet/>
      <dgm:spPr/>
      <dgm:t>
        <a:bodyPr/>
        <a:lstStyle/>
        <a:p>
          <a:endParaRPr lang="en-US">
            <a:solidFill>
              <a:schemeClr val="tx1"/>
            </a:solidFill>
          </a:endParaRPr>
        </a:p>
      </dgm:t>
    </dgm:pt>
    <dgm:pt modelId="{592D74F0-F140-4B5C-8579-3513E9A982E0}">
      <dgm:prSet phldrT="[Text]" phldr="1"/>
      <dgm:spPr/>
      <dgm:t>
        <a:bodyPr/>
        <a:lstStyle/>
        <a:p>
          <a:endParaRPr lang="en-US" dirty="0">
            <a:solidFill>
              <a:schemeClr val="tx1"/>
            </a:solidFill>
          </a:endParaRPr>
        </a:p>
      </dgm:t>
    </dgm:pt>
    <dgm:pt modelId="{434E1808-401C-4F8B-AFED-AEF22E1D64B9}" type="parTrans" cxnId="{19AC2D22-7D3D-4AF4-9F75-EE6401847210}">
      <dgm:prSet/>
      <dgm:spPr/>
      <dgm:t>
        <a:bodyPr/>
        <a:lstStyle/>
        <a:p>
          <a:endParaRPr lang="en-US"/>
        </a:p>
      </dgm:t>
    </dgm:pt>
    <dgm:pt modelId="{F58E8134-8109-47F8-929B-711A1EB34F85}" type="sibTrans" cxnId="{19AC2D22-7D3D-4AF4-9F75-EE6401847210}">
      <dgm:prSet/>
      <dgm:spPr/>
      <dgm:t>
        <a:bodyPr/>
        <a:lstStyle/>
        <a:p>
          <a:endParaRPr lang="en-US">
            <a:solidFill>
              <a:schemeClr val="tx1"/>
            </a:solidFill>
          </a:endParaRPr>
        </a:p>
      </dgm:t>
    </dgm:pt>
    <dgm:pt modelId="{9EFBE602-C47D-46E8-8D4D-7CD2FD67AD68}">
      <dgm:prSet phldrT="[Text]"/>
      <dgm:spPr/>
      <dgm:t>
        <a:bodyPr/>
        <a:lstStyle/>
        <a:p>
          <a:r>
            <a:rPr lang="hu-HU" dirty="0">
              <a:solidFill>
                <a:schemeClr val="tx1"/>
              </a:solidFill>
            </a:rPr>
            <a:t>Inkrementum</a:t>
          </a:r>
          <a:endParaRPr lang="en-US" dirty="0">
            <a:solidFill>
              <a:schemeClr val="tx1"/>
            </a:solidFill>
          </a:endParaRPr>
        </a:p>
      </dgm:t>
    </dgm:pt>
    <dgm:pt modelId="{C13D7369-9BA5-4ABB-B7B9-6D9A71DA40A3}" type="parTrans" cxnId="{312DEFAE-F657-4630-9AAA-CB45BD1A1980}">
      <dgm:prSet/>
      <dgm:spPr/>
      <dgm:t>
        <a:bodyPr/>
        <a:lstStyle/>
        <a:p>
          <a:endParaRPr lang="en-US"/>
        </a:p>
      </dgm:t>
    </dgm:pt>
    <dgm:pt modelId="{3131B997-C4DE-4B46-A256-1F6D8C60D0E4}" type="sibTrans" cxnId="{312DEFAE-F657-4630-9AAA-CB45BD1A1980}">
      <dgm:prSet/>
      <dgm:spPr/>
      <dgm:t>
        <a:bodyPr/>
        <a:lstStyle/>
        <a:p>
          <a:endParaRPr lang="en-US">
            <a:solidFill>
              <a:schemeClr val="tx1"/>
            </a:solidFill>
          </a:endParaRPr>
        </a:p>
      </dgm:t>
    </dgm:pt>
    <dgm:pt modelId="{ADD13045-F24F-4EE6-96C9-3688913D0AF2}" type="pres">
      <dgm:prSet presAssocID="{C8A2B834-DF46-4304-AE19-96CF3AAAF0A2}" presName="cycle" presStyleCnt="0">
        <dgm:presLayoutVars>
          <dgm:dir/>
          <dgm:resizeHandles val="exact"/>
        </dgm:presLayoutVars>
      </dgm:prSet>
      <dgm:spPr/>
      <dgm:t>
        <a:bodyPr/>
        <a:lstStyle/>
        <a:p>
          <a:endParaRPr lang="en-US"/>
        </a:p>
      </dgm:t>
    </dgm:pt>
    <dgm:pt modelId="{8EDACE9A-7718-46B1-814B-E4314BFF2106}" type="pres">
      <dgm:prSet presAssocID="{9F8DFA5F-0337-4BD1-A48A-4D7E18064E4C}" presName="dummy" presStyleCnt="0"/>
      <dgm:spPr/>
    </dgm:pt>
    <dgm:pt modelId="{3641D876-1187-4EA4-A19B-FDE1C4AFB109}" type="pres">
      <dgm:prSet presAssocID="{9F8DFA5F-0337-4BD1-A48A-4D7E18064E4C}" presName="node" presStyleLbl="revTx" presStyleIdx="0" presStyleCnt="5" custRadScaleRad="92727" custRadScaleInc="10603">
        <dgm:presLayoutVars>
          <dgm:bulletEnabled val="1"/>
        </dgm:presLayoutVars>
      </dgm:prSet>
      <dgm:spPr/>
      <dgm:t>
        <a:bodyPr/>
        <a:lstStyle/>
        <a:p>
          <a:endParaRPr lang="en-US"/>
        </a:p>
      </dgm:t>
    </dgm:pt>
    <dgm:pt modelId="{24DCF2E7-3C4F-4C6F-9295-C495C8D54F6F}" type="pres">
      <dgm:prSet presAssocID="{F3A5CC4C-603B-4067-9D25-67420E64E8E9}" presName="sibTrans" presStyleLbl="node1" presStyleIdx="0" presStyleCnt="5"/>
      <dgm:spPr/>
      <dgm:t>
        <a:bodyPr/>
        <a:lstStyle/>
        <a:p>
          <a:endParaRPr lang="en-US"/>
        </a:p>
      </dgm:t>
    </dgm:pt>
    <dgm:pt modelId="{79475C58-B43F-4047-A93F-97DE62517BB2}" type="pres">
      <dgm:prSet presAssocID="{0FA191E3-02DC-4844-9137-16A757CFBF3F}" presName="dummy" presStyleCnt="0"/>
      <dgm:spPr/>
    </dgm:pt>
    <dgm:pt modelId="{00D49F87-2A90-4C50-8DAC-5F777B6D398B}" type="pres">
      <dgm:prSet presAssocID="{0FA191E3-02DC-4844-9137-16A757CFBF3F}" presName="node" presStyleLbl="revTx" presStyleIdx="1" presStyleCnt="5">
        <dgm:presLayoutVars>
          <dgm:bulletEnabled val="1"/>
        </dgm:presLayoutVars>
      </dgm:prSet>
      <dgm:spPr/>
      <dgm:t>
        <a:bodyPr/>
        <a:lstStyle/>
        <a:p>
          <a:endParaRPr lang="en-US"/>
        </a:p>
      </dgm:t>
    </dgm:pt>
    <dgm:pt modelId="{2DEE3801-7E9D-4240-B813-25A465EC8236}" type="pres">
      <dgm:prSet presAssocID="{A2C56EBE-0D22-4FF5-A85E-65AE19892F88}" presName="sibTrans" presStyleLbl="node1" presStyleIdx="1" presStyleCnt="5"/>
      <dgm:spPr/>
      <dgm:t>
        <a:bodyPr/>
        <a:lstStyle/>
        <a:p>
          <a:endParaRPr lang="en-US"/>
        </a:p>
      </dgm:t>
    </dgm:pt>
    <dgm:pt modelId="{31F28706-3EE4-432D-B8D0-7AA828A61231}" type="pres">
      <dgm:prSet presAssocID="{75658A67-A1BC-4CC6-A85B-760185C2E30B}" presName="dummy" presStyleCnt="0"/>
      <dgm:spPr/>
    </dgm:pt>
    <dgm:pt modelId="{1E98C6CB-28A4-43B0-8D82-01CDED23DA2C}" type="pres">
      <dgm:prSet presAssocID="{75658A67-A1BC-4CC6-A85B-760185C2E30B}" presName="node" presStyleLbl="revTx" presStyleIdx="2" presStyleCnt="5">
        <dgm:presLayoutVars>
          <dgm:bulletEnabled val="1"/>
        </dgm:presLayoutVars>
      </dgm:prSet>
      <dgm:spPr/>
      <dgm:t>
        <a:bodyPr/>
        <a:lstStyle/>
        <a:p>
          <a:endParaRPr lang="en-US"/>
        </a:p>
      </dgm:t>
    </dgm:pt>
    <dgm:pt modelId="{246A05B9-E283-4A46-A3F6-FFDDCC980B16}" type="pres">
      <dgm:prSet presAssocID="{F0A3D73D-834A-4EF3-984D-8139446D0A15}" presName="sibTrans" presStyleLbl="node1" presStyleIdx="2" presStyleCnt="5"/>
      <dgm:spPr/>
      <dgm:t>
        <a:bodyPr/>
        <a:lstStyle/>
        <a:p>
          <a:endParaRPr lang="en-US"/>
        </a:p>
      </dgm:t>
    </dgm:pt>
    <dgm:pt modelId="{DFD8A55B-08B5-4C55-8F6B-8CFB074DDF9B}" type="pres">
      <dgm:prSet presAssocID="{592D74F0-F140-4B5C-8579-3513E9A982E0}" presName="dummy" presStyleCnt="0"/>
      <dgm:spPr/>
    </dgm:pt>
    <dgm:pt modelId="{44BA0988-8DD4-44CB-92CA-D181FF788141}" type="pres">
      <dgm:prSet presAssocID="{592D74F0-F140-4B5C-8579-3513E9A982E0}" presName="node" presStyleLbl="revTx" presStyleIdx="3" presStyleCnt="5">
        <dgm:presLayoutVars>
          <dgm:bulletEnabled val="1"/>
        </dgm:presLayoutVars>
      </dgm:prSet>
      <dgm:spPr/>
      <dgm:t>
        <a:bodyPr/>
        <a:lstStyle/>
        <a:p>
          <a:endParaRPr lang="en-US"/>
        </a:p>
      </dgm:t>
    </dgm:pt>
    <dgm:pt modelId="{FD223A41-29BE-4A72-B8ED-BF87AC615C7A}" type="pres">
      <dgm:prSet presAssocID="{F58E8134-8109-47F8-929B-711A1EB34F85}" presName="sibTrans" presStyleLbl="node1" presStyleIdx="3" presStyleCnt="5"/>
      <dgm:spPr/>
      <dgm:t>
        <a:bodyPr/>
        <a:lstStyle/>
        <a:p>
          <a:endParaRPr lang="en-US"/>
        </a:p>
      </dgm:t>
    </dgm:pt>
    <dgm:pt modelId="{EE244342-A65E-4559-A3E7-98F328A3E8FF}" type="pres">
      <dgm:prSet presAssocID="{9EFBE602-C47D-46E8-8D4D-7CD2FD67AD68}" presName="dummy" presStyleCnt="0"/>
      <dgm:spPr/>
    </dgm:pt>
    <dgm:pt modelId="{06F80D19-5C2C-461B-9EDF-EA334D4ED1EC}" type="pres">
      <dgm:prSet presAssocID="{9EFBE602-C47D-46E8-8D4D-7CD2FD67AD68}" presName="node" presStyleLbl="revTx" presStyleIdx="4" presStyleCnt="5">
        <dgm:presLayoutVars>
          <dgm:bulletEnabled val="1"/>
        </dgm:presLayoutVars>
      </dgm:prSet>
      <dgm:spPr/>
      <dgm:t>
        <a:bodyPr/>
        <a:lstStyle/>
        <a:p>
          <a:endParaRPr lang="en-US"/>
        </a:p>
      </dgm:t>
    </dgm:pt>
    <dgm:pt modelId="{6F143C4F-FC6B-4348-8CF2-194DE5AF3224}" type="pres">
      <dgm:prSet presAssocID="{3131B997-C4DE-4B46-A256-1F6D8C60D0E4}" presName="sibTrans" presStyleLbl="node1" presStyleIdx="4" presStyleCnt="5" custLinFactNeighborX="-744" custLinFactNeighborY="2232"/>
      <dgm:spPr/>
      <dgm:t>
        <a:bodyPr/>
        <a:lstStyle/>
        <a:p>
          <a:endParaRPr lang="en-US"/>
        </a:p>
      </dgm:t>
    </dgm:pt>
  </dgm:ptLst>
  <dgm:cxnLst>
    <dgm:cxn modelId="{312DEFAE-F657-4630-9AAA-CB45BD1A1980}" srcId="{C8A2B834-DF46-4304-AE19-96CF3AAAF0A2}" destId="{9EFBE602-C47D-46E8-8D4D-7CD2FD67AD68}" srcOrd="4" destOrd="0" parTransId="{C13D7369-9BA5-4ABB-B7B9-6D9A71DA40A3}" sibTransId="{3131B997-C4DE-4B46-A256-1F6D8C60D0E4}"/>
    <dgm:cxn modelId="{19AC2D22-7D3D-4AF4-9F75-EE6401847210}" srcId="{C8A2B834-DF46-4304-AE19-96CF3AAAF0A2}" destId="{592D74F0-F140-4B5C-8579-3513E9A982E0}" srcOrd="3" destOrd="0" parTransId="{434E1808-401C-4F8B-AFED-AEF22E1D64B9}" sibTransId="{F58E8134-8109-47F8-929B-711A1EB34F85}"/>
    <dgm:cxn modelId="{46A1863C-22A1-4E1E-B0C3-E28D439526EC}" srcId="{C8A2B834-DF46-4304-AE19-96CF3AAAF0A2}" destId="{0FA191E3-02DC-4844-9137-16A757CFBF3F}" srcOrd="1" destOrd="0" parTransId="{26AB3486-65D2-4EF5-B60D-774660C922F3}" sibTransId="{A2C56EBE-0D22-4FF5-A85E-65AE19892F88}"/>
    <dgm:cxn modelId="{75726759-AA4D-4D31-9BD0-13C6FBCFAB89}" type="presOf" srcId="{F0A3D73D-834A-4EF3-984D-8139446D0A15}" destId="{246A05B9-E283-4A46-A3F6-FFDDCC980B16}" srcOrd="0" destOrd="0" presId="urn:microsoft.com/office/officeart/2005/8/layout/cycle1"/>
    <dgm:cxn modelId="{F824F5BF-12A8-491E-9555-12516DB3DC3F}" type="presOf" srcId="{A2C56EBE-0D22-4FF5-A85E-65AE19892F88}" destId="{2DEE3801-7E9D-4240-B813-25A465EC8236}" srcOrd="0" destOrd="0" presId="urn:microsoft.com/office/officeart/2005/8/layout/cycle1"/>
    <dgm:cxn modelId="{D0158E46-BC4A-41B2-9A77-6EF7F44EE65E}" srcId="{C8A2B834-DF46-4304-AE19-96CF3AAAF0A2}" destId="{9F8DFA5F-0337-4BD1-A48A-4D7E18064E4C}" srcOrd="0" destOrd="0" parTransId="{90EB2531-AEF6-47A3-8749-262B79BE2C0D}" sibTransId="{F3A5CC4C-603B-4067-9D25-67420E64E8E9}"/>
    <dgm:cxn modelId="{5C82E021-A16E-439F-BCCC-1B49D43B8E86}" type="presOf" srcId="{9EFBE602-C47D-46E8-8D4D-7CD2FD67AD68}" destId="{06F80D19-5C2C-461B-9EDF-EA334D4ED1EC}" srcOrd="0" destOrd="0" presId="urn:microsoft.com/office/officeart/2005/8/layout/cycle1"/>
    <dgm:cxn modelId="{28B6BECD-3A4B-48F6-82DB-F3BADE7DF081}" type="presOf" srcId="{75658A67-A1BC-4CC6-A85B-760185C2E30B}" destId="{1E98C6CB-28A4-43B0-8D82-01CDED23DA2C}" srcOrd="0" destOrd="0" presId="urn:microsoft.com/office/officeart/2005/8/layout/cycle1"/>
    <dgm:cxn modelId="{8BA10746-3075-4DE3-A04B-83FF7A5545AA}" type="presOf" srcId="{C8A2B834-DF46-4304-AE19-96CF3AAAF0A2}" destId="{ADD13045-F24F-4EE6-96C9-3688913D0AF2}" srcOrd="0" destOrd="0" presId="urn:microsoft.com/office/officeart/2005/8/layout/cycle1"/>
    <dgm:cxn modelId="{46619491-9D31-45F6-B261-A75ACCF1DCBC}" type="presOf" srcId="{592D74F0-F140-4B5C-8579-3513E9A982E0}" destId="{44BA0988-8DD4-44CB-92CA-D181FF788141}" srcOrd="0" destOrd="0" presId="urn:microsoft.com/office/officeart/2005/8/layout/cycle1"/>
    <dgm:cxn modelId="{F8809C2B-00BC-4F7A-8A11-29C54C557DD9}" srcId="{C8A2B834-DF46-4304-AE19-96CF3AAAF0A2}" destId="{75658A67-A1BC-4CC6-A85B-760185C2E30B}" srcOrd="2" destOrd="0" parTransId="{36F4FE56-95E0-4C37-B024-6D3FA280EEBB}" sibTransId="{F0A3D73D-834A-4EF3-984D-8139446D0A15}"/>
    <dgm:cxn modelId="{59591E8F-5195-49AF-A93B-BD5AB5189711}" type="presOf" srcId="{0FA191E3-02DC-4844-9137-16A757CFBF3F}" destId="{00D49F87-2A90-4C50-8DAC-5F777B6D398B}" srcOrd="0" destOrd="0" presId="urn:microsoft.com/office/officeart/2005/8/layout/cycle1"/>
    <dgm:cxn modelId="{4AAC156B-D171-4FFD-9B3A-A7C350179153}" type="presOf" srcId="{3131B997-C4DE-4B46-A256-1F6D8C60D0E4}" destId="{6F143C4F-FC6B-4348-8CF2-194DE5AF3224}" srcOrd="0" destOrd="0" presId="urn:microsoft.com/office/officeart/2005/8/layout/cycle1"/>
    <dgm:cxn modelId="{58ADF8C6-C734-46F5-9AAF-91AA37172D88}" type="presOf" srcId="{9F8DFA5F-0337-4BD1-A48A-4D7E18064E4C}" destId="{3641D876-1187-4EA4-A19B-FDE1C4AFB109}" srcOrd="0" destOrd="0" presId="urn:microsoft.com/office/officeart/2005/8/layout/cycle1"/>
    <dgm:cxn modelId="{EE82B36B-8A17-43F7-9A0D-A7B9378A7C78}" type="presOf" srcId="{F3A5CC4C-603B-4067-9D25-67420E64E8E9}" destId="{24DCF2E7-3C4F-4C6F-9295-C495C8D54F6F}" srcOrd="0" destOrd="0" presId="urn:microsoft.com/office/officeart/2005/8/layout/cycle1"/>
    <dgm:cxn modelId="{0E0E3372-25C8-4BD3-90FC-890C927E7891}" type="presOf" srcId="{F58E8134-8109-47F8-929B-711A1EB34F85}" destId="{FD223A41-29BE-4A72-B8ED-BF87AC615C7A}" srcOrd="0" destOrd="0" presId="urn:microsoft.com/office/officeart/2005/8/layout/cycle1"/>
    <dgm:cxn modelId="{9132508C-DAAE-4B47-8D7D-25077E38C8FE}" type="presParOf" srcId="{ADD13045-F24F-4EE6-96C9-3688913D0AF2}" destId="{8EDACE9A-7718-46B1-814B-E4314BFF2106}" srcOrd="0" destOrd="0" presId="urn:microsoft.com/office/officeart/2005/8/layout/cycle1"/>
    <dgm:cxn modelId="{F9DC4741-9A11-41C5-AEF3-2C7A1C2D7FD9}" type="presParOf" srcId="{ADD13045-F24F-4EE6-96C9-3688913D0AF2}" destId="{3641D876-1187-4EA4-A19B-FDE1C4AFB109}" srcOrd="1" destOrd="0" presId="urn:microsoft.com/office/officeart/2005/8/layout/cycle1"/>
    <dgm:cxn modelId="{39DC2A5F-8C17-49C1-8175-A50F7BAFBDE4}" type="presParOf" srcId="{ADD13045-F24F-4EE6-96C9-3688913D0AF2}" destId="{24DCF2E7-3C4F-4C6F-9295-C495C8D54F6F}" srcOrd="2" destOrd="0" presId="urn:microsoft.com/office/officeart/2005/8/layout/cycle1"/>
    <dgm:cxn modelId="{67274D59-58F1-4BCF-921F-625AAEBC708A}" type="presParOf" srcId="{ADD13045-F24F-4EE6-96C9-3688913D0AF2}" destId="{79475C58-B43F-4047-A93F-97DE62517BB2}" srcOrd="3" destOrd="0" presId="urn:microsoft.com/office/officeart/2005/8/layout/cycle1"/>
    <dgm:cxn modelId="{C5FB888A-1936-4B53-9263-597A04028F83}" type="presParOf" srcId="{ADD13045-F24F-4EE6-96C9-3688913D0AF2}" destId="{00D49F87-2A90-4C50-8DAC-5F777B6D398B}" srcOrd="4" destOrd="0" presId="urn:microsoft.com/office/officeart/2005/8/layout/cycle1"/>
    <dgm:cxn modelId="{41784AE8-CC0B-4E60-8BFC-49FE14BAA028}" type="presParOf" srcId="{ADD13045-F24F-4EE6-96C9-3688913D0AF2}" destId="{2DEE3801-7E9D-4240-B813-25A465EC8236}" srcOrd="5" destOrd="0" presId="urn:microsoft.com/office/officeart/2005/8/layout/cycle1"/>
    <dgm:cxn modelId="{5D6C365D-29FE-43DE-BA07-42705ADC927C}" type="presParOf" srcId="{ADD13045-F24F-4EE6-96C9-3688913D0AF2}" destId="{31F28706-3EE4-432D-B8D0-7AA828A61231}" srcOrd="6" destOrd="0" presId="urn:microsoft.com/office/officeart/2005/8/layout/cycle1"/>
    <dgm:cxn modelId="{F46F81C2-0B6F-4C64-B205-1BA547B97E81}" type="presParOf" srcId="{ADD13045-F24F-4EE6-96C9-3688913D0AF2}" destId="{1E98C6CB-28A4-43B0-8D82-01CDED23DA2C}" srcOrd="7" destOrd="0" presId="urn:microsoft.com/office/officeart/2005/8/layout/cycle1"/>
    <dgm:cxn modelId="{E4FC204B-A742-4261-92CA-10854AB612E5}" type="presParOf" srcId="{ADD13045-F24F-4EE6-96C9-3688913D0AF2}" destId="{246A05B9-E283-4A46-A3F6-FFDDCC980B16}" srcOrd="8" destOrd="0" presId="urn:microsoft.com/office/officeart/2005/8/layout/cycle1"/>
    <dgm:cxn modelId="{E9DC9EA5-BB6E-43A2-9D07-C7578516A5FA}" type="presParOf" srcId="{ADD13045-F24F-4EE6-96C9-3688913D0AF2}" destId="{DFD8A55B-08B5-4C55-8F6B-8CFB074DDF9B}" srcOrd="9" destOrd="0" presId="urn:microsoft.com/office/officeart/2005/8/layout/cycle1"/>
    <dgm:cxn modelId="{D1F345C6-78C6-4DF1-A1C1-2DD11E9F24AA}" type="presParOf" srcId="{ADD13045-F24F-4EE6-96C9-3688913D0AF2}" destId="{44BA0988-8DD4-44CB-92CA-D181FF788141}" srcOrd="10" destOrd="0" presId="urn:microsoft.com/office/officeart/2005/8/layout/cycle1"/>
    <dgm:cxn modelId="{D826576C-211C-410F-A226-0CD4DCC59CAF}" type="presParOf" srcId="{ADD13045-F24F-4EE6-96C9-3688913D0AF2}" destId="{FD223A41-29BE-4A72-B8ED-BF87AC615C7A}" srcOrd="11" destOrd="0" presId="urn:microsoft.com/office/officeart/2005/8/layout/cycle1"/>
    <dgm:cxn modelId="{D5AD9753-5B03-4894-8948-D260DCD6948C}" type="presParOf" srcId="{ADD13045-F24F-4EE6-96C9-3688913D0AF2}" destId="{EE244342-A65E-4559-A3E7-98F328A3E8FF}" srcOrd="12" destOrd="0" presId="urn:microsoft.com/office/officeart/2005/8/layout/cycle1"/>
    <dgm:cxn modelId="{2D879B75-0B27-4631-9113-1C86DAC18D81}" type="presParOf" srcId="{ADD13045-F24F-4EE6-96C9-3688913D0AF2}" destId="{06F80D19-5C2C-461B-9EDF-EA334D4ED1EC}" srcOrd="13" destOrd="0" presId="urn:microsoft.com/office/officeart/2005/8/layout/cycle1"/>
    <dgm:cxn modelId="{EF6B12B6-B2A0-44D9-94C7-FEA9D6C6F679}" type="presParOf" srcId="{ADD13045-F24F-4EE6-96C9-3688913D0AF2}" destId="{6F143C4F-FC6B-4348-8CF2-194DE5AF322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2B834-DF46-4304-AE19-96CF3AAAF0A2}" type="doc">
      <dgm:prSet loTypeId="urn:microsoft.com/office/officeart/2005/8/layout/cycle1" loCatId="cycle" qsTypeId="urn:microsoft.com/office/officeart/2005/8/quickstyle/simple1" qsCatId="simple" csTypeId="urn:microsoft.com/office/officeart/2005/8/colors/accent4_1" csCatId="accent4" phldr="1"/>
      <dgm:spPr/>
      <dgm:t>
        <a:bodyPr/>
        <a:lstStyle/>
        <a:p>
          <a:endParaRPr lang="en-US"/>
        </a:p>
      </dgm:t>
    </dgm:pt>
    <dgm:pt modelId="{9F8DFA5F-0337-4BD1-A48A-4D7E18064E4C}">
      <dgm:prSet phldrT="[Text]"/>
      <dgm:spPr/>
      <dgm:t>
        <a:bodyPr/>
        <a:lstStyle/>
        <a:p>
          <a:r>
            <a:rPr lang="hu-HU" dirty="0" err="1">
              <a:solidFill>
                <a:schemeClr val="accent4">
                  <a:lumMod val="50000"/>
                </a:schemeClr>
              </a:solidFill>
            </a:rPr>
            <a:t>Szabá</a:t>
          </a:r>
          <a:r>
            <a:rPr lang="en-US" dirty="0">
              <a:solidFill>
                <a:schemeClr val="accent4">
                  <a:lumMod val="50000"/>
                </a:schemeClr>
              </a:solidFill>
            </a:rPr>
            <a:t>lyok</a:t>
          </a:r>
        </a:p>
      </dgm:t>
    </dgm:pt>
    <dgm:pt modelId="{90EB2531-AEF6-47A3-8749-262B79BE2C0D}" type="parTrans" cxnId="{D0158E46-BC4A-41B2-9A77-6EF7F44EE65E}">
      <dgm:prSet/>
      <dgm:spPr/>
      <dgm:t>
        <a:bodyPr/>
        <a:lstStyle/>
        <a:p>
          <a:endParaRPr lang="en-US"/>
        </a:p>
      </dgm:t>
    </dgm:pt>
    <dgm:pt modelId="{F3A5CC4C-603B-4067-9D25-67420E64E8E9}" type="sibTrans" cxnId="{D0158E46-BC4A-41B2-9A77-6EF7F44EE65E}">
      <dgm:prSet/>
      <dgm:spPr/>
      <dgm:t>
        <a:bodyPr/>
        <a:lstStyle/>
        <a:p>
          <a:endParaRPr lang="en-US"/>
        </a:p>
      </dgm:t>
    </dgm:pt>
    <dgm:pt modelId="{0FA191E3-02DC-4844-9137-16A757CFBF3F}">
      <dgm:prSet phldrT="[Text]" phldr="1"/>
      <dgm:spPr/>
      <dgm:t>
        <a:bodyPr/>
        <a:lstStyle/>
        <a:p>
          <a:endParaRPr lang="en-US" dirty="0"/>
        </a:p>
      </dgm:t>
    </dgm:pt>
    <dgm:pt modelId="{26AB3486-65D2-4EF5-B60D-774660C922F3}" type="parTrans" cxnId="{46A1863C-22A1-4E1E-B0C3-E28D439526EC}">
      <dgm:prSet/>
      <dgm:spPr/>
      <dgm:t>
        <a:bodyPr/>
        <a:lstStyle/>
        <a:p>
          <a:endParaRPr lang="en-US"/>
        </a:p>
      </dgm:t>
    </dgm:pt>
    <dgm:pt modelId="{A2C56EBE-0D22-4FF5-A85E-65AE19892F88}" type="sibTrans" cxnId="{46A1863C-22A1-4E1E-B0C3-E28D439526EC}">
      <dgm:prSet/>
      <dgm:spPr/>
      <dgm:t>
        <a:bodyPr/>
        <a:lstStyle/>
        <a:p>
          <a:endParaRPr lang="en-US"/>
        </a:p>
      </dgm:t>
    </dgm:pt>
    <dgm:pt modelId="{75658A67-A1BC-4CC6-A85B-760185C2E30B}">
      <dgm:prSet phldrT="[Text]"/>
      <dgm:spPr/>
      <dgm:t>
        <a:bodyPr/>
        <a:lstStyle/>
        <a:p>
          <a:r>
            <a:rPr lang="hu-HU" dirty="0">
              <a:solidFill>
                <a:schemeClr val="accent4">
                  <a:lumMod val="50000"/>
                </a:schemeClr>
              </a:solidFill>
            </a:rPr>
            <a:t>Iteráció</a:t>
          </a:r>
          <a:endParaRPr lang="en-US" dirty="0">
            <a:solidFill>
              <a:schemeClr val="accent4">
                <a:lumMod val="50000"/>
              </a:schemeClr>
            </a:solidFill>
          </a:endParaRPr>
        </a:p>
      </dgm:t>
    </dgm:pt>
    <dgm:pt modelId="{36F4FE56-95E0-4C37-B024-6D3FA280EEBB}" type="parTrans" cxnId="{F8809C2B-00BC-4F7A-8A11-29C54C557DD9}">
      <dgm:prSet/>
      <dgm:spPr/>
      <dgm:t>
        <a:bodyPr/>
        <a:lstStyle/>
        <a:p>
          <a:endParaRPr lang="en-US"/>
        </a:p>
      </dgm:t>
    </dgm:pt>
    <dgm:pt modelId="{F0A3D73D-834A-4EF3-984D-8139446D0A15}" type="sibTrans" cxnId="{F8809C2B-00BC-4F7A-8A11-29C54C557DD9}">
      <dgm:prSet/>
      <dgm:spPr/>
      <dgm:t>
        <a:bodyPr/>
        <a:lstStyle/>
        <a:p>
          <a:endParaRPr lang="en-US"/>
        </a:p>
      </dgm:t>
    </dgm:pt>
    <dgm:pt modelId="{592D74F0-F140-4B5C-8579-3513E9A982E0}">
      <dgm:prSet phldrT="[Text]" phldr="1"/>
      <dgm:spPr/>
      <dgm:t>
        <a:bodyPr/>
        <a:lstStyle/>
        <a:p>
          <a:endParaRPr lang="en-US" dirty="0"/>
        </a:p>
      </dgm:t>
    </dgm:pt>
    <dgm:pt modelId="{434E1808-401C-4F8B-AFED-AEF22E1D64B9}" type="parTrans" cxnId="{19AC2D22-7D3D-4AF4-9F75-EE6401847210}">
      <dgm:prSet/>
      <dgm:spPr/>
      <dgm:t>
        <a:bodyPr/>
        <a:lstStyle/>
        <a:p>
          <a:endParaRPr lang="en-US"/>
        </a:p>
      </dgm:t>
    </dgm:pt>
    <dgm:pt modelId="{F58E8134-8109-47F8-929B-711A1EB34F85}" type="sibTrans" cxnId="{19AC2D22-7D3D-4AF4-9F75-EE6401847210}">
      <dgm:prSet/>
      <dgm:spPr/>
      <dgm:t>
        <a:bodyPr/>
        <a:lstStyle/>
        <a:p>
          <a:endParaRPr lang="en-US"/>
        </a:p>
      </dgm:t>
    </dgm:pt>
    <dgm:pt modelId="{9EFBE602-C47D-46E8-8D4D-7CD2FD67AD68}">
      <dgm:prSet phldrT="[Text]"/>
      <dgm:spPr/>
      <dgm:t>
        <a:bodyPr/>
        <a:lstStyle/>
        <a:p>
          <a:r>
            <a:rPr lang="hu-HU" dirty="0">
              <a:solidFill>
                <a:schemeClr val="accent4">
                  <a:lumMod val="50000"/>
                </a:schemeClr>
              </a:solidFill>
            </a:rPr>
            <a:t>Inkrementum</a:t>
          </a:r>
          <a:endParaRPr lang="en-US" dirty="0">
            <a:solidFill>
              <a:schemeClr val="accent4">
                <a:lumMod val="50000"/>
              </a:schemeClr>
            </a:solidFill>
          </a:endParaRPr>
        </a:p>
      </dgm:t>
    </dgm:pt>
    <dgm:pt modelId="{C13D7369-9BA5-4ABB-B7B9-6D9A71DA40A3}" type="parTrans" cxnId="{312DEFAE-F657-4630-9AAA-CB45BD1A1980}">
      <dgm:prSet/>
      <dgm:spPr/>
      <dgm:t>
        <a:bodyPr/>
        <a:lstStyle/>
        <a:p>
          <a:endParaRPr lang="en-US"/>
        </a:p>
      </dgm:t>
    </dgm:pt>
    <dgm:pt modelId="{3131B997-C4DE-4B46-A256-1F6D8C60D0E4}" type="sibTrans" cxnId="{312DEFAE-F657-4630-9AAA-CB45BD1A1980}">
      <dgm:prSet/>
      <dgm:spPr/>
      <dgm:t>
        <a:bodyPr/>
        <a:lstStyle/>
        <a:p>
          <a:endParaRPr lang="en-US"/>
        </a:p>
      </dgm:t>
    </dgm:pt>
    <dgm:pt modelId="{ADD13045-F24F-4EE6-96C9-3688913D0AF2}" type="pres">
      <dgm:prSet presAssocID="{C8A2B834-DF46-4304-AE19-96CF3AAAF0A2}" presName="cycle" presStyleCnt="0">
        <dgm:presLayoutVars>
          <dgm:dir/>
          <dgm:resizeHandles val="exact"/>
        </dgm:presLayoutVars>
      </dgm:prSet>
      <dgm:spPr/>
      <dgm:t>
        <a:bodyPr/>
        <a:lstStyle/>
        <a:p>
          <a:endParaRPr lang="en-US"/>
        </a:p>
      </dgm:t>
    </dgm:pt>
    <dgm:pt modelId="{8EDACE9A-7718-46B1-814B-E4314BFF2106}" type="pres">
      <dgm:prSet presAssocID="{9F8DFA5F-0337-4BD1-A48A-4D7E18064E4C}" presName="dummy" presStyleCnt="0"/>
      <dgm:spPr/>
    </dgm:pt>
    <dgm:pt modelId="{3641D876-1187-4EA4-A19B-FDE1C4AFB109}" type="pres">
      <dgm:prSet presAssocID="{9F8DFA5F-0337-4BD1-A48A-4D7E18064E4C}" presName="node" presStyleLbl="revTx" presStyleIdx="0" presStyleCnt="5" custRadScaleRad="92727" custRadScaleInc="10603">
        <dgm:presLayoutVars>
          <dgm:bulletEnabled val="1"/>
        </dgm:presLayoutVars>
      </dgm:prSet>
      <dgm:spPr/>
      <dgm:t>
        <a:bodyPr/>
        <a:lstStyle/>
        <a:p>
          <a:endParaRPr lang="en-US"/>
        </a:p>
      </dgm:t>
    </dgm:pt>
    <dgm:pt modelId="{24DCF2E7-3C4F-4C6F-9295-C495C8D54F6F}" type="pres">
      <dgm:prSet presAssocID="{F3A5CC4C-603B-4067-9D25-67420E64E8E9}" presName="sibTrans" presStyleLbl="node1" presStyleIdx="0" presStyleCnt="5"/>
      <dgm:spPr/>
      <dgm:t>
        <a:bodyPr/>
        <a:lstStyle/>
        <a:p>
          <a:endParaRPr lang="en-US"/>
        </a:p>
      </dgm:t>
    </dgm:pt>
    <dgm:pt modelId="{79475C58-B43F-4047-A93F-97DE62517BB2}" type="pres">
      <dgm:prSet presAssocID="{0FA191E3-02DC-4844-9137-16A757CFBF3F}" presName="dummy" presStyleCnt="0"/>
      <dgm:spPr/>
    </dgm:pt>
    <dgm:pt modelId="{00D49F87-2A90-4C50-8DAC-5F777B6D398B}" type="pres">
      <dgm:prSet presAssocID="{0FA191E3-02DC-4844-9137-16A757CFBF3F}" presName="node" presStyleLbl="revTx" presStyleIdx="1" presStyleCnt="5">
        <dgm:presLayoutVars>
          <dgm:bulletEnabled val="1"/>
        </dgm:presLayoutVars>
      </dgm:prSet>
      <dgm:spPr/>
      <dgm:t>
        <a:bodyPr/>
        <a:lstStyle/>
        <a:p>
          <a:endParaRPr lang="en-US"/>
        </a:p>
      </dgm:t>
    </dgm:pt>
    <dgm:pt modelId="{2DEE3801-7E9D-4240-B813-25A465EC8236}" type="pres">
      <dgm:prSet presAssocID="{A2C56EBE-0D22-4FF5-A85E-65AE19892F88}" presName="sibTrans" presStyleLbl="node1" presStyleIdx="1" presStyleCnt="5"/>
      <dgm:spPr/>
      <dgm:t>
        <a:bodyPr/>
        <a:lstStyle/>
        <a:p>
          <a:endParaRPr lang="en-US"/>
        </a:p>
      </dgm:t>
    </dgm:pt>
    <dgm:pt modelId="{31F28706-3EE4-432D-B8D0-7AA828A61231}" type="pres">
      <dgm:prSet presAssocID="{75658A67-A1BC-4CC6-A85B-760185C2E30B}" presName="dummy" presStyleCnt="0"/>
      <dgm:spPr/>
    </dgm:pt>
    <dgm:pt modelId="{1E98C6CB-28A4-43B0-8D82-01CDED23DA2C}" type="pres">
      <dgm:prSet presAssocID="{75658A67-A1BC-4CC6-A85B-760185C2E30B}" presName="node" presStyleLbl="revTx" presStyleIdx="2" presStyleCnt="5">
        <dgm:presLayoutVars>
          <dgm:bulletEnabled val="1"/>
        </dgm:presLayoutVars>
      </dgm:prSet>
      <dgm:spPr/>
      <dgm:t>
        <a:bodyPr/>
        <a:lstStyle/>
        <a:p>
          <a:endParaRPr lang="en-US"/>
        </a:p>
      </dgm:t>
    </dgm:pt>
    <dgm:pt modelId="{246A05B9-E283-4A46-A3F6-FFDDCC980B16}" type="pres">
      <dgm:prSet presAssocID="{F0A3D73D-834A-4EF3-984D-8139446D0A15}" presName="sibTrans" presStyleLbl="node1" presStyleIdx="2" presStyleCnt="5"/>
      <dgm:spPr/>
      <dgm:t>
        <a:bodyPr/>
        <a:lstStyle/>
        <a:p>
          <a:endParaRPr lang="en-US"/>
        </a:p>
      </dgm:t>
    </dgm:pt>
    <dgm:pt modelId="{DFD8A55B-08B5-4C55-8F6B-8CFB074DDF9B}" type="pres">
      <dgm:prSet presAssocID="{592D74F0-F140-4B5C-8579-3513E9A982E0}" presName="dummy" presStyleCnt="0"/>
      <dgm:spPr/>
    </dgm:pt>
    <dgm:pt modelId="{44BA0988-8DD4-44CB-92CA-D181FF788141}" type="pres">
      <dgm:prSet presAssocID="{592D74F0-F140-4B5C-8579-3513E9A982E0}" presName="node" presStyleLbl="revTx" presStyleIdx="3" presStyleCnt="5">
        <dgm:presLayoutVars>
          <dgm:bulletEnabled val="1"/>
        </dgm:presLayoutVars>
      </dgm:prSet>
      <dgm:spPr/>
      <dgm:t>
        <a:bodyPr/>
        <a:lstStyle/>
        <a:p>
          <a:endParaRPr lang="en-US"/>
        </a:p>
      </dgm:t>
    </dgm:pt>
    <dgm:pt modelId="{FD223A41-29BE-4A72-B8ED-BF87AC615C7A}" type="pres">
      <dgm:prSet presAssocID="{F58E8134-8109-47F8-929B-711A1EB34F85}" presName="sibTrans" presStyleLbl="node1" presStyleIdx="3" presStyleCnt="5"/>
      <dgm:spPr/>
      <dgm:t>
        <a:bodyPr/>
        <a:lstStyle/>
        <a:p>
          <a:endParaRPr lang="en-US"/>
        </a:p>
      </dgm:t>
    </dgm:pt>
    <dgm:pt modelId="{EE244342-A65E-4559-A3E7-98F328A3E8FF}" type="pres">
      <dgm:prSet presAssocID="{9EFBE602-C47D-46E8-8D4D-7CD2FD67AD68}" presName="dummy" presStyleCnt="0"/>
      <dgm:spPr/>
    </dgm:pt>
    <dgm:pt modelId="{06F80D19-5C2C-461B-9EDF-EA334D4ED1EC}" type="pres">
      <dgm:prSet presAssocID="{9EFBE602-C47D-46E8-8D4D-7CD2FD67AD68}" presName="node" presStyleLbl="revTx" presStyleIdx="4" presStyleCnt="5">
        <dgm:presLayoutVars>
          <dgm:bulletEnabled val="1"/>
        </dgm:presLayoutVars>
      </dgm:prSet>
      <dgm:spPr/>
      <dgm:t>
        <a:bodyPr/>
        <a:lstStyle/>
        <a:p>
          <a:endParaRPr lang="en-US"/>
        </a:p>
      </dgm:t>
    </dgm:pt>
    <dgm:pt modelId="{6F143C4F-FC6B-4348-8CF2-194DE5AF3224}" type="pres">
      <dgm:prSet presAssocID="{3131B997-C4DE-4B46-A256-1F6D8C60D0E4}" presName="sibTrans" presStyleLbl="node1" presStyleIdx="4" presStyleCnt="5" custLinFactNeighborX="-744" custLinFactNeighborY="2232"/>
      <dgm:spPr/>
      <dgm:t>
        <a:bodyPr/>
        <a:lstStyle/>
        <a:p>
          <a:endParaRPr lang="en-US"/>
        </a:p>
      </dgm:t>
    </dgm:pt>
  </dgm:ptLst>
  <dgm:cxnLst>
    <dgm:cxn modelId="{312DEFAE-F657-4630-9AAA-CB45BD1A1980}" srcId="{C8A2B834-DF46-4304-AE19-96CF3AAAF0A2}" destId="{9EFBE602-C47D-46E8-8D4D-7CD2FD67AD68}" srcOrd="4" destOrd="0" parTransId="{C13D7369-9BA5-4ABB-B7B9-6D9A71DA40A3}" sibTransId="{3131B997-C4DE-4B46-A256-1F6D8C60D0E4}"/>
    <dgm:cxn modelId="{19AC2D22-7D3D-4AF4-9F75-EE6401847210}" srcId="{C8A2B834-DF46-4304-AE19-96CF3AAAF0A2}" destId="{592D74F0-F140-4B5C-8579-3513E9A982E0}" srcOrd="3" destOrd="0" parTransId="{434E1808-401C-4F8B-AFED-AEF22E1D64B9}" sibTransId="{F58E8134-8109-47F8-929B-711A1EB34F85}"/>
    <dgm:cxn modelId="{46A1863C-22A1-4E1E-B0C3-E28D439526EC}" srcId="{C8A2B834-DF46-4304-AE19-96CF3AAAF0A2}" destId="{0FA191E3-02DC-4844-9137-16A757CFBF3F}" srcOrd="1" destOrd="0" parTransId="{26AB3486-65D2-4EF5-B60D-774660C922F3}" sibTransId="{A2C56EBE-0D22-4FF5-A85E-65AE19892F88}"/>
    <dgm:cxn modelId="{75726759-AA4D-4D31-9BD0-13C6FBCFAB89}" type="presOf" srcId="{F0A3D73D-834A-4EF3-984D-8139446D0A15}" destId="{246A05B9-E283-4A46-A3F6-FFDDCC980B16}" srcOrd="0" destOrd="0" presId="urn:microsoft.com/office/officeart/2005/8/layout/cycle1"/>
    <dgm:cxn modelId="{F824F5BF-12A8-491E-9555-12516DB3DC3F}" type="presOf" srcId="{A2C56EBE-0D22-4FF5-A85E-65AE19892F88}" destId="{2DEE3801-7E9D-4240-B813-25A465EC8236}" srcOrd="0" destOrd="0" presId="urn:microsoft.com/office/officeart/2005/8/layout/cycle1"/>
    <dgm:cxn modelId="{D0158E46-BC4A-41B2-9A77-6EF7F44EE65E}" srcId="{C8A2B834-DF46-4304-AE19-96CF3AAAF0A2}" destId="{9F8DFA5F-0337-4BD1-A48A-4D7E18064E4C}" srcOrd="0" destOrd="0" parTransId="{90EB2531-AEF6-47A3-8749-262B79BE2C0D}" sibTransId="{F3A5CC4C-603B-4067-9D25-67420E64E8E9}"/>
    <dgm:cxn modelId="{5C82E021-A16E-439F-BCCC-1B49D43B8E86}" type="presOf" srcId="{9EFBE602-C47D-46E8-8D4D-7CD2FD67AD68}" destId="{06F80D19-5C2C-461B-9EDF-EA334D4ED1EC}" srcOrd="0" destOrd="0" presId="urn:microsoft.com/office/officeart/2005/8/layout/cycle1"/>
    <dgm:cxn modelId="{28B6BECD-3A4B-48F6-82DB-F3BADE7DF081}" type="presOf" srcId="{75658A67-A1BC-4CC6-A85B-760185C2E30B}" destId="{1E98C6CB-28A4-43B0-8D82-01CDED23DA2C}" srcOrd="0" destOrd="0" presId="urn:microsoft.com/office/officeart/2005/8/layout/cycle1"/>
    <dgm:cxn modelId="{8BA10746-3075-4DE3-A04B-83FF7A5545AA}" type="presOf" srcId="{C8A2B834-DF46-4304-AE19-96CF3AAAF0A2}" destId="{ADD13045-F24F-4EE6-96C9-3688913D0AF2}" srcOrd="0" destOrd="0" presId="urn:microsoft.com/office/officeart/2005/8/layout/cycle1"/>
    <dgm:cxn modelId="{46619491-9D31-45F6-B261-A75ACCF1DCBC}" type="presOf" srcId="{592D74F0-F140-4B5C-8579-3513E9A982E0}" destId="{44BA0988-8DD4-44CB-92CA-D181FF788141}" srcOrd="0" destOrd="0" presId="urn:microsoft.com/office/officeart/2005/8/layout/cycle1"/>
    <dgm:cxn modelId="{F8809C2B-00BC-4F7A-8A11-29C54C557DD9}" srcId="{C8A2B834-DF46-4304-AE19-96CF3AAAF0A2}" destId="{75658A67-A1BC-4CC6-A85B-760185C2E30B}" srcOrd="2" destOrd="0" parTransId="{36F4FE56-95E0-4C37-B024-6D3FA280EEBB}" sibTransId="{F0A3D73D-834A-4EF3-984D-8139446D0A15}"/>
    <dgm:cxn modelId="{59591E8F-5195-49AF-A93B-BD5AB5189711}" type="presOf" srcId="{0FA191E3-02DC-4844-9137-16A757CFBF3F}" destId="{00D49F87-2A90-4C50-8DAC-5F777B6D398B}" srcOrd="0" destOrd="0" presId="urn:microsoft.com/office/officeart/2005/8/layout/cycle1"/>
    <dgm:cxn modelId="{4AAC156B-D171-4FFD-9B3A-A7C350179153}" type="presOf" srcId="{3131B997-C4DE-4B46-A256-1F6D8C60D0E4}" destId="{6F143C4F-FC6B-4348-8CF2-194DE5AF3224}" srcOrd="0" destOrd="0" presId="urn:microsoft.com/office/officeart/2005/8/layout/cycle1"/>
    <dgm:cxn modelId="{58ADF8C6-C734-46F5-9AAF-91AA37172D88}" type="presOf" srcId="{9F8DFA5F-0337-4BD1-A48A-4D7E18064E4C}" destId="{3641D876-1187-4EA4-A19B-FDE1C4AFB109}" srcOrd="0" destOrd="0" presId="urn:microsoft.com/office/officeart/2005/8/layout/cycle1"/>
    <dgm:cxn modelId="{EE82B36B-8A17-43F7-9A0D-A7B9378A7C78}" type="presOf" srcId="{F3A5CC4C-603B-4067-9D25-67420E64E8E9}" destId="{24DCF2E7-3C4F-4C6F-9295-C495C8D54F6F}" srcOrd="0" destOrd="0" presId="urn:microsoft.com/office/officeart/2005/8/layout/cycle1"/>
    <dgm:cxn modelId="{0E0E3372-25C8-4BD3-90FC-890C927E7891}" type="presOf" srcId="{F58E8134-8109-47F8-929B-711A1EB34F85}" destId="{FD223A41-29BE-4A72-B8ED-BF87AC615C7A}" srcOrd="0" destOrd="0" presId="urn:microsoft.com/office/officeart/2005/8/layout/cycle1"/>
    <dgm:cxn modelId="{9132508C-DAAE-4B47-8D7D-25077E38C8FE}" type="presParOf" srcId="{ADD13045-F24F-4EE6-96C9-3688913D0AF2}" destId="{8EDACE9A-7718-46B1-814B-E4314BFF2106}" srcOrd="0" destOrd="0" presId="urn:microsoft.com/office/officeart/2005/8/layout/cycle1"/>
    <dgm:cxn modelId="{F9DC4741-9A11-41C5-AEF3-2C7A1C2D7FD9}" type="presParOf" srcId="{ADD13045-F24F-4EE6-96C9-3688913D0AF2}" destId="{3641D876-1187-4EA4-A19B-FDE1C4AFB109}" srcOrd="1" destOrd="0" presId="urn:microsoft.com/office/officeart/2005/8/layout/cycle1"/>
    <dgm:cxn modelId="{39DC2A5F-8C17-49C1-8175-A50F7BAFBDE4}" type="presParOf" srcId="{ADD13045-F24F-4EE6-96C9-3688913D0AF2}" destId="{24DCF2E7-3C4F-4C6F-9295-C495C8D54F6F}" srcOrd="2" destOrd="0" presId="urn:microsoft.com/office/officeart/2005/8/layout/cycle1"/>
    <dgm:cxn modelId="{67274D59-58F1-4BCF-921F-625AAEBC708A}" type="presParOf" srcId="{ADD13045-F24F-4EE6-96C9-3688913D0AF2}" destId="{79475C58-B43F-4047-A93F-97DE62517BB2}" srcOrd="3" destOrd="0" presId="urn:microsoft.com/office/officeart/2005/8/layout/cycle1"/>
    <dgm:cxn modelId="{C5FB888A-1936-4B53-9263-597A04028F83}" type="presParOf" srcId="{ADD13045-F24F-4EE6-96C9-3688913D0AF2}" destId="{00D49F87-2A90-4C50-8DAC-5F777B6D398B}" srcOrd="4" destOrd="0" presId="urn:microsoft.com/office/officeart/2005/8/layout/cycle1"/>
    <dgm:cxn modelId="{41784AE8-CC0B-4E60-8BFC-49FE14BAA028}" type="presParOf" srcId="{ADD13045-F24F-4EE6-96C9-3688913D0AF2}" destId="{2DEE3801-7E9D-4240-B813-25A465EC8236}" srcOrd="5" destOrd="0" presId="urn:microsoft.com/office/officeart/2005/8/layout/cycle1"/>
    <dgm:cxn modelId="{5D6C365D-29FE-43DE-BA07-42705ADC927C}" type="presParOf" srcId="{ADD13045-F24F-4EE6-96C9-3688913D0AF2}" destId="{31F28706-3EE4-432D-B8D0-7AA828A61231}" srcOrd="6" destOrd="0" presId="urn:microsoft.com/office/officeart/2005/8/layout/cycle1"/>
    <dgm:cxn modelId="{F46F81C2-0B6F-4C64-B205-1BA547B97E81}" type="presParOf" srcId="{ADD13045-F24F-4EE6-96C9-3688913D0AF2}" destId="{1E98C6CB-28A4-43B0-8D82-01CDED23DA2C}" srcOrd="7" destOrd="0" presId="urn:microsoft.com/office/officeart/2005/8/layout/cycle1"/>
    <dgm:cxn modelId="{E4FC204B-A742-4261-92CA-10854AB612E5}" type="presParOf" srcId="{ADD13045-F24F-4EE6-96C9-3688913D0AF2}" destId="{246A05B9-E283-4A46-A3F6-FFDDCC980B16}" srcOrd="8" destOrd="0" presId="urn:microsoft.com/office/officeart/2005/8/layout/cycle1"/>
    <dgm:cxn modelId="{E9DC9EA5-BB6E-43A2-9D07-C7578516A5FA}" type="presParOf" srcId="{ADD13045-F24F-4EE6-96C9-3688913D0AF2}" destId="{DFD8A55B-08B5-4C55-8F6B-8CFB074DDF9B}" srcOrd="9" destOrd="0" presId="urn:microsoft.com/office/officeart/2005/8/layout/cycle1"/>
    <dgm:cxn modelId="{D1F345C6-78C6-4DF1-A1C1-2DD11E9F24AA}" type="presParOf" srcId="{ADD13045-F24F-4EE6-96C9-3688913D0AF2}" destId="{44BA0988-8DD4-44CB-92CA-D181FF788141}" srcOrd="10" destOrd="0" presId="urn:microsoft.com/office/officeart/2005/8/layout/cycle1"/>
    <dgm:cxn modelId="{D826576C-211C-410F-A226-0CD4DCC59CAF}" type="presParOf" srcId="{ADD13045-F24F-4EE6-96C9-3688913D0AF2}" destId="{FD223A41-29BE-4A72-B8ED-BF87AC615C7A}" srcOrd="11" destOrd="0" presId="urn:microsoft.com/office/officeart/2005/8/layout/cycle1"/>
    <dgm:cxn modelId="{D5AD9753-5B03-4894-8948-D260DCD6948C}" type="presParOf" srcId="{ADD13045-F24F-4EE6-96C9-3688913D0AF2}" destId="{EE244342-A65E-4559-A3E7-98F328A3E8FF}" srcOrd="12" destOrd="0" presId="urn:microsoft.com/office/officeart/2005/8/layout/cycle1"/>
    <dgm:cxn modelId="{2D879B75-0B27-4631-9113-1C86DAC18D81}" type="presParOf" srcId="{ADD13045-F24F-4EE6-96C9-3688913D0AF2}" destId="{06F80D19-5C2C-461B-9EDF-EA334D4ED1EC}" srcOrd="13" destOrd="0" presId="urn:microsoft.com/office/officeart/2005/8/layout/cycle1"/>
    <dgm:cxn modelId="{EF6B12B6-B2A0-44D9-94C7-FEA9D6C6F679}" type="presParOf" srcId="{ADD13045-F24F-4EE6-96C9-3688913D0AF2}" destId="{6F143C4F-FC6B-4348-8CF2-194DE5AF322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DDEE5F-2195-4FF7-94E0-98D0D4E12F0F}"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FDC79785-E0A3-4565-BF27-655D5EAA198D}">
      <dgm:prSet phldrT="[Text]" custT="1"/>
      <dgm:spPr/>
      <dgm:t>
        <a:bodyPr anchor="t" anchorCtr="0"/>
        <a:lstStyle/>
        <a:p>
          <a:pPr algn="r"/>
          <a:r>
            <a:rPr lang="hu-HU" sz="2000" b="1" dirty="0"/>
            <a:t>Azonosít</a:t>
          </a:r>
        </a:p>
        <a:p>
          <a:pPr algn="r"/>
          <a:r>
            <a:rPr lang="hu-HU" sz="1800" dirty="0"/>
            <a:t>Lehetőségek</a:t>
          </a:r>
        </a:p>
        <a:p>
          <a:pPr algn="r"/>
          <a:r>
            <a:rPr lang="hu-HU" sz="1800" dirty="0"/>
            <a:t>Hibák a folyamatban</a:t>
          </a:r>
          <a:endParaRPr lang="en-US" sz="1800" dirty="0"/>
        </a:p>
      </dgm:t>
    </dgm:pt>
    <dgm:pt modelId="{E17F1A1B-CFDC-43BD-ADDD-3ABD3F235A12}" type="parTrans" cxnId="{DFCFE36E-8AB8-45F7-B933-3C10DC2DBADE}">
      <dgm:prSet/>
      <dgm:spPr/>
      <dgm:t>
        <a:bodyPr/>
        <a:lstStyle/>
        <a:p>
          <a:endParaRPr lang="en-US"/>
        </a:p>
      </dgm:t>
    </dgm:pt>
    <dgm:pt modelId="{DFF3E0B7-BC74-4DF5-81DE-7D680EF593C0}" type="sibTrans" cxnId="{DFCFE36E-8AB8-45F7-B933-3C10DC2DBADE}">
      <dgm:prSet/>
      <dgm:spPr/>
      <dgm:t>
        <a:bodyPr/>
        <a:lstStyle/>
        <a:p>
          <a:endParaRPr lang="en-US"/>
        </a:p>
      </dgm:t>
    </dgm:pt>
    <dgm:pt modelId="{0BC12481-E79E-4A4D-BD28-5E633D782C8C}">
      <dgm:prSet phldrT="[Text]" custT="1"/>
      <dgm:spPr>
        <a:solidFill>
          <a:srgbClr val="009881"/>
        </a:solidFill>
      </dgm:spPr>
      <dgm:t>
        <a:bodyPr anchor="t" anchorCtr="0"/>
        <a:lstStyle/>
        <a:p>
          <a:pPr algn="l"/>
          <a:r>
            <a:rPr lang="hu-HU" sz="2000" b="1" dirty="0"/>
            <a:t>Tervez</a:t>
          </a:r>
        </a:p>
        <a:p>
          <a:pPr algn="l"/>
          <a:r>
            <a:rPr lang="hu-HU" sz="1800" dirty="0"/>
            <a:t>Hogyan javítható a folyamat?</a:t>
          </a:r>
          <a:endParaRPr lang="en-US" sz="1800" dirty="0"/>
        </a:p>
      </dgm:t>
    </dgm:pt>
    <dgm:pt modelId="{25A4EA4C-98E9-469C-B774-035CB8759A69}" type="parTrans" cxnId="{4395AE6C-78A1-48EC-A9AD-23DEF6D67BC2}">
      <dgm:prSet/>
      <dgm:spPr/>
      <dgm:t>
        <a:bodyPr/>
        <a:lstStyle/>
        <a:p>
          <a:endParaRPr lang="en-US"/>
        </a:p>
      </dgm:t>
    </dgm:pt>
    <dgm:pt modelId="{A117FDD4-09BC-4F8E-9692-FB6478EDE395}" type="sibTrans" cxnId="{4395AE6C-78A1-48EC-A9AD-23DEF6D67BC2}">
      <dgm:prSet/>
      <dgm:spPr/>
      <dgm:t>
        <a:bodyPr/>
        <a:lstStyle/>
        <a:p>
          <a:endParaRPr lang="en-US"/>
        </a:p>
      </dgm:t>
    </dgm:pt>
    <dgm:pt modelId="{645CED0C-8BD2-4953-AD7E-A6FC9212AE95}">
      <dgm:prSet phldrT="[Text]" custT="1"/>
      <dgm:spPr>
        <a:solidFill>
          <a:srgbClr val="940C72"/>
        </a:solidFill>
      </dgm:spPr>
      <dgm:t>
        <a:bodyPr tIns="1600200" anchor="b" anchorCtr="0"/>
        <a:lstStyle/>
        <a:p>
          <a:pPr algn="l"/>
          <a:r>
            <a:rPr lang="hu-HU" sz="2000" b="1" dirty="0"/>
            <a:t>Kipróbál</a:t>
          </a:r>
        </a:p>
        <a:p>
          <a:pPr algn="l"/>
          <a:r>
            <a:rPr lang="hu-HU" sz="1800" dirty="0"/>
            <a:t>Egy iteráció</a:t>
          </a:r>
        </a:p>
        <a:p>
          <a:pPr algn="l"/>
          <a:r>
            <a:rPr lang="hu-HU" sz="1800" dirty="0"/>
            <a:t>erejéig</a:t>
          </a:r>
          <a:endParaRPr lang="en-US" sz="1800" dirty="0"/>
        </a:p>
      </dgm:t>
    </dgm:pt>
    <dgm:pt modelId="{BE402AC3-905D-4A20-BF76-868D13331E28}" type="parTrans" cxnId="{D884C0C0-CE69-4A3D-8A9F-0C025ED961EE}">
      <dgm:prSet/>
      <dgm:spPr/>
      <dgm:t>
        <a:bodyPr/>
        <a:lstStyle/>
        <a:p>
          <a:endParaRPr lang="en-US"/>
        </a:p>
      </dgm:t>
    </dgm:pt>
    <dgm:pt modelId="{FCF16EEF-D8E8-4E25-8254-8412B144C10B}" type="sibTrans" cxnId="{D884C0C0-CE69-4A3D-8A9F-0C025ED961EE}">
      <dgm:prSet/>
      <dgm:spPr/>
      <dgm:t>
        <a:bodyPr/>
        <a:lstStyle/>
        <a:p>
          <a:endParaRPr lang="en-US"/>
        </a:p>
      </dgm:t>
    </dgm:pt>
    <dgm:pt modelId="{FA0B52B3-10BA-4B31-A52D-E91B192F926F}">
      <dgm:prSet phldrT="[Text]" custT="1"/>
      <dgm:spPr>
        <a:solidFill>
          <a:srgbClr val="85BC20"/>
        </a:solidFill>
      </dgm:spPr>
      <dgm:t>
        <a:bodyPr anchor="b" anchorCtr="0"/>
        <a:lstStyle/>
        <a:p>
          <a:pPr algn="r"/>
          <a:r>
            <a:rPr lang="hu-HU" sz="2000" b="1" dirty="0"/>
            <a:t>Megvizsgál</a:t>
          </a:r>
        </a:p>
        <a:p>
          <a:pPr algn="r"/>
          <a:r>
            <a:rPr lang="hu-HU" sz="1800" dirty="0"/>
            <a:t>Hogyan működött?</a:t>
          </a:r>
          <a:endParaRPr lang="en-US" sz="1800" dirty="0"/>
        </a:p>
      </dgm:t>
    </dgm:pt>
    <dgm:pt modelId="{F243B2B6-1069-4521-A032-D036E204612D}" type="parTrans" cxnId="{A62EC1BB-A5D0-4637-BCC6-DEE852B8CF38}">
      <dgm:prSet/>
      <dgm:spPr/>
      <dgm:t>
        <a:bodyPr/>
        <a:lstStyle/>
        <a:p>
          <a:endParaRPr lang="en-US"/>
        </a:p>
      </dgm:t>
    </dgm:pt>
    <dgm:pt modelId="{0F909740-CE3E-485B-B00F-628F4DFE7D3C}" type="sibTrans" cxnId="{A62EC1BB-A5D0-4637-BCC6-DEE852B8CF38}">
      <dgm:prSet/>
      <dgm:spPr/>
      <dgm:t>
        <a:bodyPr/>
        <a:lstStyle/>
        <a:p>
          <a:endParaRPr lang="en-US"/>
        </a:p>
      </dgm:t>
    </dgm:pt>
    <dgm:pt modelId="{E1A113FF-F62D-43B4-ADBD-C7FA1EBF02AA}" type="pres">
      <dgm:prSet presAssocID="{10DDEE5F-2195-4FF7-94E0-98D0D4E12F0F}" presName="cycleMatrixDiagram" presStyleCnt="0">
        <dgm:presLayoutVars>
          <dgm:chMax val="1"/>
          <dgm:dir/>
          <dgm:animLvl val="lvl"/>
          <dgm:resizeHandles val="exact"/>
        </dgm:presLayoutVars>
      </dgm:prSet>
      <dgm:spPr/>
      <dgm:t>
        <a:bodyPr/>
        <a:lstStyle/>
        <a:p>
          <a:endParaRPr lang="en-US"/>
        </a:p>
      </dgm:t>
    </dgm:pt>
    <dgm:pt modelId="{3A37CCA5-941D-498A-A012-252029FD1692}" type="pres">
      <dgm:prSet presAssocID="{10DDEE5F-2195-4FF7-94E0-98D0D4E12F0F}" presName="children" presStyleCnt="0"/>
      <dgm:spPr/>
    </dgm:pt>
    <dgm:pt modelId="{DF335E31-E47C-461D-977F-84DA5C35846F}" type="pres">
      <dgm:prSet presAssocID="{10DDEE5F-2195-4FF7-94E0-98D0D4E12F0F}" presName="childPlaceholder" presStyleCnt="0"/>
      <dgm:spPr/>
    </dgm:pt>
    <dgm:pt modelId="{BB7249AF-C361-4E3E-9D44-29976F2F2249}" type="pres">
      <dgm:prSet presAssocID="{10DDEE5F-2195-4FF7-94E0-98D0D4E12F0F}" presName="circle" presStyleCnt="0"/>
      <dgm:spPr/>
    </dgm:pt>
    <dgm:pt modelId="{98065BAD-E618-4D67-BF10-BE7FD85A3508}" type="pres">
      <dgm:prSet presAssocID="{10DDEE5F-2195-4FF7-94E0-98D0D4E12F0F}" presName="quadrant1" presStyleLbl="node1" presStyleIdx="0" presStyleCnt="4">
        <dgm:presLayoutVars>
          <dgm:chMax val="1"/>
          <dgm:bulletEnabled val="1"/>
        </dgm:presLayoutVars>
      </dgm:prSet>
      <dgm:spPr/>
      <dgm:t>
        <a:bodyPr/>
        <a:lstStyle/>
        <a:p>
          <a:endParaRPr lang="en-US"/>
        </a:p>
      </dgm:t>
    </dgm:pt>
    <dgm:pt modelId="{6CEFC68F-2F09-4F56-AE8C-9E57FF23BD65}" type="pres">
      <dgm:prSet presAssocID="{10DDEE5F-2195-4FF7-94E0-98D0D4E12F0F}" presName="quadrant2" presStyleLbl="node1" presStyleIdx="1" presStyleCnt="4">
        <dgm:presLayoutVars>
          <dgm:chMax val="1"/>
          <dgm:bulletEnabled val="1"/>
        </dgm:presLayoutVars>
      </dgm:prSet>
      <dgm:spPr/>
      <dgm:t>
        <a:bodyPr/>
        <a:lstStyle/>
        <a:p>
          <a:endParaRPr lang="en-US"/>
        </a:p>
      </dgm:t>
    </dgm:pt>
    <dgm:pt modelId="{B7EA87DB-1364-4040-BD2D-1BE795E1AB9C}" type="pres">
      <dgm:prSet presAssocID="{10DDEE5F-2195-4FF7-94E0-98D0D4E12F0F}" presName="quadrant3" presStyleLbl="node1" presStyleIdx="2" presStyleCnt="4">
        <dgm:presLayoutVars>
          <dgm:chMax val="1"/>
          <dgm:bulletEnabled val="1"/>
        </dgm:presLayoutVars>
      </dgm:prSet>
      <dgm:spPr/>
      <dgm:t>
        <a:bodyPr/>
        <a:lstStyle/>
        <a:p>
          <a:endParaRPr lang="en-US"/>
        </a:p>
      </dgm:t>
    </dgm:pt>
    <dgm:pt modelId="{0D029BD7-3E43-42C9-97C4-278C1444452F}" type="pres">
      <dgm:prSet presAssocID="{10DDEE5F-2195-4FF7-94E0-98D0D4E12F0F}" presName="quadrant4" presStyleLbl="node1" presStyleIdx="3" presStyleCnt="4">
        <dgm:presLayoutVars>
          <dgm:chMax val="1"/>
          <dgm:bulletEnabled val="1"/>
        </dgm:presLayoutVars>
      </dgm:prSet>
      <dgm:spPr/>
      <dgm:t>
        <a:bodyPr/>
        <a:lstStyle/>
        <a:p>
          <a:endParaRPr lang="en-US"/>
        </a:p>
      </dgm:t>
    </dgm:pt>
    <dgm:pt modelId="{FF3162B6-74AB-43BF-B3EB-12E8154AA70E}" type="pres">
      <dgm:prSet presAssocID="{10DDEE5F-2195-4FF7-94E0-98D0D4E12F0F}" presName="quadrantPlaceholder" presStyleCnt="0"/>
      <dgm:spPr/>
    </dgm:pt>
    <dgm:pt modelId="{48236828-AFF8-4B5C-BB3E-915D21A64928}" type="pres">
      <dgm:prSet presAssocID="{10DDEE5F-2195-4FF7-94E0-98D0D4E12F0F}" presName="center1" presStyleLbl="fgShp" presStyleIdx="0" presStyleCnt="2"/>
      <dgm:spPr/>
    </dgm:pt>
    <dgm:pt modelId="{70C6D613-F7DC-40A1-9F25-CC89957FB64D}" type="pres">
      <dgm:prSet presAssocID="{10DDEE5F-2195-4FF7-94E0-98D0D4E12F0F}" presName="center2" presStyleLbl="fgShp" presStyleIdx="1" presStyleCnt="2"/>
      <dgm:spPr/>
    </dgm:pt>
  </dgm:ptLst>
  <dgm:cxnLst>
    <dgm:cxn modelId="{1B0CEBB0-05BD-4A0B-97FB-0F7EA43A3E1D}" type="presOf" srcId="{645CED0C-8BD2-4953-AD7E-A6FC9212AE95}" destId="{B7EA87DB-1364-4040-BD2D-1BE795E1AB9C}" srcOrd="0" destOrd="0" presId="urn:microsoft.com/office/officeart/2005/8/layout/cycle4"/>
    <dgm:cxn modelId="{820BD8C5-C90F-41A5-A1CB-D799EB7B34B0}" type="presOf" srcId="{10DDEE5F-2195-4FF7-94E0-98D0D4E12F0F}" destId="{E1A113FF-F62D-43B4-ADBD-C7FA1EBF02AA}" srcOrd="0" destOrd="0" presId="urn:microsoft.com/office/officeart/2005/8/layout/cycle4"/>
    <dgm:cxn modelId="{D884C0C0-CE69-4A3D-8A9F-0C025ED961EE}" srcId="{10DDEE5F-2195-4FF7-94E0-98D0D4E12F0F}" destId="{645CED0C-8BD2-4953-AD7E-A6FC9212AE95}" srcOrd="2" destOrd="0" parTransId="{BE402AC3-905D-4A20-BF76-868D13331E28}" sibTransId="{FCF16EEF-D8E8-4E25-8254-8412B144C10B}"/>
    <dgm:cxn modelId="{6702243A-366D-4F73-B421-0A6A3E2BF24B}" type="presOf" srcId="{0BC12481-E79E-4A4D-BD28-5E633D782C8C}" destId="{6CEFC68F-2F09-4F56-AE8C-9E57FF23BD65}" srcOrd="0" destOrd="0" presId="urn:microsoft.com/office/officeart/2005/8/layout/cycle4"/>
    <dgm:cxn modelId="{A62EC1BB-A5D0-4637-BCC6-DEE852B8CF38}" srcId="{10DDEE5F-2195-4FF7-94E0-98D0D4E12F0F}" destId="{FA0B52B3-10BA-4B31-A52D-E91B192F926F}" srcOrd="3" destOrd="0" parTransId="{F243B2B6-1069-4521-A032-D036E204612D}" sibTransId="{0F909740-CE3E-485B-B00F-628F4DFE7D3C}"/>
    <dgm:cxn modelId="{DFCFE36E-8AB8-45F7-B933-3C10DC2DBADE}" srcId="{10DDEE5F-2195-4FF7-94E0-98D0D4E12F0F}" destId="{FDC79785-E0A3-4565-BF27-655D5EAA198D}" srcOrd="0" destOrd="0" parTransId="{E17F1A1B-CFDC-43BD-ADDD-3ABD3F235A12}" sibTransId="{DFF3E0B7-BC74-4DF5-81DE-7D680EF593C0}"/>
    <dgm:cxn modelId="{7ACF3471-0430-4EB0-97E0-E82F90F3D8BD}" type="presOf" srcId="{FA0B52B3-10BA-4B31-A52D-E91B192F926F}" destId="{0D029BD7-3E43-42C9-97C4-278C1444452F}" srcOrd="0" destOrd="0" presId="urn:microsoft.com/office/officeart/2005/8/layout/cycle4"/>
    <dgm:cxn modelId="{4395AE6C-78A1-48EC-A9AD-23DEF6D67BC2}" srcId="{10DDEE5F-2195-4FF7-94E0-98D0D4E12F0F}" destId="{0BC12481-E79E-4A4D-BD28-5E633D782C8C}" srcOrd="1" destOrd="0" parTransId="{25A4EA4C-98E9-469C-B774-035CB8759A69}" sibTransId="{A117FDD4-09BC-4F8E-9692-FB6478EDE395}"/>
    <dgm:cxn modelId="{D44A0679-3039-4E83-8B50-7401D5B2672F}" type="presOf" srcId="{FDC79785-E0A3-4565-BF27-655D5EAA198D}" destId="{98065BAD-E618-4D67-BF10-BE7FD85A3508}" srcOrd="0" destOrd="0" presId="urn:microsoft.com/office/officeart/2005/8/layout/cycle4"/>
    <dgm:cxn modelId="{42D61855-EA96-4E5A-8A01-71D8E92ECF8F}" type="presParOf" srcId="{E1A113FF-F62D-43B4-ADBD-C7FA1EBF02AA}" destId="{3A37CCA5-941D-498A-A012-252029FD1692}" srcOrd="0" destOrd="0" presId="urn:microsoft.com/office/officeart/2005/8/layout/cycle4"/>
    <dgm:cxn modelId="{462C2178-BE83-4853-B969-F8835BD48D2E}" type="presParOf" srcId="{3A37CCA5-941D-498A-A012-252029FD1692}" destId="{DF335E31-E47C-461D-977F-84DA5C35846F}" srcOrd="0" destOrd="0" presId="urn:microsoft.com/office/officeart/2005/8/layout/cycle4"/>
    <dgm:cxn modelId="{0D4554CD-4418-4AB4-A2ED-5B4C9B70A384}" type="presParOf" srcId="{E1A113FF-F62D-43B4-ADBD-C7FA1EBF02AA}" destId="{BB7249AF-C361-4E3E-9D44-29976F2F2249}" srcOrd="1" destOrd="0" presId="urn:microsoft.com/office/officeart/2005/8/layout/cycle4"/>
    <dgm:cxn modelId="{C930F7C7-BB90-4BEE-9BFA-50B1F4295ABB}" type="presParOf" srcId="{BB7249AF-C361-4E3E-9D44-29976F2F2249}" destId="{98065BAD-E618-4D67-BF10-BE7FD85A3508}" srcOrd="0" destOrd="0" presId="urn:microsoft.com/office/officeart/2005/8/layout/cycle4"/>
    <dgm:cxn modelId="{353A2F04-F25E-417A-A2C1-D8663700E338}" type="presParOf" srcId="{BB7249AF-C361-4E3E-9D44-29976F2F2249}" destId="{6CEFC68F-2F09-4F56-AE8C-9E57FF23BD65}" srcOrd="1" destOrd="0" presId="urn:microsoft.com/office/officeart/2005/8/layout/cycle4"/>
    <dgm:cxn modelId="{7DF2140D-EEEB-4B6F-9BAC-260D61A142C1}" type="presParOf" srcId="{BB7249AF-C361-4E3E-9D44-29976F2F2249}" destId="{B7EA87DB-1364-4040-BD2D-1BE795E1AB9C}" srcOrd="2" destOrd="0" presId="urn:microsoft.com/office/officeart/2005/8/layout/cycle4"/>
    <dgm:cxn modelId="{C8F2906B-A2C6-4134-B17C-0435E14EC4E9}" type="presParOf" srcId="{BB7249AF-C361-4E3E-9D44-29976F2F2249}" destId="{0D029BD7-3E43-42C9-97C4-278C1444452F}" srcOrd="3" destOrd="0" presId="urn:microsoft.com/office/officeart/2005/8/layout/cycle4"/>
    <dgm:cxn modelId="{36E99E6B-F1D2-4206-955D-89D9C5789AB0}" type="presParOf" srcId="{BB7249AF-C361-4E3E-9D44-29976F2F2249}" destId="{FF3162B6-74AB-43BF-B3EB-12E8154AA70E}" srcOrd="4" destOrd="0" presId="urn:microsoft.com/office/officeart/2005/8/layout/cycle4"/>
    <dgm:cxn modelId="{F723961C-5688-4FC1-85CD-6951F85077E1}" type="presParOf" srcId="{E1A113FF-F62D-43B4-ADBD-C7FA1EBF02AA}" destId="{48236828-AFF8-4B5C-BB3E-915D21A64928}" srcOrd="2" destOrd="0" presId="urn:microsoft.com/office/officeart/2005/8/layout/cycle4"/>
    <dgm:cxn modelId="{154A7C6B-F61C-450E-A01F-977B9C8860A5}" type="presParOf" srcId="{E1A113FF-F62D-43B4-ADBD-C7FA1EBF02AA}" destId="{70C6D613-F7DC-40A1-9F25-CC89957FB64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1D876-1187-4EA4-A19B-FDE1C4AFB109}">
      <dsp:nvSpPr>
        <dsp:cNvPr id="0" name=""/>
        <dsp:cNvSpPr/>
      </dsp:nvSpPr>
      <dsp:spPr>
        <a:xfrm>
          <a:off x="4759406" y="168088"/>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noProof="0" dirty="0">
              <a:solidFill>
                <a:schemeClr val="accent4">
                  <a:lumMod val="50000"/>
                </a:schemeClr>
              </a:solidFill>
            </a:rPr>
            <a:t>Szabályok</a:t>
          </a:r>
          <a:endParaRPr lang="hu-HU" sz="1300" kern="1200" dirty="0">
            <a:solidFill>
              <a:schemeClr val="accent4">
                <a:lumMod val="50000"/>
              </a:schemeClr>
            </a:solidFill>
          </a:endParaRPr>
        </a:p>
      </dsp:txBody>
      <dsp:txXfrm>
        <a:off x="4759406" y="168088"/>
        <a:ext cx="995249" cy="995249"/>
      </dsp:txXfrm>
    </dsp:sp>
    <dsp:sp modelId="{24DCF2E7-3C4F-4C6F-9295-C495C8D54F6F}">
      <dsp:nvSpPr>
        <dsp:cNvPr id="0" name=""/>
        <dsp:cNvSpPr/>
      </dsp:nvSpPr>
      <dsp:spPr>
        <a:xfrm>
          <a:off x="2452204" y="260876"/>
          <a:ext cx="3732611" cy="3732611"/>
        </a:xfrm>
        <a:prstGeom prst="circularArrow">
          <a:avLst>
            <a:gd name="adj1" fmla="val 5199"/>
            <a:gd name="adj2" fmla="val 335858"/>
            <a:gd name="adj3" fmla="val 20750942"/>
            <a:gd name="adj4" fmla="val 19464476"/>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49F87-2A90-4C50-8DAC-5F777B6D398B}">
      <dsp:nvSpPr>
        <dsp:cNvPr id="0" name=""/>
        <dsp:cNvSpPr/>
      </dsp:nvSpPr>
      <dsp:spPr>
        <a:xfrm>
          <a:off x="5377532"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5377532" y="1880876"/>
        <a:ext cx="995249" cy="995249"/>
      </dsp:txXfrm>
    </dsp:sp>
    <dsp:sp modelId="{2DEE3801-7E9D-4240-B813-25A465EC8236}">
      <dsp:nvSpPr>
        <dsp:cNvPr id="0" name=""/>
        <dsp:cNvSpPr/>
      </dsp:nvSpPr>
      <dsp:spPr>
        <a:xfrm>
          <a:off x="2433845" y="445"/>
          <a:ext cx="3732611" cy="3732611"/>
        </a:xfrm>
        <a:prstGeom prst="circularArrow">
          <a:avLst>
            <a:gd name="adj1" fmla="val 5199"/>
            <a:gd name="adj2" fmla="val 335858"/>
            <a:gd name="adj3" fmla="val 4014929"/>
            <a:gd name="adj4" fmla="val 2253221"/>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8C6CB-28A4-43B0-8D82-01CDED23DA2C}">
      <dsp:nvSpPr>
        <dsp:cNvPr id="0" name=""/>
        <dsp:cNvSpPr/>
      </dsp:nvSpPr>
      <dsp:spPr>
        <a:xfrm>
          <a:off x="3802526" y="3025185"/>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accent4">
                  <a:lumMod val="50000"/>
                </a:schemeClr>
              </a:solidFill>
            </a:rPr>
            <a:t>Iteráció</a:t>
          </a:r>
          <a:endParaRPr lang="en-US" sz="1300" kern="1200" dirty="0">
            <a:solidFill>
              <a:schemeClr val="accent4">
                <a:lumMod val="50000"/>
              </a:schemeClr>
            </a:solidFill>
          </a:endParaRPr>
        </a:p>
      </dsp:txBody>
      <dsp:txXfrm>
        <a:off x="3802526" y="3025185"/>
        <a:ext cx="995249" cy="995249"/>
      </dsp:txXfrm>
    </dsp:sp>
    <dsp:sp modelId="{246A05B9-E283-4A46-A3F6-FFDDCC980B16}">
      <dsp:nvSpPr>
        <dsp:cNvPr id="0" name=""/>
        <dsp:cNvSpPr/>
      </dsp:nvSpPr>
      <dsp:spPr>
        <a:xfrm>
          <a:off x="2433845" y="445"/>
          <a:ext cx="3732611" cy="3732611"/>
        </a:xfrm>
        <a:prstGeom prst="circularArrow">
          <a:avLst>
            <a:gd name="adj1" fmla="val 5199"/>
            <a:gd name="adj2" fmla="val 335858"/>
            <a:gd name="adj3" fmla="val 8210921"/>
            <a:gd name="adj4" fmla="val 6449213"/>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A0988-8DD4-44CB-92CA-D181FF788141}">
      <dsp:nvSpPr>
        <dsp:cNvPr id="0" name=""/>
        <dsp:cNvSpPr/>
      </dsp:nvSpPr>
      <dsp:spPr>
        <a:xfrm>
          <a:off x="2227520"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2227520" y="1880876"/>
        <a:ext cx="995249" cy="995249"/>
      </dsp:txXfrm>
    </dsp:sp>
    <dsp:sp modelId="{FD223A41-29BE-4A72-B8ED-BF87AC615C7A}">
      <dsp:nvSpPr>
        <dsp:cNvPr id="0" name=""/>
        <dsp:cNvSpPr/>
      </dsp:nvSpPr>
      <dsp:spPr>
        <a:xfrm>
          <a:off x="2433845" y="445"/>
          <a:ext cx="3732611" cy="3732611"/>
        </a:xfrm>
        <a:prstGeom prst="circularArrow">
          <a:avLst>
            <a:gd name="adj1" fmla="val 5199"/>
            <a:gd name="adj2" fmla="val 335858"/>
            <a:gd name="adj3" fmla="val 12298098"/>
            <a:gd name="adj4" fmla="val 10770677"/>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80D19-5C2C-461B-9EDF-EA334D4ED1EC}">
      <dsp:nvSpPr>
        <dsp:cNvPr id="0" name=""/>
        <dsp:cNvSpPr/>
      </dsp:nvSpPr>
      <dsp:spPr>
        <a:xfrm>
          <a:off x="2829119" y="2934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accent4">
                  <a:lumMod val="50000"/>
                </a:schemeClr>
              </a:solidFill>
            </a:rPr>
            <a:t>Inkrementum</a:t>
          </a:r>
          <a:endParaRPr lang="en-US" sz="1300" kern="1200" dirty="0">
            <a:solidFill>
              <a:schemeClr val="accent4">
                <a:lumMod val="50000"/>
              </a:schemeClr>
            </a:solidFill>
          </a:endParaRPr>
        </a:p>
      </dsp:txBody>
      <dsp:txXfrm>
        <a:off x="2829119" y="29346"/>
        <a:ext cx="995249" cy="995249"/>
      </dsp:txXfrm>
    </dsp:sp>
    <dsp:sp modelId="{6F143C4F-FC6B-4348-8CF2-194DE5AF3224}">
      <dsp:nvSpPr>
        <dsp:cNvPr id="0" name=""/>
        <dsp:cNvSpPr/>
      </dsp:nvSpPr>
      <dsp:spPr>
        <a:xfrm>
          <a:off x="2194218" y="132408"/>
          <a:ext cx="3732611" cy="3732611"/>
        </a:xfrm>
        <a:prstGeom prst="circularArrow">
          <a:avLst>
            <a:gd name="adj1" fmla="val 5199"/>
            <a:gd name="adj2" fmla="val 335858"/>
            <a:gd name="adj3" fmla="val 17298533"/>
            <a:gd name="adj4" fmla="val 15649780"/>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1D876-1187-4EA4-A19B-FDE1C4AFB109}">
      <dsp:nvSpPr>
        <dsp:cNvPr id="0" name=""/>
        <dsp:cNvSpPr/>
      </dsp:nvSpPr>
      <dsp:spPr>
        <a:xfrm>
          <a:off x="4759406" y="168088"/>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err="1">
              <a:solidFill>
                <a:schemeClr val="accent4">
                  <a:lumMod val="50000"/>
                </a:schemeClr>
              </a:solidFill>
            </a:rPr>
            <a:t>Szabá</a:t>
          </a:r>
          <a:r>
            <a:rPr lang="en-US" sz="1300" kern="1200" dirty="0" err="1">
              <a:solidFill>
                <a:schemeClr val="accent4">
                  <a:lumMod val="50000"/>
                </a:schemeClr>
              </a:solidFill>
            </a:rPr>
            <a:t>lyok</a:t>
          </a:r>
          <a:endParaRPr lang="en-US" sz="1300" kern="1200" dirty="0">
            <a:solidFill>
              <a:schemeClr val="accent4">
                <a:lumMod val="50000"/>
              </a:schemeClr>
            </a:solidFill>
          </a:endParaRPr>
        </a:p>
      </dsp:txBody>
      <dsp:txXfrm>
        <a:off x="4759406" y="168088"/>
        <a:ext cx="995249" cy="995249"/>
      </dsp:txXfrm>
    </dsp:sp>
    <dsp:sp modelId="{24DCF2E7-3C4F-4C6F-9295-C495C8D54F6F}">
      <dsp:nvSpPr>
        <dsp:cNvPr id="0" name=""/>
        <dsp:cNvSpPr/>
      </dsp:nvSpPr>
      <dsp:spPr>
        <a:xfrm>
          <a:off x="2452204" y="260876"/>
          <a:ext cx="3732611" cy="3732611"/>
        </a:xfrm>
        <a:prstGeom prst="circularArrow">
          <a:avLst>
            <a:gd name="adj1" fmla="val 5199"/>
            <a:gd name="adj2" fmla="val 335858"/>
            <a:gd name="adj3" fmla="val 20750942"/>
            <a:gd name="adj4" fmla="val 19464476"/>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49F87-2A90-4C50-8DAC-5F777B6D398B}">
      <dsp:nvSpPr>
        <dsp:cNvPr id="0" name=""/>
        <dsp:cNvSpPr/>
      </dsp:nvSpPr>
      <dsp:spPr>
        <a:xfrm>
          <a:off x="5377532"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5377532" y="1880876"/>
        <a:ext cx="995249" cy="995249"/>
      </dsp:txXfrm>
    </dsp:sp>
    <dsp:sp modelId="{2DEE3801-7E9D-4240-B813-25A465EC8236}">
      <dsp:nvSpPr>
        <dsp:cNvPr id="0" name=""/>
        <dsp:cNvSpPr/>
      </dsp:nvSpPr>
      <dsp:spPr>
        <a:xfrm>
          <a:off x="2433845" y="445"/>
          <a:ext cx="3732611" cy="3732611"/>
        </a:xfrm>
        <a:prstGeom prst="circularArrow">
          <a:avLst>
            <a:gd name="adj1" fmla="val 5199"/>
            <a:gd name="adj2" fmla="val 335858"/>
            <a:gd name="adj3" fmla="val 4014929"/>
            <a:gd name="adj4" fmla="val 2253221"/>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8C6CB-28A4-43B0-8D82-01CDED23DA2C}">
      <dsp:nvSpPr>
        <dsp:cNvPr id="0" name=""/>
        <dsp:cNvSpPr/>
      </dsp:nvSpPr>
      <dsp:spPr>
        <a:xfrm>
          <a:off x="3802526" y="3025185"/>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accent4">
                  <a:lumMod val="50000"/>
                </a:schemeClr>
              </a:solidFill>
            </a:rPr>
            <a:t>Iteráció</a:t>
          </a:r>
          <a:endParaRPr lang="en-US" sz="1300" kern="1200" dirty="0">
            <a:solidFill>
              <a:schemeClr val="accent4">
                <a:lumMod val="50000"/>
              </a:schemeClr>
            </a:solidFill>
          </a:endParaRPr>
        </a:p>
      </dsp:txBody>
      <dsp:txXfrm>
        <a:off x="3802526" y="3025185"/>
        <a:ext cx="995249" cy="995249"/>
      </dsp:txXfrm>
    </dsp:sp>
    <dsp:sp modelId="{246A05B9-E283-4A46-A3F6-FFDDCC980B16}">
      <dsp:nvSpPr>
        <dsp:cNvPr id="0" name=""/>
        <dsp:cNvSpPr/>
      </dsp:nvSpPr>
      <dsp:spPr>
        <a:xfrm>
          <a:off x="2433845" y="445"/>
          <a:ext cx="3732611" cy="3732611"/>
        </a:xfrm>
        <a:prstGeom prst="circularArrow">
          <a:avLst>
            <a:gd name="adj1" fmla="val 5199"/>
            <a:gd name="adj2" fmla="val 335858"/>
            <a:gd name="adj3" fmla="val 8210921"/>
            <a:gd name="adj4" fmla="val 6449213"/>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A0988-8DD4-44CB-92CA-D181FF788141}">
      <dsp:nvSpPr>
        <dsp:cNvPr id="0" name=""/>
        <dsp:cNvSpPr/>
      </dsp:nvSpPr>
      <dsp:spPr>
        <a:xfrm>
          <a:off x="2227520"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2227520" y="1880876"/>
        <a:ext cx="995249" cy="995249"/>
      </dsp:txXfrm>
    </dsp:sp>
    <dsp:sp modelId="{FD223A41-29BE-4A72-B8ED-BF87AC615C7A}">
      <dsp:nvSpPr>
        <dsp:cNvPr id="0" name=""/>
        <dsp:cNvSpPr/>
      </dsp:nvSpPr>
      <dsp:spPr>
        <a:xfrm>
          <a:off x="2433845" y="445"/>
          <a:ext cx="3732611" cy="3732611"/>
        </a:xfrm>
        <a:prstGeom prst="circularArrow">
          <a:avLst>
            <a:gd name="adj1" fmla="val 5199"/>
            <a:gd name="adj2" fmla="val 335858"/>
            <a:gd name="adj3" fmla="val 12298098"/>
            <a:gd name="adj4" fmla="val 10770677"/>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80D19-5C2C-461B-9EDF-EA334D4ED1EC}">
      <dsp:nvSpPr>
        <dsp:cNvPr id="0" name=""/>
        <dsp:cNvSpPr/>
      </dsp:nvSpPr>
      <dsp:spPr>
        <a:xfrm>
          <a:off x="2829119" y="2934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accent4">
                  <a:lumMod val="50000"/>
                </a:schemeClr>
              </a:solidFill>
            </a:rPr>
            <a:t>Inkrementum</a:t>
          </a:r>
          <a:endParaRPr lang="en-US" sz="1300" kern="1200" dirty="0">
            <a:solidFill>
              <a:schemeClr val="accent4">
                <a:lumMod val="50000"/>
              </a:schemeClr>
            </a:solidFill>
          </a:endParaRPr>
        </a:p>
      </dsp:txBody>
      <dsp:txXfrm>
        <a:off x="2829119" y="29346"/>
        <a:ext cx="995249" cy="995249"/>
      </dsp:txXfrm>
    </dsp:sp>
    <dsp:sp modelId="{6F143C4F-FC6B-4348-8CF2-194DE5AF3224}">
      <dsp:nvSpPr>
        <dsp:cNvPr id="0" name=""/>
        <dsp:cNvSpPr/>
      </dsp:nvSpPr>
      <dsp:spPr>
        <a:xfrm>
          <a:off x="2194218" y="132408"/>
          <a:ext cx="3732611" cy="3732611"/>
        </a:xfrm>
        <a:prstGeom prst="circularArrow">
          <a:avLst>
            <a:gd name="adj1" fmla="val 5199"/>
            <a:gd name="adj2" fmla="val 335858"/>
            <a:gd name="adj3" fmla="val 17298533"/>
            <a:gd name="adj4" fmla="val 15649780"/>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1D876-1187-4EA4-A19B-FDE1C4AFB109}">
      <dsp:nvSpPr>
        <dsp:cNvPr id="0" name=""/>
        <dsp:cNvSpPr/>
      </dsp:nvSpPr>
      <dsp:spPr>
        <a:xfrm>
          <a:off x="4759406" y="168088"/>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err="1">
              <a:solidFill>
                <a:schemeClr val="tx1"/>
              </a:solidFill>
            </a:rPr>
            <a:t>Szabá</a:t>
          </a:r>
          <a:r>
            <a:rPr lang="en-US" sz="1300" kern="1200" dirty="0" err="1">
              <a:solidFill>
                <a:schemeClr val="tx1"/>
              </a:solidFill>
            </a:rPr>
            <a:t>lyok</a:t>
          </a:r>
          <a:endParaRPr lang="en-US" sz="1300" kern="1200" dirty="0">
            <a:solidFill>
              <a:schemeClr val="tx1"/>
            </a:solidFill>
          </a:endParaRPr>
        </a:p>
      </dsp:txBody>
      <dsp:txXfrm>
        <a:off x="4759406" y="168088"/>
        <a:ext cx="995249" cy="995249"/>
      </dsp:txXfrm>
    </dsp:sp>
    <dsp:sp modelId="{24DCF2E7-3C4F-4C6F-9295-C495C8D54F6F}">
      <dsp:nvSpPr>
        <dsp:cNvPr id="0" name=""/>
        <dsp:cNvSpPr/>
      </dsp:nvSpPr>
      <dsp:spPr>
        <a:xfrm>
          <a:off x="2452204" y="260876"/>
          <a:ext cx="3732611" cy="3732611"/>
        </a:xfrm>
        <a:prstGeom prst="circularArrow">
          <a:avLst>
            <a:gd name="adj1" fmla="val 5199"/>
            <a:gd name="adj2" fmla="val 335858"/>
            <a:gd name="adj3" fmla="val 20750942"/>
            <a:gd name="adj4" fmla="val 19464476"/>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49F87-2A90-4C50-8DAC-5F777B6D398B}">
      <dsp:nvSpPr>
        <dsp:cNvPr id="0" name=""/>
        <dsp:cNvSpPr/>
      </dsp:nvSpPr>
      <dsp:spPr>
        <a:xfrm>
          <a:off x="5377532"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solidFill>
              <a:schemeClr val="tx1"/>
            </a:solidFill>
          </a:endParaRPr>
        </a:p>
      </dsp:txBody>
      <dsp:txXfrm>
        <a:off x="5377532" y="1880876"/>
        <a:ext cx="995249" cy="995249"/>
      </dsp:txXfrm>
    </dsp:sp>
    <dsp:sp modelId="{2DEE3801-7E9D-4240-B813-25A465EC8236}">
      <dsp:nvSpPr>
        <dsp:cNvPr id="0" name=""/>
        <dsp:cNvSpPr/>
      </dsp:nvSpPr>
      <dsp:spPr>
        <a:xfrm>
          <a:off x="2433845" y="445"/>
          <a:ext cx="3732611" cy="3732611"/>
        </a:xfrm>
        <a:prstGeom prst="circularArrow">
          <a:avLst>
            <a:gd name="adj1" fmla="val 5199"/>
            <a:gd name="adj2" fmla="val 335858"/>
            <a:gd name="adj3" fmla="val 4014929"/>
            <a:gd name="adj4" fmla="val 2253221"/>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8C6CB-28A4-43B0-8D82-01CDED23DA2C}">
      <dsp:nvSpPr>
        <dsp:cNvPr id="0" name=""/>
        <dsp:cNvSpPr/>
      </dsp:nvSpPr>
      <dsp:spPr>
        <a:xfrm>
          <a:off x="3802526" y="3025185"/>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tx1"/>
              </a:solidFill>
            </a:rPr>
            <a:t>Iteráció</a:t>
          </a:r>
          <a:endParaRPr lang="en-US" sz="1300" kern="1200" dirty="0">
            <a:solidFill>
              <a:schemeClr val="tx1"/>
            </a:solidFill>
          </a:endParaRPr>
        </a:p>
      </dsp:txBody>
      <dsp:txXfrm>
        <a:off x="3802526" y="3025185"/>
        <a:ext cx="995249" cy="995249"/>
      </dsp:txXfrm>
    </dsp:sp>
    <dsp:sp modelId="{246A05B9-E283-4A46-A3F6-FFDDCC980B16}">
      <dsp:nvSpPr>
        <dsp:cNvPr id="0" name=""/>
        <dsp:cNvSpPr/>
      </dsp:nvSpPr>
      <dsp:spPr>
        <a:xfrm>
          <a:off x="2433845" y="445"/>
          <a:ext cx="3732611" cy="3732611"/>
        </a:xfrm>
        <a:prstGeom prst="circularArrow">
          <a:avLst>
            <a:gd name="adj1" fmla="val 5199"/>
            <a:gd name="adj2" fmla="val 335858"/>
            <a:gd name="adj3" fmla="val 8210921"/>
            <a:gd name="adj4" fmla="val 6449213"/>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A0988-8DD4-44CB-92CA-D181FF788141}">
      <dsp:nvSpPr>
        <dsp:cNvPr id="0" name=""/>
        <dsp:cNvSpPr/>
      </dsp:nvSpPr>
      <dsp:spPr>
        <a:xfrm>
          <a:off x="2227520"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solidFill>
              <a:schemeClr val="tx1"/>
            </a:solidFill>
          </a:endParaRPr>
        </a:p>
      </dsp:txBody>
      <dsp:txXfrm>
        <a:off x="2227520" y="1880876"/>
        <a:ext cx="995249" cy="995249"/>
      </dsp:txXfrm>
    </dsp:sp>
    <dsp:sp modelId="{FD223A41-29BE-4A72-B8ED-BF87AC615C7A}">
      <dsp:nvSpPr>
        <dsp:cNvPr id="0" name=""/>
        <dsp:cNvSpPr/>
      </dsp:nvSpPr>
      <dsp:spPr>
        <a:xfrm>
          <a:off x="2433845" y="445"/>
          <a:ext cx="3732611" cy="3732611"/>
        </a:xfrm>
        <a:prstGeom prst="circularArrow">
          <a:avLst>
            <a:gd name="adj1" fmla="val 5199"/>
            <a:gd name="adj2" fmla="val 335858"/>
            <a:gd name="adj3" fmla="val 12298098"/>
            <a:gd name="adj4" fmla="val 10770677"/>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80D19-5C2C-461B-9EDF-EA334D4ED1EC}">
      <dsp:nvSpPr>
        <dsp:cNvPr id="0" name=""/>
        <dsp:cNvSpPr/>
      </dsp:nvSpPr>
      <dsp:spPr>
        <a:xfrm>
          <a:off x="2829119" y="2934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tx1"/>
              </a:solidFill>
            </a:rPr>
            <a:t>Inkrementum</a:t>
          </a:r>
          <a:endParaRPr lang="en-US" sz="1300" kern="1200" dirty="0">
            <a:solidFill>
              <a:schemeClr val="tx1"/>
            </a:solidFill>
          </a:endParaRPr>
        </a:p>
      </dsp:txBody>
      <dsp:txXfrm>
        <a:off x="2829119" y="29346"/>
        <a:ext cx="995249" cy="995249"/>
      </dsp:txXfrm>
    </dsp:sp>
    <dsp:sp modelId="{6F143C4F-FC6B-4348-8CF2-194DE5AF3224}">
      <dsp:nvSpPr>
        <dsp:cNvPr id="0" name=""/>
        <dsp:cNvSpPr/>
      </dsp:nvSpPr>
      <dsp:spPr>
        <a:xfrm>
          <a:off x="2194218" y="132408"/>
          <a:ext cx="3732611" cy="3732611"/>
        </a:xfrm>
        <a:prstGeom prst="circularArrow">
          <a:avLst>
            <a:gd name="adj1" fmla="val 5199"/>
            <a:gd name="adj2" fmla="val 335858"/>
            <a:gd name="adj3" fmla="val 17298533"/>
            <a:gd name="adj4" fmla="val 15649780"/>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1D876-1187-4EA4-A19B-FDE1C4AFB109}">
      <dsp:nvSpPr>
        <dsp:cNvPr id="0" name=""/>
        <dsp:cNvSpPr/>
      </dsp:nvSpPr>
      <dsp:spPr>
        <a:xfrm>
          <a:off x="4759406" y="168088"/>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err="1">
              <a:solidFill>
                <a:schemeClr val="accent4">
                  <a:lumMod val="50000"/>
                </a:schemeClr>
              </a:solidFill>
            </a:rPr>
            <a:t>Szabá</a:t>
          </a:r>
          <a:r>
            <a:rPr lang="en-US" sz="1300" kern="1200" dirty="0">
              <a:solidFill>
                <a:schemeClr val="accent4">
                  <a:lumMod val="50000"/>
                </a:schemeClr>
              </a:solidFill>
            </a:rPr>
            <a:t>lyok</a:t>
          </a:r>
        </a:p>
      </dsp:txBody>
      <dsp:txXfrm>
        <a:off x="4759406" y="168088"/>
        <a:ext cx="995249" cy="995249"/>
      </dsp:txXfrm>
    </dsp:sp>
    <dsp:sp modelId="{24DCF2E7-3C4F-4C6F-9295-C495C8D54F6F}">
      <dsp:nvSpPr>
        <dsp:cNvPr id="0" name=""/>
        <dsp:cNvSpPr/>
      </dsp:nvSpPr>
      <dsp:spPr>
        <a:xfrm>
          <a:off x="2452204" y="260876"/>
          <a:ext cx="3732611" cy="3732611"/>
        </a:xfrm>
        <a:prstGeom prst="circularArrow">
          <a:avLst>
            <a:gd name="adj1" fmla="val 5199"/>
            <a:gd name="adj2" fmla="val 335858"/>
            <a:gd name="adj3" fmla="val 20750942"/>
            <a:gd name="adj4" fmla="val 19464476"/>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49F87-2A90-4C50-8DAC-5F777B6D398B}">
      <dsp:nvSpPr>
        <dsp:cNvPr id="0" name=""/>
        <dsp:cNvSpPr/>
      </dsp:nvSpPr>
      <dsp:spPr>
        <a:xfrm>
          <a:off x="5377532"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5377532" y="1880876"/>
        <a:ext cx="995249" cy="995249"/>
      </dsp:txXfrm>
    </dsp:sp>
    <dsp:sp modelId="{2DEE3801-7E9D-4240-B813-25A465EC8236}">
      <dsp:nvSpPr>
        <dsp:cNvPr id="0" name=""/>
        <dsp:cNvSpPr/>
      </dsp:nvSpPr>
      <dsp:spPr>
        <a:xfrm>
          <a:off x="2433845" y="445"/>
          <a:ext cx="3732611" cy="3732611"/>
        </a:xfrm>
        <a:prstGeom prst="circularArrow">
          <a:avLst>
            <a:gd name="adj1" fmla="val 5199"/>
            <a:gd name="adj2" fmla="val 335858"/>
            <a:gd name="adj3" fmla="val 4014929"/>
            <a:gd name="adj4" fmla="val 2253221"/>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8C6CB-28A4-43B0-8D82-01CDED23DA2C}">
      <dsp:nvSpPr>
        <dsp:cNvPr id="0" name=""/>
        <dsp:cNvSpPr/>
      </dsp:nvSpPr>
      <dsp:spPr>
        <a:xfrm>
          <a:off x="3802526" y="3025185"/>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accent4">
                  <a:lumMod val="50000"/>
                </a:schemeClr>
              </a:solidFill>
            </a:rPr>
            <a:t>Iteráció</a:t>
          </a:r>
          <a:endParaRPr lang="en-US" sz="1300" kern="1200" dirty="0">
            <a:solidFill>
              <a:schemeClr val="accent4">
                <a:lumMod val="50000"/>
              </a:schemeClr>
            </a:solidFill>
          </a:endParaRPr>
        </a:p>
      </dsp:txBody>
      <dsp:txXfrm>
        <a:off x="3802526" y="3025185"/>
        <a:ext cx="995249" cy="995249"/>
      </dsp:txXfrm>
    </dsp:sp>
    <dsp:sp modelId="{246A05B9-E283-4A46-A3F6-FFDDCC980B16}">
      <dsp:nvSpPr>
        <dsp:cNvPr id="0" name=""/>
        <dsp:cNvSpPr/>
      </dsp:nvSpPr>
      <dsp:spPr>
        <a:xfrm>
          <a:off x="2433845" y="445"/>
          <a:ext cx="3732611" cy="3732611"/>
        </a:xfrm>
        <a:prstGeom prst="circularArrow">
          <a:avLst>
            <a:gd name="adj1" fmla="val 5199"/>
            <a:gd name="adj2" fmla="val 335858"/>
            <a:gd name="adj3" fmla="val 8210921"/>
            <a:gd name="adj4" fmla="val 6449213"/>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A0988-8DD4-44CB-92CA-D181FF788141}">
      <dsp:nvSpPr>
        <dsp:cNvPr id="0" name=""/>
        <dsp:cNvSpPr/>
      </dsp:nvSpPr>
      <dsp:spPr>
        <a:xfrm>
          <a:off x="2227520" y="188087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2227520" y="1880876"/>
        <a:ext cx="995249" cy="995249"/>
      </dsp:txXfrm>
    </dsp:sp>
    <dsp:sp modelId="{FD223A41-29BE-4A72-B8ED-BF87AC615C7A}">
      <dsp:nvSpPr>
        <dsp:cNvPr id="0" name=""/>
        <dsp:cNvSpPr/>
      </dsp:nvSpPr>
      <dsp:spPr>
        <a:xfrm>
          <a:off x="2433845" y="445"/>
          <a:ext cx="3732611" cy="3732611"/>
        </a:xfrm>
        <a:prstGeom prst="circularArrow">
          <a:avLst>
            <a:gd name="adj1" fmla="val 5199"/>
            <a:gd name="adj2" fmla="val 335858"/>
            <a:gd name="adj3" fmla="val 12298098"/>
            <a:gd name="adj4" fmla="val 10770677"/>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80D19-5C2C-461B-9EDF-EA334D4ED1EC}">
      <dsp:nvSpPr>
        <dsp:cNvPr id="0" name=""/>
        <dsp:cNvSpPr/>
      </dsp:nvSpPr>
      <dsp:spPr>
        <a:xfrm>
          <a:off x="2829119" y="29346"/>
          <a:ext cx="995249" cy="99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a:solidFill>
                <a:schemeClr val="accent4">
                  <a:lumMod val="50000"/>
                </a:schemeClr>
              </a:solidFill>
            </a:rPr>
            <a:t>Inkrementum</a:t>
          </a:r>
          <a:endParaRPr lang="en-US" sz="1300" kern="1200" dirty="0">
            <a:solidFill>
              <a:schemeClr val="accent4">
                <a:lumMod val="50000"/>
              </a:schemeClr>
            </a:solidFill>
          </a:endParaRPr>
        </a:p>
      </dsp:txBody>
      <dsp:txXfrm>
        <a:off x="2829119" y="29346"/>
        <a:ext cx="995249" cy="995249"/>
      </dsp:txXfrm>
    </dsp:sp>
    <dsp:sp modelId="{6F143C4F-FC6B-4348-8CF2-194DE5AF3224}">
      <dsp:nvSpPr>
        <dsp:cNvPr id="0" name=""/>
        <dsp:cNvSpPr/>
      </dsp:nvSpPr>
      <dsp:spPr>
        <a:xfrm>
          <a:off x="2194218" y="132408"/>
          <a:ext cx="3732611" cy="3732611"/>
        </a:xfrm>
        <a:prstGeom prst="circularArrow">
          <a:avLst>
            <a:gd name="adj1" fmla="val 5199"/>
            <a:gd name="adj2" fmla="val 335858"/>
            <a:gd name="adj3" fmla="val 17298533"/>
            <a:gd name="adj4" fmla="val 15649780"/>
            <a:gd name="adj5" fmla="val 6066"/>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65BAD-E618-4D67-BF10-BE7FD85A3508}">
      <dsp:nvSpPr>
        <dsp:cNvPr id="0" name=""/>
        <dsp:cNvSpPr/>
      </dsp:nvSpPr>
      <dsp:spPr>
        <a:xfrm>
          <a:off x="1354780" y="288455"/>
          <a:ext cx="2191253" cy="219125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r" defTabSz="889000">
            <a:lnSpc>
              <a:spcPct val="90000"/>
            </a:lnSpc>
            <a:spcBef>
              <a:spcPct val="0"/>
            </a:spcBef>
            <a:spcAft>
              <a:spcPct val="35000"/>
            </a:spcAft>
          </a:pPr>
          <a:r>
            <a:rPr lang="hu-HU" sz="2000" b="1" kern="1200" dirty="0"/>
            <a:t>Azonosít</a:t>
          </a:r>
        </a:p>
        <a:p>
          <a:pPr lvl="0" algn="r" defTabSz="889000">
            <a:lnSpc>
              <a:spcPct val="90000"/>
            </a:lnSpc>
            <a:spcBef>
              <a:spcPct val="0"/>
            </a:spcBef>
            <a:spcAft>
              <a:spcPct val="35000"/>
            </a:spcAft>
          </a:pPr>
          <a:r>
            <a:rPr lang="hu-HU" sz="1800" kern="1200" dirty="0"/>
            <a:t>Lehetőségek</a:t>
          </a:r>
        </a:p>
        <a:p>
          <a:pPr lvl="0" algn="r" defTabSz="889000">
            <a:lnSpc>
              <a:spcPct val="90000"/>
            </a:lnSpc>
            <a:spcBef>
              <a:spcPct val="0"/>
            </a:spcBef>
            <a:spcAft>
              <a:spcPct val="35000"/>
            </a:spcAft>
          </a:pPr>
          <a:r>
            <a:rPr lang="hu-HU" sz="1800" kern="1200" dirty="0"/>
            <a:t>Hibák a folyamatban</a:t>
          </a:r>
          <a:endParaRPr lang="en-US" sz="1800" kern="1200" dirty="0"/>
        </a:p>
      </dsp:txBody>
      <dsp:txXfrm>
        <a:off x="1996583" y="930258"/>
        <a:ext cx="1549450" cy="1549450"/>
      </dsp:txXfrm>
    </dsp:sp>
    <dsp:sp modelId="{6CEFC68F-2F09-4F56-AE8C-9E57FF23BD65}">
      <dsp:nvSpPr>
        <dsp:cNvPr id="0" name=""/>
        <dsp:cNvSpPr/>
      </dsp:nvSpPr>
      <dsp:spPr>
        <a:xfrm rot="5400000">
          <a:off x="3647246" y="288455"/>
          <a:ext cx="2191253" cy="2191253"/>
        </a:xfrm>
        <a:prstGeom prst="pieWedge">
          <a:avLst/>
        </a:prstGeom>
        <a:solidFill>
          <a:srgbClr val="0098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hu-HU" sz="2000" b="1" kern="1200" dirty="0"/>
            <a:t>Tervez</a:t>
          </a:r>
        </a:p>
        <a:p>
          <a:pPr lvl="0" algn="l" defTabSz="889000">
            <a:lnSpc>
              <a:spcPct val="90000"/>
            </a:lnSpc>
            <a:spcBef>
              <a:spcPct val="0"/>
            </a:spcBef>
            <a:spcAft>
              <a:spcPct val="35000"/>
            </a:spcAft>
          </a:pPr>
          <a:r>
            <a:rPr lang="hu-HU" sz="1800" kern="1200" dirty="0"/>
            <a:t>Hogyan javítható a folyamat?</a:t>
          </a:r>
          <a:endParaRPr lang="en-US" sz="1800" kern="1200" dirty="0"/>
        </a:p>
      </dsp:txBody>
      <dsp:txXfrm rot="-5400000">
        <a:off x="3647246" y="930258"/>
        <a:ext cx="1549450" cy="1549450"/>
      </dsp:txXfrm>
    </dsp:sp>
    <dsp:sp modelId="{B7EA87DB-1364-4040-BD2D-1BE795E1AB9C}">
      <dsp:nvSpPr>
        <dsp:cNvPr id="0" name=""/>
        <dsp:cNvSpPr/>
      </dsp:nvSpPr>
      <dsp:spPr>
        <a:xfrm rot="10800000">
          <a:off x="3647246" y="2580921"/>
          <a:ext cx="2191253" cy="2191253"/>
        </a:xfrm>
        <a:prstGeom prst="pieWedge">
          <a:avLst/>
        </a:prstGeom>
        <a:solidFill>
          <a:srgbClr val="940C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600200" rIns="142240" bIns="142240" numCol="1" spcCol="1270" anchor="b" anchorCtr="0">
          <a:noAutofit/>
        </a:bodyPr>
        <a:lstStyle/>
        <a:p>
          <a:pPr lvl="0" algn="l" defTabSz="889000">
            <a:lnSpc>
              <a:spcPct val="90000"/>
            </a:lnSpc>
            <a:spcBef>
              <a:spcPct val="0"/>
            </a:spcBef>
            <a:spcAft>
              <a:spcPct val="35000"/>
            </a:spcAft>
          </a:pPr>
          <a:r>
            <a:rPr lang="hu-HU" sz="2000" b="1" kern="1200" dirty="0"/>
            <a:t>Kipróbál</a:t>
          </a:r>
        </a:p>
        <a:p>
          <a:pPr lvl="0" algn="l" defTabSz="889000">
            <a:lnSpc>
              <a:spcPct val="90000"/>
            </a:lnSpc>
            <a:spcBef>
              <a:spcPct val="0"/>
            </a:spcBef>
            <a:spcAft>
              <a:spcPct val="35000"/>
            </a:spcAft>
          </a:pPr>
          <a:r>
            <a:rPr lang="hu-HU" sz="1800" kern="1200" dirty="0"/>
            <a:t>Egy iteráció</a:t>
          </a:r>
        </a:p>
        <a:p>
          <a:pPr lvl="0" algn="l" defTabSz="889000">
            <a:lnSpc>
              <a:spcPct val="90000"/>
            </a:lnSpc>
            <a:spcBef>
              <a:spcPct val="0"/>
            </a:spcBef>
            <a:spcAft>
              <a:spcPct val="35000"/>
            </a:spcAft>
          </a:pPr>
          <a:r>
            <a:rPr lang="hu-HU" sz="1800" kern="1200" dirty="0"/>
            <a:t>erejéig</a:t>
          </a:r>
          <a:endParaRPr lang="en-US" sz="1800" kern="1200" dirty="0"/>
        </a:p>
      </dsp:txBody>
      <dsp:txXfrm rot="10800000">
        <a:off x="3647246" y="2580921"/>
        <a:ext cx="1549450" cy="1549450"/>
      </dsp:txXfrm>
    </dsp:sp>
    <dsp:sp modelId="{0D029BD7-3E43-42C9-97C4-278C1444452F}">
      <dsp:nvSpPr>
        <dsp:cNvPr id="0" name=""/>
        <dsp:cNvSpPr/>
      </dsp:nvSpPr>
      <dsp:spPr>
        <a:xfrm rot="16200000">
          <a:off x="1354780" y="2580921"/>
          <a:ext cx="2191253" cy="2191253"/>
        </a:xfrm>
        <a:prstGeom prst="pieWedge">
          <a:avLst/>
        </a:prstGeom>
        <a:solidFill>
          <a:srgbClr val="85BC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r" defTabSz="889000">
            <a:lnSpc>
              <a:spcPct val="90000"/>
            </a:lnSpc>
            <a:spcBef>
              <a:spcPct val="0"/>
            </a:spcBef>
            <a:spcAft>
              <a:spcPct val="35000"/>
            </a:spcAft>
          </a:pPr>
          <a:r>
            <a:rPr lang="hu-HU" sz="2000" b="1" kern="1200" dirty="0"/>
            <a:t>Megvizsgál</a:t>
          </a:r>
        </a:p>
        <a:p>
          <a:pPr lvl="0" algn="r" defTabSz="889000">
            <a:lnSpc>
              <a:spcPct val="90000"/>
            </a:lnSpc>
            <a:spcBef>
              <a:spcPct val="0"/>
            </a:spcBef>
            <a:spcAft>
              <a:spcPct val="35000"/>
            </a:spcAft>
          </a:pPr>
          <a:r>
            <a:rPr lang="hu-HU" sz="1800" kern="1200" dirty="0"/>
            <a:t>Hogyan működött?</a:t>
          </a:r>
          <a:endParaRPr lang="en-US" sz="1800" kern="1200" dirty="0"/>
        </a:p>
      </dsp:txBody>
      <dsp:txXfrm rot="5400000">
        <a:off x="1996583" y="2580921"/>
        <a:ext cx="1549450" cy="1549450"/>
      </dsp:txXfrm>
    </dsp:sp>
    <dsp:sp modelId="{48236828-AFF8-4B5C-BB3E-915D21A64928}">
      <dsp:nvSpPr>
        <dsp:cNvPr id="0" name=""/>
        <dsp:cNvSpPr/>
      </dsp:nvSpPr>
      <dsp:spPr>
        <a:xfrm>
          <a:off x="3218357" y="2074858"/>
          <a:ext cx="756564" cy="65788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C6D613-F7DC-40A1-9F25-CC89957FB64D}">
      <dsp:nvSpPr>
        <dsp:cNvPr id="0" name=""/>
        <dsp:cNvSpPr/>
      </dsp:nvSpPr>
      <dsp:spPr>
        <a:xfrm rot="10800000">
          <a:off x="3218357" y="2327890"/>
          <a:ext cx="756564" cy="65788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0.38666</cdr:x>
      <cdr:y>0.46806</cdr:y>
    </cdr:from>
    <cdr:to>
      <cdr:x>0.73167</cdr:x>
      <cdr:y>0.82917</cdr:y>
    </cdr:to>
    <cdr:sp macro="" textlink="">
      <cdr:nvSpPr>
        <cdr:cNvPr id="2" name="TextBox 1"/>
        <cdr:cNvSpPr txBox="1"/>
      </cdr:nvSpPr>
      <cdr:spPr>
        <a:xfrm xmlns:a="http://schemas.openxmlformats.org/drawingml/2006/main">
          <a:off x="1767810" y="1283976"/>
          <a:ext cx="1577370" cy="9905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400">
              <a:solidFill>
                <a:schemeClr val="tx1"/>
              </a:solidFill>
            </a:rPr>
            <a:t>Ütemterv</a:t>
          </a:r>
        </a:p>
        <a:p xmlns:a="http://schemas.openxmlformats.org/drawingml/2006/main">
          <a:r>
            <a:rPr lang="hu-HU" sz="1400">
              <a:solidFill>
                <a:schemeClr val="tx1"/>
              </a:solidFill>
            </a:rPr>
            <a:t>         előtt</a:t>
          </a:r>
          <a:endParaRPr lang="en-US" sz="14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9F9326-CA47-4A23-B9D1-1458D36D7F9F}" type="datetimeFigureOut">
              <a:rPr lang="hu-HU" smtClean="0"/>
              <a:t>2016. 11. 23.</a:t>
            </a:fld>
            <a:endParaRPr lang="hu-H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A5C295-B6FF-4DC0-8DC6-64D12BBFD28B}" type="slidenum">
              <a:rPr lang="hu-HU" smtClean="0"/>
              <a:t>‹#›</a:t>
            </a:fld>
            <a:endParaRPr lang="hu-HU"/>
          </a:p>
        </p:txBody>
      </p:sp>
    </p:spTree>
    <p:extLst>
      <p:ext uri="{BB962C8B-B14F-4D97-AF65-F5344CB8AC3E}">
        <p14:creationId xmlns:p14="http://schemas.microsoft.com/office/powerpoint/2010/main" val="805538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6751BD7-D32A-4B77-8694-D49FA88AADE6}" type="datetimeFigureOut">
              <a:rPr lang="en-US" smtClean="0"/>
              <a:t>11/23/2016</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22B614-9B42-4910-A9DC-18467FE6FE21}" type="slidenum">
              <a:rPr lang="en-US" smtClean="0"/>
              <a:t>‹#›</a:t>
            </a:fld>
            <a:endParaRPr lang="en-US"/>
          </a:p>
        </p:txBody>
      </p:sp>
    </p:spTree>
    <p:extLst>
      <p:ext uri="{BB962C8B-B14F-4D97-AF65-F5344CB8AC3E}">
        <p14:creationId xmlns:p14="http://schemas.microsoft.com/office/powerpoint/2010/main" val="358015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a:t>
            </a:fld>
            <a:endParaRPr lang="en-US"/>
          </a:p>
        </p:txBody>
      </p:sp>
    </p:spTree>
    <p:extLst>
      <p:ext uri="{BB962C8B-B14F-4D97-AF65-F5344CB8AC3E}">
        <p14:creationId xmlns:p14="http://schemas.microsoft.com/office/powerpoint/2010/main" val="7385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10</a:t>
            </a:fld>
            <a:endParaRPr lang="en-US"/>
          </a:p>
        </p:txBody>
      </p:sp>
    </p:spTree>
    <p:extLst>
      <p:ext uri="{BB962C8B-B14F-4D97-AF65-F5344CB8AC3E}">
        <p14:creationId xmlns:p14="http://schemas.microsoft.com/office/powerpoint/2010/main" val="428176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11</a:t>
            </a:fld>
            <a:endParaRPr lang="en-US" dirty="0"/>
          </a:p>
        </p:txBody>
      </p:sp>
    </p:spTree>
    <p:extLst>
      <p:ext uri="{BB962C8B-B14F-4D97-AF65-F5344CB8AC3E}">
        <p14:creationId xmlns:p14="http://schemas.microsoft.com/office/powerpoint/2010/main" val="234635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12</a:t>
            </a:fld>
            <a:endParaRPr lang="en-US"/>
          </a:p>
        </p:txBody>
      </p:sp>
    </p:spTree>
    <p:extLst>
      <p:ext uri="{BB962C8B-B14F-4D97-AF65-F5344CB8AC3E}">
        <p14:creationId xmlns:p14="http://schemas.microsoft.com/office/powerpoint/2010/main" val="263609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13</a:t>
            </a:fld>
            <a:endParaRPr lang="en-US"/>
          </a:p>
        </p:txBody>
      </p:sp>
    </p:spTree>
    <p:extLst>
      <p:ext uri="{BB962C8B-B14F-4D97-AF65-F5344CB8AC3E}">
        <p14:creationId xmlns:p14="http://schemas.microsoft.com/office/powerpoint/2010/main" val="150520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14</a:t>
            </a:fld>
            <a:endParaRPr lang="en-US" dirty="0"/>
          </a:p>
        </p:txBody>
      </p:sp>
    </p:spTree>
    <p:extLst>
      <p:ext uri="{BB962C8B-B14F-4D97-AF65-F5344CB8AC3E}">
        <p14:creationId xmlns:p14="http://schemas.microsoft.com/office/powerpoint/2010/main" val="38471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15</a:t>
            </a:fld>
            <a:endParaRPr lang="en-US"/>
          </a:p>
        </p:txBody>
      </p:sp>
    </p:spTree>
    <p:extLst>
      <p:ext uri="{BB962C8B-B14F-4D97-AF65-F5344CB8AC3E}">
        <p14:creationId xmlns:p14="http://schemas.microsoft.com/office/powerpoint/2010/main" val="670898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16</a:t>
            </a:fld>
            <a:endParaRPr lang="en-US" dirty="0"/>
          </a:p>
        </p:txBody>
      </p:sp>
    </p:spTree>
    <p:extLst>
      <p:ext uri="{BB962C8B-B14F-4D97-AF65-F5344CB8AC3E}">
        <p14:creationId xmlns:p14="http://schemas.microsoft.com/office/powerpoint/2010/main" val="374475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17</a:t>
            </a:fld>
            <a:endParaRPr lang="en-US" dirty="0"/>
          </a:p>
        </p:txBody>
      </p:sp>
    </p:spTree>
    <p:extLst>
      <p:ext uri="{BB962C8B-B14F-4D97-AF65-F5344CB8AC3E}">
        <p14:creationId xmlns:p14="http://schemas.microsoft.com/office/powerpoint/2010/main" val="48586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18</a:t>
            </a:fld>
            <a:endParaRPr lang="en-US"/>
          </a:p>
        </p:txBody>
      </p:sp>
    </p:spTree>
    <p:extLst>
      <p:ext uri="{BB962C8B-B14F-4D97-AF65-F5344CB8AC3E}">
        <p14:creationId xmlns:p14="http://schemas.microsoft.com/office/powerpoint/2010/main" val="35100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19</a:t>
            </a:fld>
            <a:endParaRPr lang="en-US"/>
          </a:p>
        </p:txBody>
      </p:sp>
    </p:spTree>
    <p:extLst>
      <p:ext uri="{BB962C8B-B14F-4D97-AF65-F5344CB8AC3E}">
        <p14:creationId xmlns:p14="http://schemas.microsoft.com/office/powerpoint/2010/main" val="188128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2</a:t>
            </a:fld>
            <a:endParaRPr lang="en-US"/>
          </a:p>
        </p:txBody>
      </p:sp>
    </p:spTree>
    <p:extLst>
      <p:ext uri="{BB962C8B-B14F-4D97-AF65-F5344CB8AC3E}">
        <p14:creationId xmlns:p14="http://schemas.microsoft.com/office/powerpoint/2010/main" val="92937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20</a:t>
            </a:fld>
            <a:endParaRPr lang="en-US"/>
          </a:p>
        </p:txBody>
      </p:sp>
    </p:spTree>
    <p:extLst>
      <p:ext uri="{BB962C8B-B14F-4D97-AF65-F5344CB8AC3E}">
        <p14:creationId xmlns:p14="http://schemas.microsoft.com/office/powerpoint/2010/main" val="1786587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21</a:t>
            </a:fld>
            <a:endParaRPr lang="en-US"/>
          </a:p>
        </p:txBody>
      </p:sp>
    </p:spTree>
    <p:extLst>
      <p:ext uri="{BB962C8B-B14F-4D97-AF65-F5344CB8AC3E}">
        <p14:creationId xmlns:p14="http://schemas.microsoft.com/office/powerpoint/2010/main" val="3496869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22</a:t>
            </a:fld>
            <a:endParaRPr lang="en-US"/>
          </a:p>
        </p:txBody>
      </p:sp>
    </p:spTree>
    <p:extLst>
      <p:ext uri="{BB962C8B-B14F-4D97-AF65-F5344CB8AC3E}">
        <p14:creationId xmlns:p14="http://schemas.microsoft.com/office/powerpoint/2010/main" val="1887881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23</a:t>
            </a:fld>
            <a:endParaRPr lang="en-US"/>
          </a:p>
        </p:txBody>
      </p:sp>
    </p:spTree>
    <p:extLst>
      <p:ext uri="{BB962C8B-B14F-4D97-AF65-F5344CB8AC3E}">
        <p14:creationId xmlns:p14="http://schemas.microsoft.com/office/powerpoint/2010/main" val="1776286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24</a:t>
            </a:fld>
            <a:endParaRPr lang="en-US"/>
          </a:p>
        </p:txBody>
      </p:sp>
    </p:spTree>
    <p:extLst>
      <p:ext uri="{BB962C8B-B14F-4D97-AF65-F5344CB8AC3E}">
        <p14:creationId xmlns:p14="http://schemas.microsoft.com/office/powerpoint/2010/main" val="4076050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25</a:t>
            </a:fld>
            <a:endParaRPr lang="en-US"/>
          </a:p>
        </p:txBody>
      </p:sp>
    </p:spTree>
    <p:extLst>
      <p:ext uri="{BB962C8B-B14F-4D97-AF65-F5344CB8AC3E}">
        <p14:creationId xmlns:p14="http://schemas.microsoft.com/office/powerpoint/2010/main" val="343941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26</a:t>
            </a:fld>
            <a:endParaRPr lang="en-US"/>
          </a:p>
        </p:txBody>
      </p:sp>
    </p:spTree>
    <p:extLst>
      <p:ext uri="{BB962C8B-B14F-4D97-AF65-F5344CB8AC3E}">
        <p14:creationId xmlns:p14="http://schemas.microsoft.com/office/powerpoint/2010/main" val="169212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27</a:t>
            </a:fld>
            <a:endParaRPr lang="en-US"/>
          </a:p>
        </p:txBody>
      </p:sp>
    </p:spTree>
    <p:extLst>
      <p:ext uri="{BB962C8B-B14F-4D97-AF65-F5344CB8AC3E}">
        <p14:creationId xmlns:p14="http://schemas.microsoft.com/office/powerpoint/2010/main" val="2641359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28</a:t>
            </a:fld>
            <a:endParaRPr lang="en-US"/>
          </a:p>
        </p:txBody>
      </p:sp>
    </p:spTree>
    <p:extLst>
      <p:ext uri="{BB962C8B-B14F-4D97-AF65-F5344CB8AC3E}">
        <p14:creationId xmlns:p14="http://schemas.microsoft.com/office/powerpoint/2010/main" val="352507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29</a:t>
            </a:fld>
            <a:endParaRPr lang="en-US"/>
          </a:p>
        </p:txBody>
      </p:sp>
    </p:spTree>
    <p:extLst>
      <p:ext uri="{BB962C8B-B14F-4D97-AF65-F5344CB8AC3E}">
        <p14:creationId xmlns:p14="http://schemas.microsoft.com/office/powerpoint/2010/main" val="129611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3</a:t>
            </a:fld>
            <a:endParaRPr lang="en-US"/>
          </a:p>
        </p:txBody>
      </p:sp>
    </p:spTree>
    <p:extLst>
      <p:ext uri="{BB962C8B-B14F-4D97-AF65-F5344CB8AC3E}">
        <p14:creationId xmlns:p14="http://schemas.microsoft.com/office/powerpoint/2010/main" val="723392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30</a:t>
            </a:fld>
            <a:endParaRPr lang="en-US"/>
          </a:p>
        </p:txBody>
      </p:sp>
    </p:spTree>
    <p:extLst>
      <p:ext uri="{BB962C8B-B14F-4D97-AF65-F5344CB8AC3E}">
        <p14:creationId xmlns:p14="http://schemas.microsoft.com/office/powerpoint/2010/main" val="2378205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31</a:t>
            </a:fld>
            <a:endParaRPr lang="en-US" dirty="0"/>
          </a:p>
        </p:txBody>
      </p:sp>
    </p:spTree>
    <p:extLst>
      <p:ext uri="{BB962C8B-B14F-4D97-AF65-F5344CB8AC3E}">
        <p14:creationId xmlns:p14="http://schemas.microsoft.com/office/powerpoint/2010/main" val="1534912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32</a:t>
            </a:fld>
            <a:endParaRPr lang="en-US"/>
          </a:p>
        </p:txBody>
      </p:sp>
    </p:spTree>
    <p:extLst>
      <p:ext uri="{BB962C8B-B14F-4D97-AF65-F5344CB8AC3E}">
        <p14:creationId xmlns:p14="http://schemas.microsoft.com/office/powerpoint/2010/main" val="2968840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33</a:t>
            </a:fld>
            <a:endParaRPr lang="en-US"/>
          </a:p>
        </p:txBody>
      </p:sp>
    </p:spTree>
    <p:extLst>
      <p:ext uri="{BB962C8B-B14F-4D97-AF65-F5344CB8AC3E}">
        <p14:creationId xmlns:p14="http://schemas.microsoft.com/office/powerpoint/2010/main" val="1355595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34</a:t>
            </a:fld>
            <a:endParaRPr lang="en-US"/>
          </a:p>
        </p:txBody>
      </p:sp>
    </p:spTree>
    <p:extLst>
      <p:ext uri="{BB962C8B-B14F-4D97-AF65-F5344CB8AC3E}">
        <p14:creationId xmlns:p14="http://schemas.microsoft.com/office/powerpoint/2010/main" val="3390785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35</a:t>
            </a:fld>
            <a:endParaRPr lang="en-US"/>
          </a:p>
        </p:txBody>
      </p:sp>
    </p:spTree>
    <p:extLst>
      <p:ext uri="{BB962C8B-B14F-4D97-AF65-F5344CB8AC3E}">
        <p14:creationId xmlns:p14="http://schemas.microsoft.com/office/powerpoint/2010/main" val="3949212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36</a:t>
            </a:fld>
            <a:endParaRPr lang="en-US"/>
          </a:p>
        </p:txBody>
      </p:sp>
    </p:spTree>
    <p:extLst>
      <p:ext uri="{BB962C8B-B14F-4D97-AF65-F5344CB8AC3E}">
        <p14:creationId xmlns:p14="http://schemas.microsoft.com/office/powerpoint/2010/main" val="3293151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37</a:t>
            </a:fld>
            <a:endParaRPr lang="en-US"/>
          </a:p>
        </p:txBody>
      </p:sp>
    </p:spTree>
    <p:extLst>
      <p:ext uri="{BB962C8B-B14F-4D97-AF65-F5344CB8AC3E}">
        <p14:creationId xmlns:p14="http://schemas.microsoft.com/office/powerpoint/2010/main" val="2028600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38</a:t>
            </a:fld>
            <a:endParaRPr lang="en-US"/>
          </a:p>
        </p:txBody>
      </p:sp>
    </p:spTree>
    <p:extLst>
      <p:ext uri="{BB962C8B-B14F-4D97-AF65-F5344CB8AC3E}">
        <p14:creationId xmlns:p14="http://schemas.microsoft.com/office/powerpoint/2010/main" val="3207753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39</a:t>
            </a:fld>
            <a:endParaRPr lang="en-US"/>
          </a:p>
        </p:txBody>
      </p:sp>
    </p:spTree>
    <p:extLst>
      <p:ext uri="{BB962C8B-B14F-4D97-AF65-F5344CB8AC3E}">
        <p14:creationId xmlns:p14="http://schemas.microsoft.com/office/powerpoint/2010/main" val="239412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4</a:t>
            </a:fld>
            <a:endParaRPr lang="en-US" dirty="0"/>
          </a:p>
        </p:txBody>
      </p:sp>
    </p:spTree>
    <p:extLst>
      <p:ext uri="{BB962C8B-B14F-4D97-AF65-F5344CB8AC3E}">
        <p14:creationId xmlns:p14="http://schemas.microsoft.com/office/powerpoint/2010/main" val="464003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40</a:t>
            </a:fld>
            <a:endParaRPr lang="en-US"/>
          </a:p>
        </p:txBody>
      </p:sp>
    </p:spTree>
    <p:extLst>
      <p:ext uri="{BB962C8B-B14F-4D97-AF65-F5344CB8AC3E}">
        <p14:creationId xmlns:p14="http://schemas.microsoft.com/office/powerpoint/2010/main" val="3954796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Arial" charset="0"/>
            </a:endParaRPr>
          </a:p>
        </p:txBody>
      </p:sp>
      <p:sp>
        <p:nvSpPr>
          <p:cNvPr id="4" name="Slide Number Placeholder 3"/>
          <p:cNvSpPr>
            <a:spLocks noGrp="1"/>
          </p:cNvSpPr>
          <p:nvPr>
            <p:ph type="sldNum" sz="quarter" idx="10"/>
          </p:nvPr>
        </p:nvSpPr>
        <p:spPr/>
        <p:txBody>
          <a:bodyPr/>
          <a:lstStyle/>
          <a:p>
            <a:fld id="{9222B614-9B42-4910-A9DC-18467FE6FE21}" type="slidenum">
              <a:rPr lang="en-US" smtClean="0"/>
              <a:t>41</a:t>
            </a:fld>
            <a:endParaRPr lang="en-US"/>
          </a:p>
        </p:txBody>
      </p:sp>
    </p:spTree>
    <p:extLst>
      <p:ext uri="{BB962C8B-B14F-4D97-AF65-F5344CB8AC3E}">
        <p14:creationId xmlns:p14="http://schemas.microsoft.com/office/powerpoint/2010/main" val="1871291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42</a:t>
            </a:fld>
            <a:endParaRPr lang="en-US" dirty="0"/>
          </a:p>
        </p:txBody>
      </p:sp>
    </p:spTree>
    <p:extLst>
      <p:ext uri="{BB962C8B-B14F-4D97-AF65-F5344CB8AC3E}">
        <p14:creationId xmlns:p14="http://schemas.microsoft.com/office/powerpoint/2010/main" val="456947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43</a:t>
            </a:fld>
            <a:endParaRPr lang="en-US"/>
          </a:p>
        </p:txBody>
      </p:sp>
    </p:spTree>
    <p:extLst>
      <p:ext uri="{BB962C8B-B14F-4D97-AF65-F5344CB8AC3E}">
        <p14:creationId xmlns:p14="http://schemas.microsoft.com/office/powerpoint/2010/main" val="3732296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44</a:t>
            </a:fld>
            <a:endParaRPr lang="en-US"/>
          </a:p>
        </p:txBody>
      </p:sp>
    </p:spTree>
    <p:extLst>
      <p:ext uri="{BB962C8B-B14F-4D97-AF65-F5344CB8AC3E}">
        <p14:creationId xmlns:p14="http://schemas.microsoft.com/office/powerpoint/2010/main" val="2380909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45</a:t>
            </a:fld>
            <a:endParaRPr lang="en-US"/>
          </a:p>
        </p:txBody>
      </p:sp>
    </p:spTree>
    <p:extLst>
      <p:ext uri="{BB962C8B-B14F-4D97-AF65-F5344CB8AC3E}">
        <p14:creationId xmlns:p14="http://schemas.microsoft.com/office/powerpoint/2010/main" val="700319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46</a:t>
            </a:fld>
            <a:endParaRPr lang="en-US"/>
          </a:p>
        </p:txBody>
      </p:sp>
    </p:spTree>
    <p:extLst>
      <p:ext uri="{BB962C8B-B14F-4D97-AF65-F5344CB8AC3E}">
        <p14:creationId xmlns:p14="http://schemas.microsoft.com/office/powerpoint/2010/main" val="30190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47</a:t>
            </a:fld>
            <a:endParaRPr lang="en-US" dirty="0"/>
          </a:p>
        </p:txBody>
      </p:sp>
    </p:spTree>
    <p:extLst>
      <p:ext uri="{BB962C8B-B14F-4D97-AF65-F5344CB8AC3E}">
        <p14:creationId xmlns:p14="http://schemas.microsoft.com/office/powerpoint/2010/main" val="3237049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48</a:t>
            </a:fld>
            <a:endParaRPr lang="en-US"/>
          </a:p>
        </p:txBody>
      </p:sp>
    </p:spTree>
    <p:extLst>
      <p:ext uri="{BB962C8B-B14F-4D97-AF65-F5344CB8AC3E}">
        <p14:creationId xmlns:p14="http://schemas.microsoft.com/office/powerpoint/2010/main" val="1750291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49</a:t>
            </a:fld>
            <a:endParaRPr lang="en-US"/>
          </a:p>
        </p:txBody>
      </p:sp>
    </p:spTree>
    <p:extLst>
      <p:ext uri="{BB962C8B-B14F-4D97-AF65-F5344CB8AC3E}">
        <p14:creationId xmlns:p14="http://schemas.microsoft.com/office/powerpoint/2010/main" val="240520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5</a:t>
            </a:fld>
            <a:endParaRPr lang="en-US" dirty="0"/>
          </a:p>
        </p:txBody>
      </p:sp>
    </p:spTree>
    <p:extLst>
      <p:ext uri="{BB962C8B-B14F-4D97-AF65-F5344CB8AC3E}">
        <p14:creationId xmlns:p14="http://schemas.microsoft.com/office/powerpoint/2010/main" val="3336094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50</a:t>
            </a:fld>
            <a:endParaRPr lang="en-US"/>
          </a:p>
        </p:txBody>
      </p:sp>
    </p:spTree>
    <p:extLst>
      <p:ext uri="{BB962C8B-B14F-4D97-AF65-F5344CB8AC3E}">
        <p14:creationId xmlns:p14="http://schemas.microsoft.com/office/powerpoint/2010/main" val="2170586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51</a:t>
            </a:fld>
            <a:endParaRPr lang="en-US"/>
          </a:p>
        </p:txBody>
      </p:sp>
    </p:spTree>
    <p:extLst>
      <p:ext uri="{BB962C8B-B14F-4D97-AF65-F5344CB8AC3E}">
        <p14:creationId xmlns:p14="http://schemas.microsoft.com/office/powerpoint/2010/main" val="282706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52</a:t>
            </a:fld>
            <a:endParaRPr lang="en-US"/>
          </a:p>
        </p:txBody>
      </p:sp>
    </p:spTree>
    <p:extLst>
      <p:ext uri="{BB962C8B-B14F-4D97-AF65-F5344CB8AC3E}">
        <p14:creationId xmlns:p14="http://schemas.microsoft.com/office/powerpoint/2010/main" val="1026241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53</a:t>
            </a:fld>
            <a:endParaRPr lang="en-US"/>
          </a:p>
        </p:txBody>
      </p:sp>
    </p:spTree>
    <p:extLst>
      <p:ext uri="{BB962C8B-B14F-4D97-AF65-F5344CB8AC3E}">
        <p14:creationId xmlns:p14="http://schemas.microsoft.com/office/powerpoint/2010/main" val="1641195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54</a:t>
            </a:fld>
            <a:endParaRPr lang="en-US"/>
          </a:p>
        </p:txBody>
      </p:sp>
    </p:spTree>
    <p:extLst>
      <p:ext uri="{BB962C8B-B14F-4D97-AF65-F5344CB8AC3E}">
        <p14:creationId xmlns:p14="http://schemas.microsoft.com/office/powerpoint/2010/main" val="1985530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55</a:t>
            </a:fld>
            <a:endParaRPr lang="en-US"/>
          </a:p>
        </p:txBody>
      </p:sp>
    </p:spTree>
    <p:extLst>
      <p:ext uri="{BB962C8B-B14F-4D97-AF65-F5344CB8AC3E}">
        <p14:creationId xmlns:p14="http://schemas.microsoft.com/office/powerpoint/2010/main" val="3410003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56</a:t>
            </a:fld>
            <a:endParaRPr lang="en-US"/>
          </a:p>
        </p:txBody>
      </p:sp>
    </p:spTree>
    <p:extLst>
      <p:ext uri="{BB962C8B-B14F-4D97-AF65-F5344CB8AC3E}">
        <p14:creationId xmlns:p14="http://schemas.microsoft.com/office/powerpoint/2010/main" val="12759492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57</a:t>
            </a:fld>
            <a:endParaRPr lang="en-US"/>
          </a:p>
        </p:txBody>
      </p:sp>
    </p:spTree>
    <p:extLst>
      <p:ext uri="{BB962C8B-B14F-4D97-AF65-F5344CB8AC3E}">
        <p14:creationId xmlns:p14="http://schemas.microsoft.com/office/powerpoint/2010/main" val="3118696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58</a:t>
            </a:fld>
            <a:endParaRPr lang="en-US"/>
          </a:p>
        </p:txBody>
      </p:sp>
    </p:spTree>
    <p:extLst>
      <p:ext uri="{BB962C8B-B14F-4D97-AF65-F5344CB8AC3E}">
        <p14:creationId xmlns:p14="http://schemas.microsoft.com/office/powerpoint/2010/main" val="12360292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sz="1200" dirty="0"/>
          </a:p>
        </p:txBody>
      </p:sp>
      <p:sp>
        <p:nvSpPr>
          <p:cNvPr id="4" name="Slide Number Placeholder 3"/>
          <p:cNvSpPr>
            <a:spLocks noGrp="1"/>
          </p:cNvSpPr>
          <p:nvPr>
            <p:ph type="sldNum" sz="quarter" idx="10"/>
          </p:nvPr>
        </p:nvSpPr>
        <p:spPr/>
        <p:txBody>
          <a:bodyPr/>
          <a:lstStyle/>
          <a:p>
            <a:fld id="{9222B614-9B42-4910-A9DC-18467FE6FE21}" type="slidenum">
              <a:rPr lang="en-US" smtClean="0"/>
              <a:t>59</a:t>
            </a:fld>
            <a:endParaRPr lang="en-US"/>
          </a:p>
        </p:txBody>
      </p:sp>
    </p:spTree>
    <p:extLst>
      <p:ext uri="{BB962C8B-B14F-4D97-AF65-F5344CB8AC3E}">
        <p14:creationId xmlns:p14="http://schemas.microsoft.com/office/powerpoint/2010/main" val="309785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6</a:t>
            </a:fld>
            <a:endParaRPr lang="en-US" dirty="0"/>
          </a:p>
        </p:txBody>
      </p:sp>
    </p:spTree>
    <p:extLst>
      <p:ext uri="{BB962C8B-B14F-4D97-AF65-F5344CB8AC3E}">
        <p14:creationId xmlns:p14="http://schemas.microsoft.com/office/powerpoint/2010/main" val="347722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60</a:t>
            </a:fld>
            <a:endParaRPr lang="en-US"/>
          </a:p>
        </p:txBody>
      </p:sp>
    </p:spTree>
    <p:extLst>
      <p:ext uri="{BB962C8B-B14F-4D97-AF65-F5344CB8AC3E}">
        <p14:creationId xmlns:p14="http://schemas.microsoft.com/office/powerpoint/2010/main" val="3270442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61</a:t>
            </a:fld>
            <a:endParaRPr lang="en-US"/>
          </a:p>
        </p:txBody>
      </p:sp>
    </p:spTree>
    <p:extLst>
      <p:ext uri="{BB962C8B-B14F-4D97-AF65-F5344CB8AC3E}">
        <p14:creationId xmlns:p14="http://schemas.microsoft.com/office/powerpoint/2010/main" val="1495554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62</a:t>
            </a:fld>
            <a:endParaRPr lang="en-US"/>
          </a:p>
        </p:txBody>
      </p:sp>
    </p:spTree>
    <p:extLst>
      <p:ext uri="{BB962C8B-B14F-4D97-AF65-F5344CB8AC3E}">
        <p14:creationId xmlns:p14="http://schemas.microsoft.com/office/powerpoint/2010/main" val="2158860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63</a:t>
            </a:fld>
            <a:endParaRPr lang="en-US"/>
          </a:p>
        </p:txBody>
      </p:sp>
    </p:spTree>
    <p:extLst>
      <p:ext uri="{BB962C8B-B14F-4D97-AF65-F5344CB8AC3E}">
        <p14:creationId xmlns:p14="http://schemas.microsoft.com/office/powerpoint/2010/main" val="16794185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64</a:t>
            </a:fld>
            <a:endParaRPr lang="en-US"/>
          </a:p>
        </p:txBody>
      </p:sp>
    </p:spTree>
    <p:extLst>
      <p:ext uri="{BB962C8B-B14F-4D97-AF65-F5344CB8AC3E}">
        <p14:creationId xmlns:p14="http://schemas.microsoft.com/office/powerpoint/2010/main" val="14315413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65</a:t>
            </a:fld>
            <a:endParaRPr lang="en-US"/>
          </a:p>
        </p:txBody>
      </p:sp>
    </p:spTree>
    <p:extLst>
      <p:ext uri="{BB962C8B-B14F-4D97-AF65-F5344CB8AC3E}">
        <p14:creationId xmlns:p14="http://schemas.microsoft.com/office/powerpoint/2010/main" val="1322225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66</a:t>
            </a:fld>
            <a:endParaRPr lang="en-US"/>
          </a:p>
        </p:txBody>
      </p:sp>
    </p:spTree>
    <p:extLst>
      <p:ext uri="{BB962C8B-B14F-4D97-AF65-F5344CB8AC3E}">
        <p14:creationId xmlns:p14="http://schemas.microsoft.com/office/powerpoint/2010/main" val="10078624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67</a:t>
            </a:fld>
            <a:endParaRPr lang="en-US"/>
          </a:p>
        </p:txBody>
      </p:sp>
    </p:spTree>
    <p:extLst>
      <p:ext uri="{BB962C8B-B14F-4D97-AF65-F5344CB8AC3E}">
        <p14:creationId xmlns:p14="http://schemas.microsoft.com/office/powerpoint/2010/main" val="9113889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68</a:t>
            </a:fld>
            <a:endParaRPr lang="en-US"/>
          </a:p>
        </p:txBody>
      </p:sp>
    </p:spTree>
    <p:extLst>
      <p:ext uri="{BB962C8B-B14F-4D97-AF65-F5344CB8AC3E}">
        <p14:creationId xmlns:p14="http://schemas.microsoft.com/office/powerpoint/2010/main" val="4317240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69</a:t>
            </a:fld>
            <a:endParaRPr lang="en-US"/>
          </a:p>
        </p:txBody>
      </p:sp>
    </p:spTree>
    <p:extLst>
      <p:ext uri="{BB962C8B-B14F-4D97-AF65-F5344CB8AC3E}">
        <p14:creationId xmlns:p14="http://schemas.microsoft.com/office/powerpoint/2010/main" val="73450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a:t>
            </a:fld>
            <a:endParaRPr lang="en-US"/>
          </a:p>
        </p:txBody>
      </p:sp>
    </p:spTree>
    <p:extLst>
      <p:ext uri="{BB962C8B-B14F-4D97-AF65-F5344CB8AC3E}">
        <p14:creationId xmlns:p14="http://schemas.microsoft.com/office/powerpoint/2010/main" val="854196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70</a:t>
            </a:fld>
            <a:endParaRPr lang="en-US"/>
          </a:p>
        </p:txBody>
      </p:sp>
    </p:spTree>
    <p:extLst>
      <p:ext uri="{BB962C8B-B14F-4D97-AF65-F5344CB8AC3E}">
        <p14:creationId xmlns:p14="http://schemas.microsoft.com/office/powerpoint/2010/main" val="14129148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71</a:t>
            </a:fld>
            <a:endParaRPr lang="en-US"/>
          </a:p>
        </p:txBody>
      </p:sp>
    </p:spTree>
    <p:extLst>
      <p:ext uri="{BB962C8B-B14F-4D97-AF65-F5344CB8AC3E}">
        <p14:creationId xmlns:p14="http://schemas.microsoft.com/office/powerpoint/2010/main" val="20492539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72</a:t>
            </a:fld>
            <a:endParaRPr lang="en-US"/>
          </a:p>
        </p:txBody>
      </p:sp>
    </p:spTree>
    <p:extLst>
      <p:ext uri="{BB962C8B-B14F-4D97-AF65-F5344CB8AC3E}">
        <p14:creationId xmlns:p14="http://schemas.microsoft.com/office/powerpoint/2010/main" val="25266139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73</a:t>
            </a:fld>
            <a:endParaRPr lang="en-US"/>
          </a:p>
        </p:txBody>
      </p:sp>
    </p:spTree>
    <p:extLst>
      <p:ext uri="{BB962C8B-B14F-4D97-AF65-F5344CB8AC3E}">
        <p14:creationId xmlns:p14="http://schemas.microsoft.com/office/powerpoint/2010/main" val="42483860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74</a:t>
            </a:fld>
            <a:endParaRPr lang="en-US"/>
          </a:p>
        </p:txBody>
      </p:sp>
    </p:spTree>
    <p:extLst>
      <p:ext uri="{BB962C8B-B14F-4D97-AF65-F5344CB8AC3E}">
        <p14:creationId xmlns:p14="http://schemas.microsoft.com/office/powerpoint/2010/main" val="513214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75</a:t>
            </a:fld>
            <a:endParaRPr lang="en-US"/>
          </a:p>
        </p:txBody>
      </p:sp>
    </p:spTree>
    <p:extLst>
      <p:ext uri="{BB962C8B-B14F-4D97-AF65-F5344CB8AC3E}">
        <p14:creationId xmlns:p14="http://schemas.microsoft.com/office/powerpoint/2010/main" val="16488917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76</a:t>
            </a:fld>
            <a:endParaRPr lang="en-US"/>
          </a:p>
        </p:txBody>
      </p:sp>
    </p:spTree>
    <p:extLst>
      <p:ext uri="{BB962C8B-B14F-4D97-AF65-F5344CB8AC3E}">
        <p14:creationId xmlns:p14="http://schemas.microsoft.com/office/powerpoint/2010/main" val="1714262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22B614-9B42-4910-A9DC-18467FE6FE21}" type="slidenum">
              <a:rPr lang="en-US" smtClean="0"/>
              <a:t>77</a:t>
            </a:fld>
            <a:endParaRPr lang="en-US"/>
          </a:p>
        </p:txBody>
      </p:sp>
    </p:spTree>
    <p:extLst>
      <p:ext uri="{BB962C8B-B14F-4D97-AF65-F5344CB8AC3E}">
        <p14:creationId xmlns:p14="http://schemas.microsoft.com/office/powerpoint/2010/main" val="603414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78</a:t>
            </a:fld>
            <a:endParaRPr lang="en-US"/>
          </a:p>
        </p:txBody>
      </p:sp>
    </p:spTree>
    <p:extLst>
      <p:ext uri="{BB962C8B-B14F-4D97-AF65-F5344CB8AC3E}">
        <p14:creationId xmlns:p14="http://schemas.microsoft.com/office/powerpoint/2010/main" val="20186659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79</a:t>
            </a:fld>
            <a:endParaRPr lang="en-US"/>
          </a:p>
        </p:txBody>
      </p:sp>
    </p:spTree>
    <p:extLst>
      <p:ext uri="{BB962C8B-B14F-4D97-AF65-F5344CB8AC3E}">
        <p14:creationId xmlns:p14="http://schemas.microsoft.com/office/powerpoint/2010/main" val="101122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a:t>
            </a:fld>
            <a:endParaRPr lang="en-US"/>
          </a:p>
        </p:txBody>
      </p:sp>
    </p:spTree>
    <p:extLst>
      <p:ext uri="{BB962C8B-B14F-4D97-AF65-F5344CB8AC3E}">
        <p14:creationId xmlns:p14="http://schemas.microsoft.com/office/powerpoint/2010/main" val="970887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80</a:t>
            </a:fld>
            <a:endParaRPr lang="en-US"/>
          </a:p>
        </p:txBody>
      </p:sp>
    </p:spTree>
    <p:extLst>
      <p:ext uri="{BB962C8B-B14F-4D97-AF65-F5344CB8AC3E}">
        <p14:creationId xmlns:p14="http://schemas.microsoft.com/office/powerpoint/2010/main" val="25801042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81</a:t>
            </a:fld>
            <a:endParaRPr lang="en-US"/>
          </a:p>
        </p:txBody>
      </p:sp>
    </p:spTree>
    <p:extLst>
      <p:ext uri="{BB962C8B-B14F-4D97-AF65-F5344CB8AC3E}">
        <p14:creationId xmlns:p14="http://schemas.microsoft.com/office/powerpoint/2010/main" val="26513821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82</a:t>
            </a:fld>
            <a:endParaRPr lang="en-US"/>
          </a:p>
        </p:txBody>
      </p:sp>
    </p:spTree>
    <p:extLst>
      <p:ext uri="{BB962C8B-B14F-4D97-AF65-F5344CB8AC3E}">
        <p14:creationId xmlns:p14="http://schemas.microsoft.com/office/powerpoint/2010/main" val="33061694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83</a:t>
            </a:fld>
            <a:endParaRPr lang="en-US"/>
          </a:p>
        </p:txBody>
      </p:sp>
    </p:spTree>
    <p:extLst>
      <p:ext uri="{BB962C8B-B14F-4D97-AF65-F5344CB8AC3E}">
        <p14:creationId xmlns:p14="http://schemas.microsoft.com/office/powerpoint/2010/main" val="11479766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84</a:t>
            </a:fld>
            <a:endParaRPr lang="en-US"/>
          </a:p>
        </p:txBody>
      </p:sp>
    </p:spTree>
    <p:extLst>
      <p:ext uri="{BB962C8B-B14F-4D97-AF65-F5344CB8AC3E}">
        <p14:creationId xmlns:p14="http://schemas.microsoft.com/office/powerpoint/2010/main" val="20875226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85</a:t>
            </a:fld>
            <a:endParaRPr lang="en-US"/>
          </a:p>
        </p:txBody>
      </p:sp>
    </p:spTree>
    <p:extLst>
      <p:ext uri="{BB962C8B-B14F-4D97-AF65-F5344CB8AC3E}">
        <p14:creationId xmlns:p14="http://schemas.microsoft.com/office/powerpoint/2010/main" val="39991159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86</a:t>
            </a:fld>
            <a:endParaRPr lang="en-US"/>
          </a:p>
        </p:txBody>
      </p:sp>
    </p:spTree>
    <p:extLst>
      <p:ext uri="{BB962C8B-B14F-4D97-AF65-F5344CB8AC3E}">
        <p14:creationId xmlns:p14="http://schemas.microsoft.com/office/powerpoint/2010/main" val="1388697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87</a:t>
            </a:fld>
            <a:endParaRPr lang="en-US"/>
          </a:p>
        </p:txBody>
      </p:sp>
    </p:spTree>
    <p:extLst>
      <p:ext uri="{BB962C8B-B14F-4D97-AF65-F5344CB8AC3E}">
        <p14:creationId xmlns:p14="http://schemas.microsoft.com/office/powerpoint/2010/main" val="15260027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88</a:t>
            </a:fld>
            <a:endParaRPr lang="en-US"/>
          </a:p>
        </p:txBody>
      </p:sp>
    </p:spTree>
    <p:extLst>
      <p:ext uri="{BB962C8B-B14F-4D97-AF65-F5344CB8AC3E}">
        <p14:creationId xmlns:p14="http://schemas.microsoft.com/office/powerpoint/2010/main" val="41448567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89</a:t>
            </a:fld>
            <a:endParaRPr lang="en-US"/>
          </a:p>
        </p:txBody>
      </p:sp>
    </p:spTree>
    <p:extLst>
      <p:ext uri="{BB962C8B-B14F-4D97-AF65-F5344CB8AC3E}">
        <p14:creationId xmlns:p14="http://schemas.microsoft.com/office/powerpoint/2010/main" val="76333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9</a:t>
            </a:fld>
            <a:endParaRPr lang="en-US"/>
          </a:p>
        </p:txBody>
      </p:sp>
    </p:spTree>
    <p:extLst>
      <p:ext uri="{BB962C8B-B14F-4D97-AF65-F5344CB8AC3E}">
        <p14:creationId xmlns:p14="http://schemas.microsoft.com/office/powerpoint/2010/main" val="16896884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90</a:t>
            </a:fld>
            <a:endParaRPr lang="en-US"/>
          </a:p>
        </p:txBody>
      </p:sp>
    </p:spTree>
    <p:extLst>
      <p:ext uri="{BB962C8B-B14F-4D97-AF65-F5344CB8AC3E}">
        <p14:creationId xmlns:p14="http://schemas.microsoft.com/office/powerpoint/2010/main" val="34067998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9222B614-9B42-4910-A9DC-18467FE6FE21}" type="slidenum">
              <a:rPr lang="en-US" smtClean="0"/>
              <a:t>91</a:t>
            </a:fld>
            <a:endParaRPr lang="en-US"/>
          </a:p>
        </p:txBody>
      </p:sp>
    </p:spTree>
    <p:extLst>
      <p:ext uri="{BB962C8B-B14F-4D97-AF65-F5344CB8AC3E}">
        <p14:creationId xmlns:p14="http://schemas.microsoft.com/office/powerpoint/2010/main" val="10306189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92</a:t>
            </a:fld>
            <a:endParaRPr lang="en-US"/>
          </a:p>
        </p:txBody>
      </p:sp>
    </p:spTree>
    <p:extLst>
      <p:ext uri="{BB962C8B-B14F-4D97-AF65-F5344CB8AC3E}">
        <p14:creationId xmlns:p14="http://schemas.microsoft.com/office/powerpoint/2010/main" val="32144593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93</a:t>
            </a:fld>
            <a:endParaRPr lang="en-US"/>
          </a:p>
        </p:txBody>
      </p:sp>
    </p:spTree>
    <p:extLst>
      <p:ext uri="{BB962C8B-B14F-4D97-AF65-F5344CB8AC3E}">
        <p14:creationId xmlns:p14="http://schemas.microsoft.com/office/powerpoint/2010/main" val="38461745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94</a:t>
            </a:fld>
            <a:endParaRPr lang="en-US"/>
          </a:p>
        </p:txBody>
      </p:sp>
    </p:spTree>
    <p:extLst>
      <p:ext uri="{BB962C8B-B14F-4D97-AF65-F5344CB8AC3E}">
        <p14:creationId xmlns:p14="http://schemas.microsoft.com/office/powerpoint/2010/main" val="33074363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95</a:t>
            </a:fld>
            <a:endParaRPr lang="en-US"/>
          </a:p>
        </p:txBody>
      </p:sp>
    </p:spTree>
    <p:extLst>
      <p:ext uri="{BB962C8B-B14F-4D97-AF65-F5344CB8AC3E}">
        <p14:creationId xmlns:p14="http://schemas.microsoft.com/office/powerpoint/2010/main" val="8782578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96</a:t>
            </a:fld>
            <a:endParaRPr lang="en-US"/>
          </a:p>
        </p:txBody>
      </p:sp>
    </p:spTree>
    <p:extLst>
      <p:ext uri="{BB962C8B-B14F-4D97-AF65-F5344CB8AC3E}">
        <p14:creationId xmlns:p14="http://schemas.microsoft.com/office/powerpoint/2010/main" val="37402554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97</a:t>
            </a:fld>
            <a:endParaRPr lang="en-US"/>
          </a:p>
        </p:txBody>
      </p:sp>
    </p:spTree>
    <p:extLst>
      <p:ext uri="{BB962C8B-B14F-4D97-AF65-F5344CB8AC3E}">
        <p14:creationId xmlns:p14="http://schemas.microsoft.com/office/powerpoint/2010/main" val="19894681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9222B614-9B42-4910-A9DC-18467FE6FE21}" type="slidenum">
              <a:rPr lang="en-US" smtClean="0"/>
              <a:t>98</a:t>
            </a:fld>
            <a:endParaRPr lang="en-US"/>
          </a:p>
        </p:txBody>
      </p:sp>
    </p:spTree>
    <p:extLst>
      <p:ext uri="{BB962C8B-B14F-4D97-AF65-F5344CB8AC3E}">
        <p14:creationId xmlns:p14="http://schemas.microsoft.com/office/powerpoint/2010/main" val="336545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74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305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45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686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086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452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00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519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976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111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11/23/2016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43434"/>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reeimages.com/photo/tracks-142720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geek-and-poke.com/geekandpoke/2012/10/1/doad.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eNe0UEsBalA" TargetMode="Externa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15.png"/><Relationship Id="rId12"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6.png"/><Relationship Id="rId5" Type="http://schemas.openxmlformats.org/officeDocument/2006/relationships/image" Target="../media/image17.png"/><Relationship Id="rId10"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15.png"/><Relationship Id="rId12"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5.png"/><Relationship Id="rId5" Type="http://schemas.openxmlformats.org/officeDocument/2006/relationships/image" Target="../media/image16.png"/><Relationship Id="rId10" Type="http://schemas.openxmlformats.org/officeDocument/2006/relationships/image" Target="../media/image38.png"/><Relationship Id="rId4" Type="http://schemas.openxmlformats.org/officeDocument/2006/relationships/image" Target="../media/image17.png"/><Relationship Id="rId9"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freeimages.com/photo/skyscraper-cleaners-3-1446880" TargetMode="Externa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linkedin.com/in/zoltaszekely"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mailto:zolta.szekely@wolterskluwer.com" TargetMode="External"/><Relationship Id="rId4" Type="http://schemas.openxmlformats.org/officeDocument/2006/relationships/hyperlink" Target="mailto:zzolta@gmail.co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mountaingoatsoftware.com/uploads/presentations/Magyar-Redistributable-Intro-Scrum.ppt" TargetMode="External"/><Relationship Id="rId7" Type="http://schemas.openxmlformats.org/officeDocument/2006/relationships/image" Target="../media/image53.jpe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s://www.linkedin.com/pulse/how-reduce-risk-missing-nonfunctional-requirements-miller-cbap" TargetMode="External"/><Relationship Id="rId5" Type="http://schemas.openxmlformats.org/officeDocument/2006/relationships/hyperlink" Target="http://www.adaptiveconsulting.hu/kanban-vagy-scrum" TargetMode="External"/><Relationship Id="rId4" Type="http://schemas.openxmlformats.org/officeDocument/2006/relationships/hyperlink" Target="https://techcrunch.com/2016/08/06/stand-up-against-the-stand-up/"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www.freeimages.com/" TargetMode="External"/><Relationship Id="rId3" Type="http://schemas.openxmlformats.org/officeDocument/2006/relationships/hyperlink" Target="https://dzone.com/articles/digging-fail-fast-fail-often" TargetMode="External"/><Relationship Id="rId7" Type="http://schemas.openxmlformats.org/officeDocument/2006/relationships/hyperlink" Target="https://www.wikipedia.org/"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https://www.finextra.com/blogposting/6836/7-reasons-why-software-development-is-so-hard" TargetMode="External"/><Relationship Id="rId11" Type="http://schemas.openxmlformats.org/officeDocument/2006/relationships/image" Target="../media/image53.jpeg"/><Relationship Id="rId5" Type="http://schemas.openxmlformats.org/officeDocument/2006/relationships/hyperlink" Target="https://blog.gate6.com/top-6-challenges-software-development" TargetMode="External"/><Relationship Id="rId10" Type="http://schemas.openxmlformats.org/officeDocument/2006/relationships/hyperlink" Target="https://www.draw.io/" TargetMode="External"/><Relationship Id="rId4" Type="http://schemas.openxmlformats.org/officeDocument/2006/relationships/hyperlink" Target="http://www.seguetech.com/waterfall-vs-agile-methodology" TargetMode="External"/><Relationship Id="rId9" Type="http://schemas.openxmlformats.org/officeDocument/2006/relationships/hyperlink" Target="http://geek-and-poke.com/"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5.jpg"/></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62401" y="-1"/>
            <a:ext cx="5181600" cy="6846639"/>
          </a:xfrm>
          <a:prstGeom prst="rect">
            <a:avLst/>
          </a:prstGeom>
        </p:spPr>
      </p:pic>
      <p:sp>
        <p:nvSpPr>
          <p:cNvPr id="2" name="Title 1"/>
          <p:cNvSpPr>
            <a:spLocks noGrp="1"/>
          </p:cNvSpPr>
          <p:nvPr>
            <p:ph type="ctrTitle"/>
          </p:nvPr>
        </p:nvSpPr>
        <p:spPr>
          <a:xfrm>
            <a:off x="160420" y="4820655"/>
            <a:ext cx="5454315" cy="1900987"/>
          </a:xfrm>
        </p:spPr>
        <p:txBody>
          <a:bodyPr>
            <a:noAutofit/>
          </a:bodyPr>
          <a:lstStyle/>
          <a:p>
            <a:pPr algn="r"/>
            <a:r>
              <a:rPr lang="hu-HU" dirty="0" err="1"/>
              <a:t>Agile</a:t>
            </a:r>
            <a:r>
              <a:rPr lang="hu-HU" dirty="0"/>
              <a:t>, ésszerűen</a:t>
            </a:r>
            <a:r>
              <a:rPr lang="en-US" sz="4000" dirty="0"/>
              <a:t/>
            </a:r>
            <a:br>
              <a:rPr lang="en-US" sz="4000" dirty="0"/>
            </a:br>
            <a:r>
              <a:rPr lang="hu-HU" sz="2400" dirty="0"/>
              <a:t>Székely Sipos Sándor Zolta</a:t>
            </a:r>
            <a:r>
              <a:rPr lang="hu-HU" sz="4000" dirty="0"/>
              <a:t/>
            </a:r>
            <a:br>
              <a:rPr lang="hu-HU" sz="4000" dirty="0"/>
            </a:br>
            <a:endParaRPr lang="en-US" sz="4000" dirty="0"/>
          </a:p>
        </p:txBody>
      </p:sp>
    </p:spTree>
    <p:extLst>
      <p:ext uri="{BB962C8B-B14F-4D97-AF65-F5344CB8AC3E}">
        <p14:creationId xmlns:p14="http://schemas.microsoft.com/office/powerpoint/2010/main" val="264711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Hogyan előzzük meg, illetve harcoljunk ellene?</a:t>
            </a:r>
          </a:p>
        </p:txBody>
      </p:sp>
      <p:sp>
        <p:nvSpPr>
          <p:cNvPr id="3" name="Content Placeholder 2"/>
          <p:cNvSpPr>
            <a:spLocks noGrp="1"/>
          </p:cNvSpPr>
          <p:nvPr>
            <p:ph idx="1"/>
          </p:nvPr>
        </p:nvSpPr>
        <p:spPr>
          <a:xfrm>
            <a:off x="628650" y="2506662"/>
            <a:ext cx="7886700" cy="4176526"/>
          </a:xfrm>
        </p:spPr>
        <p:txBody>
          <a:bodyPr>
            <a:noAutofit/>
          </a:bodyPr>
          <a:lstStyle/>
          <a:p>
            <a:r>
              <a:rPr lang="hu-HU" sz="2400" dirty="0" smtClean="0"/>
              <a:t>Megelőzés</a:t>
            </a:r>
          </a:p>
          <a:p>
            <a:r>
              <a:rPr lang="hu-HU" sz="2400" dirty="0" smtClean="0"/>
              <a:t>A </a:t>
            </a:r>
            <a:r>
              <a:rPr lang="hu-HU" sz="2400" dirty="0"/>
              <a:t>“Kész” szigorú definíciója </a:t>
            </a:r>
            <a:r>
              <a:rPr lang="en-US" sz="2400" dirty="0"/>
              <a:t>(Definition of Done)</a:t>
            </a:r>
            <a:endParaRPr lang="hu-HU" sz="2400" dirty="0"/>
          </a:p>
          <a:p>
            <a:pPr lvl="1"/>
            <a:r>
              <a:rPr lang="hu-HU" dirty="0"/>
              <a:t>Ami a kód minőségére is </a:t>
            </a:r>
            <a:r>
              <a:rPr lang="hu-HU" dirty="0" smtClean="0"/>
              <a:t>kiterjed</a:t>
            </a:r>
          </a:p>
          <a:p>
            <a:pPr lvl="2"/>
            <a:r>
              <a:rPr lang="hu-HU" sz="2400" dirty="0" err="1" smtClean="0"/>
              <a:t>Sonar</a:t>
            </a:r>
            <a:endParaRPr lang="hu-HU" sz="2400" dirty="0"/>
          </a:p>
          <a:p>
            <a:r>
              <a:rPr lang="hu-HU" sz="2400" dirty="0" smtClean="0"/>
              <a:t>Extrém </a:t>
            </a:r>
            <a:r>
              <a:rPr lang="hu-HU" sz="2400" dirty="0"/>
              <a:t>Programozás</a:t>
            </a:r>
          </a:p>
          <a:p>
            <a:pPr lvl="1"/>
            <a:r>
              <a:rPr lang="hu-HU" dirty="0"/>
              <a:t>TDD</a:t>
            </a:r>
          </a:p>
          <a:p>
            <a:pPr lvl="1"/>
            <a:r>
              <a:rPr lang="hu-HU" dirty="0" err="1"/>
              <a:t>Pair</a:t>
            </a:r>
            <a:r>
              <a:rPr lang="hu-HU" dirty="0"/>
              <a:t> </a:t>
            </a:r>
            <a:r>
              <a:rPr lang="hu-HU" dirty="0" err="1"/>
              <a:t>Programming</a:t>
            </a:r>
            <a:endParaRPr lang="hu-HU" dirty="0"/>
          </a:p>
          <a:p>
            <a:r>
              <a:rPr lang="en-US" sz="2400" dirty="0" err="1"/>
              <a:t>Kiscserk</a:t>
            </a:r>
            <a:r>
              <a:rPr lang="hu-HU" sz="2400" dirty="0"/>
              <a:t>ész szabály (Boy </a:t>
            </a:r>
            <a:r>
              <a:rPr lang="hu-HU" sz="2400" dirty="0" err="1"/>
              <a:t>Scout</a:t>
            </a:r>
            <a:r>
              <a:rPr lang="hu-HU" sz="2400" dirty="0"/>
              <a:t> </a:t>
            </a:r>
            <a:r>
              <a:rPr lang="hu-HU" sz="2400" dirty="0" err="1"/>
              <a:t>Rule</a:t>
            </a:r>
            <a:r>
              <a:rPr lang="hu-HU" sz="2400" dirty="0"/>
              <a:t>)</a:t>
            </a:r>
          </a:p>
          <a:p>
            <a:r>
              <a:rPr lang="hu-HU" sz="2400" dirty="0" smtClean="0"/>
              <a:t>Tiszta </a:t>
            </a:r>
            <a:r>
              <a:rPr lang="hu-HU" sz="2400" dirty="0"/>
              <a:t>kód (</a:t>
            </a:r>
            <a:r>
              <a:rPr lang="hu-HU" sz="2400" dirty="0" err="1"/>
              <a:t>Clean</a:t>
            </a:r>
            <a:r>
              <a:rPr lang="hu-HU" sz="2400" dirty="0"/>
              <a:t> </a:t>
            </a:r>
            <a:r>
              <a:rPr lang="hu-HU" sz="2400" dirty="0" err="1"/>
              <a:t>Code</a:t>
            </a:r>
            <a:r>
              <a:rPr lang="hu-HU" sz="2400" dirty="0"/>
              <a:t>) ajánlások</a:t>
            </a:r>
          </a:p>
        </p:txBody>
      </p:sp>
    </p:spTree>
    <p:extLst>
      <p:ext uri="{BB962C8B-B14F-4D97-AF65-F5344CB8AC3E}">
        <p14:creationId xmlns:p14="http://schemas.microsoft.com/office/powerpoint/2010/main" val="229396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Kiáltvány az agilis szoftverfejlesztésért</a:t>
            </a:r>
            <a:endParaRPr lang="en-US" dirty="0"/>
          </a:p>
        </p:txBody>
      </p:sp>
      <p:grpSp>
        <p:nvGrpSpPr>
          <p:cNvPr id="5" name="Group 2"/>
          <p:cNvGrpSpPr>
            <a:grpSpLocks/>
          </p:cNvGrpSpPr>
          <p:nvPr/>
        </p:nvGrpSpPr>
        <p:grpSpPr bwMode="auto">
          <a:xfrm>
            <a:off x="1205556" y="2287031"/>
            <a:ext cx="6705601" cy="704850"/>
            <a:chOff x="0" y="0"/>
            <a:chExt cx="5632" cy="592"/>
          </a:xfrm>
        </p:grpSpPr>
        <p:sp>
          <p:nvSpPr>
            <p:cNvPr id="6" name="Rectangle 3"/>
            <p:cNvSpPr>
              <a:spLocks/>
            </p:cNvSpPr>
            <p:nvPr/>
          </p:nvSpPr>
          <p:spPr bwMode="auto">
            <a:xfrm>
              <a:off x="3312" y="0"/>
              <a:ext cx="2320" cy="592"/>
            </a:xfrm>
            <a:prstGeom prst="rect">
              <a:avLst/>
            </a:prstGeom>
            <a:solidFill>
              <a:srgbClr val="E5E5E5"/>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100" dirty="0">
                  <a:latin typeface="Gill Sans" pitchFamily="80" charset="0"/>
                  <a:ea typeface="Gill Sans" pitchFamily="80" charset="0"/>
                  <a:cs typeface="Gill Sans" pitchFamily="80" charset="0"/>
                  <a:sym typeface="Gill Sans" pitchFamily="80" charset="0"/>
                </a:rPr>
                <a:t>Folyamatok és eszközök</a:t>
              </a:r>
              <a:endParaRPr lang="en-US" sz="2100" dirty="0">
                <a:latin typeface="Gill Sans" pitchFamily="80" charset="0"/>
                <a:ea typeface="Gill Sans" pitchFamily="80" charset="0"/>
                <a:cs typeface="Gill Sans" pitchFamily="80" charset="0"/>
                <a:sym typeface="Gill Sans" pitchFamily="80" charset="0"/>
              </a:endParaRPr>
            </a:p>
          </p:txBody>
        </p:sp>
        <p:sp>
          <p:nvSpPr>
            <p:cNvPr id="7" name="Rectangle 4"/>
            <p:cNvSpPr>
              <a:spLocks/>
            </p:cNvSpPr>
            <p:nvPr/>
          </p:nvSpPr>
          <p:spPr bwMode="auto">
            <a:xfrm>
              <a:off x="0" y="0"/>
              <a:ext cx="2320" cy="592"/>
            </a:xfrm>
            <a:prstGeom prst="rect">
              <a:avLst/>
            </a:prstGeom>
            <a:solidFill>
              <a:srgbClr val="940C72"/>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100" dirty="0">
                  <a:solidFill>
                    <a:schemeClr val="bg1"/>
                  </a:solidFill>
                  <a:latin typeface="Gill Sans" pitchFamily="80" charset="0"/>
                  <a:ea typeface="Gill Sans" pitchFamily="80" charset="0"/>
                  <a:cs typeface="Gill Sans" pitchFamily="80" charset="0"/>
                  <a:sym typeface="Gill Sans" pitchFamily="80" charset="0"/>
                </a:rPr>
                <a:t>Egyének és kölcsönhatások</a:t>
              </a:r>
              <a:endParaRPr lang="en-US" sz="2100" dirty="0">
                <a:solidFill>
                  <a:schemeClr val="bg1"/>
                </a:solidFill>
                <a:latin typeface="Gill Sans" pitchFamily="80" charset="0"/>
                <a:ea typeface="Gill Sans" pitchFamily="80" charset="0"/>
                <a:cs typeface="Gill Sans" pitchFamily="80" charset="0"/>
                <a:sym typeface="Gill Sans" pitchFamily="80" charset="0"/>
              </a:endParaRPr>
            </a:p>
          </p:txBody>
        </p:sp>
        <p:sp>
          <p:nvSpPr>
            <p:cNvPr id="8" name="Rectangle 5"/>
            <p:cNvSpPr>
              <a:spLocks/>
            </p:cNvSpPr>
            <p:nvPr/>
          </p:nvSpPr>
          <p:spPr bwMode="auto">
            <a:xfrm>
              <a:off x="2389" y="184"/>
              <a:ext cx="817" cy="224"/>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r>
                <a:rPr lang="en-US" altLang="en-US" sz="7200" dirty="0">
                  <a:gradFill flip="none" rotWithShape="1">
                    <a:gsLst>
                      <a:gs pos="0">
                        <a:srgbClr val="940C72"/>
                      </a:gs>
                      <a:gs pos="100000">
                        <a:schemeClr val="accent2">
                          <a:lumMod val="45000"/>
                          <a:lumOff val="55000"/>
                        </a:schemeClr>
                      </a:gs>
                      <a:gs pos="100000">
                        <a:schemeClr val="accent2">
                          <a:lumMod val="0"/>
                          <a:lumOff val="100000"/>
                        </a:schemeClr>
                      </a:gs>
                      <a:gs pos="100000">
                        <a:srgbClr val="E5E5E5"/>
                      </a:gs>
                    </a:gsLst>
                    <a:lin ang="0" scaled="1"/>
                    <a:tileRect/>
                  </a:gradFill>
                </a:rPr>
                <a:t>&gt;</a:t>
              </a:r>
            </a:p>
          </p:txBody>
        </p:sp>
      </p:grpSp>
      <p:sp>
        <p:nvSpPr>
          <p:cNvPr id="18" name="Rectangle 5"/>
          <p:cNvSpPr>
            <a:spLocks/>
          </p:cNvSpPr>
          <p:nvPr/>
        </p:nvSpPr>
        <p:spPr bwMode="auto">
          <a:xfrm>
            <a:off x="4076154" y="3406217"/>
            <a:ext cx="973931"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endParaRPr lang="en-US" altLang="en-US" sz="1800" dirty="0"/>
          </a:p>
        </p:txBody>
      </p:sp>
      <p:sp>
        <p:nvSpPr>
          <p:cNvPr id="19" name="Rectangle 5"/>
          <p:cNvSpPr>
            <a:spLocks/>
          </p:cNvSpPr>
          <p:nvPr/>
        </p:nvSpPr>
        <p:spPr bwMode="auto">
          <a:xfrm>
            <a:off x="4076154" y="4321808"/>
            <a:ext cx="973931"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endParaRPr lang="en-US" altLang="en-US" sz="1800" dirty="0"/>
          </a:p>
        </p:txBody>
      </p:sp>
      <p:sp>
        <p:nvSpPr>
          <p:cNvPr id="20" name="Rectangle 5"/>
          <p:cNvSpPr>
            <a:spLocks/>
          </p:cNvSpPr>
          <p:nvPr/>
        </p:nvSpPr>
        <p:spPr bwMode="auto">
          <a:xfrm>
            <a:off x="4080916" y="5208824"/>
            <a:ext cx="973931"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endParaRPr lang="en-US" altLang="en-US" sz="1800" dirty="0"/>
          </a:p>
        </p:txBody>
      </p:sp>
      <p:grpSp>
        <p:nvGrpSpPr>
          <p:cNvPr id="3" name="Group 2"/>
          <p:cNvGrpSpPr/>
          <p:nvPr/>
        </p:nvGrpSpPr>
        <p:grpSpPr>
          <a:xfrm>
            <a:off x="1215081" y="3191905"/>
            <a:ext cx="6696075" cy="704850"/>
            <a:chOff x="1620108" y="3112873"/>
            <a:chExt cx="8928100" cy="939800"/>
          </a:xfrm>
        </p:grpSpPr>
        <p:grpSp>
          <p:nvGrpSpPr>
            <p:cNvPr id="12" name="Group 11"/>
            <p:cNvGrpSpPr>
              <a:grpSpLocks/>
            </p:cNvGrpSpPr>
            <p:nvPr/>
          </p:nvGrpSpPr>
          <p:grpSpPr bwMode="auto">
            <a:xfrm>
              <a:off x="1620108" y="3112873"/>
              <a:ext cx="8928100" cy="939800"/>
              <a:chOff x="0" y="0"/>
              <a:chExt cx="5624" cy="592"/>
            </a:xfrm>
          </p:grpSpPr>
          <p:sp>
            <p:nvSpPr>
              <p:cNvPr id="13" name="Rectangle 12"/>
              <p:cNvSpPr>
                <a:spLocks/>
              </p:cNvSpPr>
              <p:nvPr/>
            </p:nvSpPr>
            <p:spPr bwMode="auto">
              <a:xfrm>
                <a:off x="3304" y="0"/>
                <a:ext cx="2320" cy="592"/>
              </a:xfrm>
              <a:prstGeom prst="rect">
                <a:avLst/>
              </a:prstGeom>
              <a:solidFill>
                <a:srgbClr val="E5E5E5"/>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100" dirty="0">
                    <a:latin typeface="Gill Sans" pitchFamily="80" charset="0"/>
                    <a:ea typeface="Gill Sans" pitchFamily="80" charset="0"/>
                    <a:cs typeface="Gill Sans" pitchFamily="80" charset="0"/>
                    <a:sym typeface="Gill Sans" pitchFamily="80" charset="0"/>
                  </a:rPr>
                  <a:t>Átfogó dokumentáció</a:t>
                </a:r>
                <a:endParaRPr lang="en-US" sz="2100" dirty="0">
                  <a:latin typeface="Gill Sans" pitchFamily="80" charset="0"/>
                  <a:ea typeface="Gill Sans" pitchFamily="80" charset="0"/>
                  <a:cs typeface="Gill Sans" pitchFamily="80" charset="0"/>
                  <a:sym typeface="Gill Sans" pitchFamily="80" charset="0"/>
                </a:endParaRPr>
              </a:p>
            </p:txBody>
          </p:sp>
          <p:sp>
            <p:nvSpPr>
              <p:cNvPr id="14" name="Rectangle 13"/>
              <p:cNvSpPr>
                <a:spLocks/>
              </p:cNvSpPr>
              <p:nvPr/>
            </p:nvSpPr>
            <p:spPr bwMode="auto">
              <a:xfrm>
                <a:off x="0" y="0"/>
                <a:ext cx="2320" cy="592"/>
              </a:xfrm>
              <a:prstGeom prst="rect">
                <a:avLst/>
              </a:prstGeom>
              <a:solidFill>
                <a:srgbClr val="007AC3"/>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2100" dirty="0">
                    <a:solidFill>
                      <a:schemeClr val="bg1"/>
                    </a:solidFill>
                  </a:rPr>
                  <a:t>Működő szoftver</a:t>
                </a:r>
                <a:endParaRPr lang="en-US" altLang="en-US" sz="2100" dirty="0">
                  <a:solidFill>
                    <a:schemeClr val="bg1"/>
                  </a:solidFill>
                </a:endParaRPr>
              </a:p>
            </p:txBody>
          </p:sp>
        </p:grpSp>
        <p:sp>
          <p:nvSpPr>
            <p:cNvPr id="21" name="Rectangle 5"/>
            <p:cNvSpPr>
              <a:spLocks/>
            </p:cNvSpPr>
            <p:nvPr/>
          </p:nvSpPr>
          <p:spPr bwMode="auto">
            <a:xfrm>
              <a:off x="5442808" y="3424366"/>
              <a:ext cx="1296988" cy="3556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r>
                <a:rPr lang="en-US" altLang="en-US" sz="7200" dirty="0">
                  <a:gradFill flip="none" rotWithShape="1">
                    <a:gsLst>
                      <a:gs pos="0">
                        <a:srgbClr val="007AC3"/>
                      </a:gs>
                      <a:gs pos="100000">
                        <a:schemeClr val="accent2">
                          <a:lumMod val="45000"/>
                          <a:lumOff val="55000"/>
                        </a:schemeClr>
                      </a:gs>
                      <a:gs pos="100000">
                        <a:schemeClr val="accent2">
                          <a:lumMod val="0"/>
                          <a:lumOff val="100000"/>
                        </a:schemeClr>
                      </a:gs>
                      <a:gs pos="100000">
                        <a:srgbClr val="E5E5E5"/>
                      </a:gs>
                    </a:gsLst>
                    <a:lin ang="0" scaled="1"/>
                    <a:tileRect/>
                  </a:gradFill>
                </a:rPr>
                <a:t>&gt;</a:t>
              </a:r>
            </a:p>
          </p:txBody>
        </p:sp>
      </p:grpSp>
      <p:grpSp>
        <p:nvGrpSpPr>
          <p:cNvPr id="24" name="Group 23"/>
          <p:cNvGrpSpPr/>
          <p:nvPr/>
        </p:nvGrpSpPr>
        <p:grpSpPr>
          <a:xfrm>
            <a:off x="1215081" y="4096780"/>
            <a:ext cx="6696075" cy="704850"/>
            <a:chOff x="1620108" y="4319373"/>
            <a:chExt cx="8928100" cy="939800"/>
          </a:xfrm>
        </p:grpSpPr>
        <p:grpSp>
          <p:nvGrpSpPr>
            <p:cNvPr id="15" name="Group 15"/>
            <p:cNvGrpSpPr>
              <a:grpSpLocks/>
            </p:cNvGrpSpPr>
            <p:nvPr/>
          </p:nvGrpSpPr>
          <p:grpSpPr bwMode="auto">
            <a:xfrm>
              <a:off x="1620108" y="4319373"/>
              <a:ext cx="8928100" cy="939800"/>
              <a:chOff x="0" y="0"/>
              <a:chExt cx="5624" cy="592"/>
            </a:xfrm>
          </p:grpSpPr>
          <p:sp>
            <p:nvSpPr>
              <p:cNvPr id="16" name="Rectangle 16"/>
              <p:cNvSpPr>
                <a:spLocks/>
              </p:cNvSpPr>
              <p:nvPr/>
            </p:nvSpPr>
            <p:spPr bwMode="auto">
              <a:xfrm>
                <a:off x="3304" y="0"/>
                <a:ext cx="2320" cy="592"/>
              </a:xfrm>
              <a:prstGeom prst="rect">
                <a:avLst/>
              </a:prstGeom>
              <a:solidFill>
                <a:srgbClr val="E5E5E5"/>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2100" dirty="0">
                    <a:solidFill>
                      <a:schemeClr val="tx1"/>
                    </a:solidFill>
                  </a:rPr>
                  <a:t>Szerződéses </a:t>
                </a:r>
                <a:r>
                  <a:rPr lang="en-US" altLang="en-US" sz="2100" dirty="0">
                    <a:solidFill>
                      <a:schemeClr val="tx1"/>
                    </a:solidFill>
                  </a:rPr>
                  <a:t>meg</a:t>
                </a:r>
                <a:r>
                  <a:rPr lang="hu-HU" altLang="en-US" sz="2100" dirty="0">
                    <a:solidFill>
                      <a:schemeClr val="tx1"/>
                    </a:solidFill>
                  </a:rPr>
                  <a:t>állapodás</a:t>
                </a:r>
                <a:endParaRPr lang="en-US" altLang="en-US" sz="2100" dirty="0">
                  <a:solidFill>
                    <a:schemeClr val="tx1"/>
                  </a:solidFill>
                </a:endParaRPr>
              </a:p>
            </p:txBody>
          </p:sp>
          <p:sp>
            <p:nvSpPr>
              <p:cNvPr id="17" name="Rectangle 17"/>
              <p:cNvSpPr>
                <a:spLocks/>
              </p:cNvSpPr>
              <p:nvPr/>
            </p:nvSpPr>
            <p:spPr bwMode="auto">
              <a:xfrm>
                <a:off x="0" y="0"/>
                <a:ext cx="2320" cy="592"/>
              </a:xfrm>
              <a:prstGeom prst="rect">
                <a:avLst/>
              </a:prstGeom>
              <a:solidFill>
                <a:srgbClr val="85BC20"/>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2100" dirty="0">
                    <a:solidFill>
                      <a:schemeClr val="bg1"/>
                    </a:solidFill>
                  </a:rPr>
                  <a:t>Ügyféllel történő együttműködés</a:t>
                </a:r>
                <a:endParaRPr lang="en-US" altLang="en-US" sz="2100" dirty="0">
                  <a:solidFill>
                    <a:schemeClr val="bg1"/>
                  </a:solidFill>
                </a:endParaRPr>
              </a:p>
            </p:txBody>
          </p:sp>
        </p:grpSp>
        <p:sp>
          <p:nvSpPr>
            <p:cNvPr id="22" name="Rectangle 5"/>
            <p:cNvSpPr>
              <a:spLocks/>
            </p:cNvSpPr>
            <p:nvPr/>
          </p:nvSpPr>
          <p:spPr bwMode="auto">
            <a:xfrm>
              <a:off x="5399946" y="4576205"/>
              <a:ext cx="1296988" cy="3556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r>
                <a:rPr lang="en-US" altLang="en-US" sz="7200" dirty="0">
                  <a:gradFill flip="none" rotWithShape="1">
                    <a:gsLst>
                      <a:gs pos="0">
                        <a:srgbClr val="85BC20"/>
                      </a:gs>
                      <a:gs pos="100000">
                        <a:schemeClr val="accent2">
                          <a:lumMod val="45000"/>
                          <a:lumOff val="55000"/>
                        </a:schemeClr>
                      </a:gs>
                      <a:gs pos="100000">
                        <a:schemeClr val="accent2">
                          <a:lumMod val="0"/>
                          <a:lumOff val="100000"/>
                        </a:schemeClr>
                      </a:gs>
                      <a:gs pos="100000">
                        <a:srgbClr val="E5E5E5"/>
                      </a:gs>
                    </a:gsLst>
                    <a:lin ang="0" scaled="1"/>
                    <a:tileRect/>
                  </a:gradFill>
                </a:rPr>
                <a:t>&gt;</a:t>
              </a:r>
            </a:p>
          </p:txBody>
        </p:sp>
      </p:grpSp>
      <p:grpSp>
        <p:nvGrpSpPr>
          <p:cNvPr id="25" name="Group 24"/>
          <p:cNvGrpSpPr/>
          <p:nvPr/>
        </p:nvGrpSpPr>
        <p:grpSpPr>
          <a:xfrm>
            <a:off x="1224606" y="5001655"/>
            <a:ext cx="6686550" cy="704850"/>
            <a:chOff x="1632808" y="5525873"/>
            <a:chExt cx="8915400" cy="939800"/>
          </a:xfrm>
        </p:grpSpPr>
        <p:grpSp>
          <p:nvGrpSpPr>
            <p:cNvPr id="9" name="Group 6"/>
            <p:cNvGrpSpPr>
              <a:grpSpLocks/>
            </p:cNvGrpSpPr>
            <p:nvPr/>
          </p:nvGrpSpPr>
          <p:grpSpPr bwMode="auto">
            <a:xfrm>
              <a:off x="1632808" y="5525873"/>
              <a:ext cx="8915400" cy="939800"/>
              <a:chOff x="0" y="0"/>
              <a:chExt cx="5616" cy="592"/>
            </a:xfrm>
            <a:solidFill>
              <a:schemeClr val="bg2">
                <a:lumMod val="50000"/>
              </a:schemeClr>
            </a:solidFill>
          </p:grpSpPr>
          <p:sp>
            <p:nvSpPr>
              <p:cNvPr id="10" name="Rectangle 7"/>
              <p:cNvSpPr>
                <a:spLocks/>
              </p:cNvSpPr>
              <p:nvPr/>
            </p:nvSpPr>
            <p:spPr bwMode="auto">
              <a:xfrm>
                <a:off x="3296" y="0"/>
                <a:ext cx="2320" cy="592"/>
              </a:xfrm>
              <a:prstGeom prst="rect">
                <a:avLst/>
              </a:prstGeom>
              <a:solidFill>
                <a:srgbClr val="E5E5E5"/>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250" dirty="0">
                    <a:latin typeface="Gill Sans" pitchFamily="80" charset="0"/>
                    <a:ea typeface="Gill Sans" pitchFamily="80" charset="0"/>
                    <a:cs typeface="Gill Sans" pitchFamily="80" charset="0"/>
                    <a:sym typeface="Gill Sans" pitchFamily="80" charset="0"/>
                  </a:rPr>
                  <a:t>Terv követése</a:t>
                </a:r>
                <a:endParaRPr lang="en-US" sz="2250" dirty="0">
                  <a:latin typeface="Gill Sans" pitchFamily="80" charset="0"/>
                  <a:ea typeface="Gill Sans" pitchFamily="80" charset="0"/>
                  <a:cs typeface="Gill Sans" pitchFamily="80" charset="0"/>
                  <a:sym typeface="Gill Sans" pitchFamily="80" charset="0"/>
                </a:endParaRPr>
              </a:p>
            </p:txBody>
          </p:sp>
          <p:sp>
            <p:nvSpPr>
              <p:cNvPr id="11" name="Rectangle 8"/>
              <p:cNvSpPr>
                <a:spLocks/>
              </p:cNvSpPr>
              <p:nvPr/>
            </p:nvSpPr>
            <p:spPr bwMode="auto">
              <a:xfrm>
                <a:off x="0" y="0"/>
                <a:ext cx="2320" cy="592"/>
              </a:xfrm>
              <a:prstGeom prst="rect">
                <a:avLst/>
              </a:prstGeom>
              <a:solidFill>
                <a:srgbClr val="009881"/>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250" dirty="0">
                    <a:solidFill>
                      <a:schemeClr val="bg1"/>
                    </a:solidFill>
                    <a:latin typeface="Gill Sans" pitchFamily="80" charset="0"/>
                    <a:ea typeface="Gill Sans" pitchFamily="80" charset="0"/>
                    <a:cs typeface="Gill Sans" pitchFamily="80" charset="0"/>
                    <a:sym typeface="Gill Sans" pitchFamily="80" charset="0"/>
                  </a:rPr>
                  <a:t>Változás iránti készség</a:t>
                </a:r>
                <a:endParaRPr lang="en-US" sz="2250" dirty="0">
                  <a:solidFill>
                    <a:schemeClr val="bg1"/>
                  </a:solidFill>
                  <a:latin typeface="Gill Sans" pitchFamily="80" charset="0"/>
                  <a:ea typeface="Gill Sans" pitchFamily="80" charset="0"/>
                  <a:cs typeface="Gill Sans" pitchFamily="80" charset="0"/>
                  <a:sym typeface="Gill Sans" pitchFamily="80" charset="0"/>
                </a:endParaRPr>
              </a:p>
            </p:txBody>
          </p:sp>
        </p:grpSp>
        <p:sp>
          <p:nvSpPr>
            <p:cNvPr id="23" name="Rectangle 5"/>
            <p:cNvSpPr>
              <a:spLocks/>
            </p:cNvSpPr>
            <p:nvPr/>
          </p:nvSpPr>
          <p:spPr bwMode="auto">
            <a:xfrm>
              <a:off x="5399946" y="5758078"/>
              <a:ext cx="1296988" cy="3556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r>
                <a:rPr lang="en-US" altLang="en-US" sz="7200" dirty="0">
                  <a:gradFill flip="none" rotWithShape="1">
                    <a:gsLst>
                      <a:gs pos="0">
                        <a:srgbClr val="009881"/>
                      </a:gs>
                      <a:gs pos="100000">
                        <a:schemeClr val="accent2">
                          <a:lumMod val="45000"/>
                          <a:lumOff val="55000"/>
                        </a:schemeClr>
                      </a:gs>
                      <a:gs pos="100000">
                        <a:schemeClr val="accent2">
                          <a:lumMod val="0"/>
                          <a:lumOff val="100000"/>
                        </a:schemeClr>
                      </a:gs>
                      <a:gs pos="100000">
                        <a:srgbClr val="E5E5E5"/>
                      </a:gs>
                    </a:gsLst>
                    <a:lin ang="0" scaled="1"/>
                    <a:tileRect/>
                  </a:gradFill>
                </a:rPr>
                <a:t>&gt;</a:t>
              </a:r>
            </a:p>
          </p:txBody>
        </p:sp>
      </p:grpSp>
    </p:spTree>
    <p:extLst>
      <p:ext uri="{BB962C8B-B14F-4D97-AF65-F5344CB8AC3E}">
        <p14:creationId xmlns:p14="http://schemas.microsoft.com/office/powerpoint/2010/main" val="1008743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a:t>Agilis szoftverfejlesztés 12 alapelve</a:t>
            </a:r>
          </a:p>
        </p:txBody>
      </p:sp>
      <p:sp>
        <p:nvSpPr>
          <p:cNvPr id="3" name="Content Placeholder 2"/>
          <p:cNvSpPr>
            <a:spLocks noGrp="1"/>
          </p:cNvSpPr>
          <p:nvPr>
            <p:ph idx="1"/>
          </p:nvPr>
        </p:nvSpPr>
        <p:spPr>
          <a:xfrm>
            <a:off x="3066843" y="1752533"/>
            <a:ext cx="2469529" cy="305574"/>
          </a:xfrm>
          <a:noFill/>
        </p:spPr>
        <p:txBody>
          <a:bodyPr>
            <a:noAutofit/>
          </a:bodyPr>
          <a:lstStyle/>
          <a:p>
            <a:pPr marL="0" indent="0" algn="ctr">
              <a:buNone/>
            </a:pPr>
            <a:r>
              <a:rPr lang="hu-HU" sz="2000" b="1" dirty="0">
                <a:solidFill>
                  <a:srgbClr val="241866"/>
                </a:solidFill>
                <a:latin typeface="Times New Roman" panose="02020603050405020304" pitchFamily="18" charset="0"/>
                <a:cs typeface="Times New Roman" panose="02020603050405020304" pitchFamily="18" charset="0"/>
              </a:rPr>
              <a:t>Mielőbbi szállítás</a:t>
            </a:r>
          </a:p>
        </p:txBody>
      </p:sp>
      <p:sp>
        <p:nvSpPr>
          <p:cNvPr id="5" name="Rectangle 4"/>
          <p:cNvSpPr/>
          <p:nvPr/>
        </p:nvSpPr>
        <p:spPr>
          <a:xfrm>
            <a:off x="1023048" y="5050370"/>
            <a:ext cx="3041217" cy="400110"/>
          </a:xfrm>
          <a:prstGeom prst="rect">
            <a:avLst/>
          </a:prstGeom>
          <a:noFill/>
        </p:spPr>
        <p:txBody>
          <a:bodyPr wrap="none">
            <a:spAutoFit/>
          </a:bodyPr>
          <a:lstStyle/>
          <a:p>
            <a:pPr algn="ctr"/>
            <a:r>
              <a:rPr lang="hu-HU" sz="2000" b="1" dirty="0">
                <a:solidFill>
                  <a:srgbClr val="FF0000"/>
                </a:solidFill>
                <a:latin typeface="Magneto" panose="04030805050802020D02" pitchFamily="82" charset="0"/>
              </a:rPr>
              <a:t>Folyamatos szállítás</a:t>
            </a:r>
          </a:p>
        </p:txBody>
      </p:sp>
      <p:sp>
        <p:nvSpPr>
          <p:cNvPr id="6" name="Rectangle 5"/>
          <p:cNvSpPr/>
          <p:nvPr/>
        </p:nvSpPr>
        <p:spPr>
          <a:xfrm>
            <a:off x="2120670" y="5937464"/>
            <a:ext cx="3743332" cy="461665"/>
          </a:xfrm>
          <a:prstGeom prst="rect">
            <a:avLst/>
          </a:prstGeom>
          <a:noFill/>
        </p:spPr>
        <p:txBody>
          <a:bodyPr wrap="none">
            <a:spAutoFit/>
          </a:bodyPr>
          <a:lstStyle/>
          <a:p>
            <a:r>
              <a:rPr lang="hu-HU" sz="2400" b="1" dirty="0">
                <a:solidFill>
                  <a:srgbClr val="007AC3"/>
                </a:solidFill>
                <a:latin typeface="Segoe Script" panose="020B0504020000000003" pitchFamily="34" charset="0"/>
              </a:rPr>
              <a:t>Szoros együttműködés</a:t>
            </a:r>
          </a:p>
        </p:txBody>
      </p:sp>
      <p:sp>
        <p:nvSpPr>
          <p:cNvPr id="7" name="Rectangle 6"/>
          <p:cNvSpPr/>
          <p:nvPr/>
        </p:nvSpPr>
        <p:spPr>
          <a:xfrm>
            <a:off x="-124814" y="3371994"/>
            <a:ext cx="9689384" cy="1323439"/>
          </a:xfrm>
          <a:prstGeom prst="rect">
            <a:avLst/>
          </a:prstGeom>
          <a:noFill/>
        </p:spPr>
        <p:txBody>
          <a:bodyPr wrap="none">
            <a:spAutoFit/>
          </a:bodyPr>
          <a:lstStyle/>
          <a:p>
            <a:pPr algn="ctr"/>
            <a:r>
              <a:rPr lang="hu-HU" sz="8000" b="1" dirty="0">
                <a:solidFill>
                  <a:srgbClr val="241866"/>
                </a:solidFill>
                <a:latin typeface="Arial Black" panose="020B0A04020102020204" pitchFamily="34" charset="0"/>
              </a:rPr>
              <a:t>Működő</a:t>
            </a:r>
            <a:r>
              <a:rPr lang="en-US" sz="8000" b="1" dirty="0">
                <a:solidFill>
                  <a:srgbClr val="241866"/>
                </a:solidFill>
                <a:latin typeface="Arial Black" panose="020B0A04020102020204" pitchFamily="34" charset="0"/>
              </a:rPr>
              <a:t> </a:t>
            </a:r>
            <a:r>
              <a:rPr lang="hu-HU" sz="8000" b="1" dirty="0">
                <a:solidFill>
                  <a:srgbClr val="241866"/>
                </a:solidFill>
                <a:latin typeface="Arial Black" panose="020B0A04020102020204" pitchFamily="34" charset="0"/>
              </a:rPr>
              <a:t>szoftver </a:t>
            </a:r>
          </a:p>
        </p:txBody>
      </p:sp>
      <p:sp>
        <p:nvSpPr>
          <p:cNvPr id="8" name="Rectangle 7"/>
          <p:cNvSpPr/>
          <p:nvPr/>
        </p:nvSpPr>
        <p:spPr>
          <a:xfrm>
            <a:off x="3991895" y="5032401"/>
            <a:ext cx="3544560" cy="461665"/>
          </a:xfrm>
          <a:prstGeom prst="rect">
            <a:avLst/>
          </a:prstGeom>
          <a:noFill/>
        </p:spPr>
        <p:txBody>
          <a:bodyPr wrap="none">
            <a:spAutoFit/>
          </a:bodyPr>
          <a:lstStyle/>
          <a:p>
            <a:r>
              <a:rPr lang="hu-HU" sz="2400" b="1" dirty="0">
                <a:solidFill>
                  <a:srgbClr val="940C72"/>
                </a:solidFill>
                <a:latin typeface="Bookman Old Style" panose="02050604050505020204" pitchFamily="18" charset="0"/>
              </a:rPr>
              <a:t>Önszerveződő csapat</a:t>
            </a:r>
          </a:p>
        </p:txBody>
      </p:sp>
      <p:sp>
        <p:nvSpPr>
          <p:cNvPr id="10" name="Rectangle 9"/>
          <p:cNvSpPr/>
          <p:nvPr/>
        </p:nvSpPr>
        <p:spPr>
          <a:xfrm>
            <a:off x="1415494" y="5323161"/>
            <a:ext cx="5825121" cy="430887"/>
          </a:xfrm>
          <a:prstGeom prst="rect">
            <a:avLst/>
          </a:prstGeom>
          <a:noFill/>
        </p:spPr>
        <p:txBody>
          <a:bodyPr wrap="none">
            <a:spAutoFit/>
          </a:bodyPr>
          <a:lstStyle/>
          <a:p>
            <a:r>
              <a:rPr lang="hu-HU" sz="2200" b="1" dirty="0">
                <a:solidFill>
                  <a:srgbClr val="009881"/>
                </a:solidFill>
              </a:rPr>
              <a:t>Az elvégzetlen munkamennyiség maximalizálása</a:t>
            </a:r>
          </a:p>
        </p:txBody>
      </p:sp>
      <p:sp>
        <p:nvSpPr>
          <p:cNvPr id="12" name="Content Placeholder 2"/>
          <p:cNvSpPr txBox="1">
            <a:spLocks/>
          </p:cNvSpPr>
          <p:nvPr/>
        </p:nvSpPr>
        <p:spPr>
          <a:xfrm>
            <a:off x="2629186" y="6282027"/>
            <a:ext cx="2469529" cy="30557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400" b="1" dirty="0">
                <a:solidFill>
                  <a:srgbClr val="241866"/>
                </a:solidFill>
                <a:latin typeface="Times New Roman" panose="02020603050405020304" pitchFamily="18" charset="0"/>
                <a:cs typeface="Times New Roman" panose="02020603050405020304" pitchFamily="18" charset="0"/>
              </a:rPr>
              <a:t>Mielőbbi szállítás</a:t>
            </a:r>
          </a:p>
        </p:txBody>
      </p:sp>
      <p:sp>
        <p:nvSpPr>
          <p:cNvPr id="14" name="Rectangle 13"/>
          <p:cNvSpPr/>
          <p:nvPr/>
        </p:nvSpPr>
        <p:spPr>
          <a:xfrm>
            <a:off x="2851625" y="1974829"/>
            <a:ext cx="3041217" cy="400110"/>
          </a:xfrm>
          <a:prstGeom prst="rect">
            <a:avLst/>
          </a:prstGeom>
          <a:noFill/>
        </p:spPr>
        <p:txBody>
          <a:bodyPr wrap="none">
            <a:spAutoFit/>
          </a:bodyPr>
          <a:lstStyle/>
          <a:p>
            <a:pPr algn="ctr"/>
            <a:r>
              <a:rPr lang="hu-HU" sz="2000" b="1" dirty="0">
                <a:solidFill>
                  <a:srgbClr val="FF0000"/>
                </a:solidFill>
                <a:latin typeface="Magneto" panose="04030805050802020D02" pitchFamily="82" charset="0"/>
              </a:rPr>
              <a:t>Folyamatos szállítás</a:t>
            </a:r>
          </a:p>
        </p:txBody>
      </p:sp>
      <p:sp>
        <p:nvSpPr>
          <p:cNvPr id="15" name="Rectangle 14"/>
          <p:cNvSpPr/>
          <p:nvPr/>
        </p:nvSpPr>
        <p:spPr>
          <a:xfrm>
            <a:off x="1552739" y="2536992"/>
            <a:ext cx="5497736" cy="461665"/>
          </a:xfrm>
          <a:prstGeom prst="rect">
            <a:avLst/>
          </a:prstGeom>
          <a:noFill/>
        </p:spPr>
        <p:txBody>
          <a:bodyPr wrap="square">
            <a:spAutoFit/>
          </a:bodyPr>
          <a:lstStyle/>
          <a:p>
            <a:pPr algn="ctr"/>
            <a:r>
              <a:rPr lang="en-US" sz="2400" b="1" dirty="0">
                <a:solidFill>
                  <a:srgbClr val="85BC20"/>
                </a:solidFill>
              </a:rPr>
              <a:t>A</a:t>
            </a:r>
            <a:r>
              <a:rPr lang="hu-HU" sz="2400" b="1" dirty="0">
                <a:solidFill>
                  <a:srgbClr val="85BC20"/>
                </a:solidFill>
              </a:rPr>
              <a:t>lkalmazkodás a változó körülményekhez</a:t>
            </a:r>
          </a:p>
        </p:txBody>
      </p:sp>
      <p:sp>
        <p:nvSpPr>
          <p:cNvPr id="16" name="Rectangle 15"/>
          <p:cNvSpPr/>
          <p:nvPr/>
        </p:nvSpPr>
        <p:spPr>
          <a:xfrm>
            <a:off x="257693" y="4398840"/>
            <a:ext cx="3688830" cy="400110"/>
          </a:xfrm>
          <a:prstGeom prst="rect">
            <a:avLst/>
          </a:prstGeom>
          <a:noFill/>
        </p:spPr>
        <p:txBody>
          <a:bodyPr wrap="none">
            <a:spAutoFit/>
          </a:bodyPr>
          <a:lstStyle/>
          <a:p>
            <a:r>
              <a:rPr lang="hu-HU" sz="2000" dirty="0">
                <a:solidFill>
                  <a:srgbClr val="940C72"/>
                </a:solidFill>
                <a:latin typeface="Berlin Sans FB Demi" panose="020E0802020502020306" pitchFamily="34" charset="0"/>
              </a:rPr>
              <a:t>M</a:t>
            </a:r>
            <a:r>
              <a:rPr lang="en-US" sz="2000" dirty="0" err="1">
                <a:solidFill>
                  <a:srgbClr val="940C72"/>
                </a:solidFill>
                <a:latin typeface="Berlin Sans FB Demi" panose="020E0802020502020306" pitchFamily="34" charset="0"/>
              </a:rPr>
              <a:t>otivált</a:t>
            </a:r>
            <a:r>
              <a:rPr lang="en-US" sz="2000" dirty="0">
                <a:solidFill>
                  <a:srgbClr val="940C72"/>
                </a:solidFill>
                <a:latin typeface="Berlin Sans FB Demi" panose="020E0802020502020306" pitchFamily="34" charset="0"/>
              </a:rPr>
              <a:t>, </a:t>
            </a:r>
            <a:r>
              <a:rPr lang="en-US" sz="2000" dirty="0" err="1">
                <a:solidFill>
                  <a:srgbClr val="940C72"/>
                </a:solidFill>
                <a:latin typeface="Berlin Sans FB Demi" panose="020E0802020502020306" pitchFamily="34" charset="0"/>
              </a:rPr>
              <a:t>megbízható</a:t>
            </a:r>
            <a:r>
              <a:rPr lang="en-US" sz="2000" dirty="0">
                <a:solidFill>
                  <a:srgbClr val="940C72"/>
                </a:solidFill>
                <a:latin typeface="Berlin Sans FB Demi" panose="020E0802020502020306" pitchFamily="34" charset="0"/>
              </a:rPr>
              <a:t> </a:t>
            </a:r>
            <a:r>
              <a:rPr lang="en-US" sz="2000" dirty="0" err="1">
                <a:solidFill>
                  <a:srgbClr val="940C72"/>
                </a:solidFill>
                <a:latin typeface="Berlin Sans FB Demi" panose="020E0802020502020306" pitchFamily="34" charset="0"/>
              </a:rPr>
              <a:t>egyének</a:t>
            </a:r>
            <a:endParaRPr lang="hu-HU" sz="2000" b="1" dirty="0">
              <a:solidFill>
                <a:srgbClr val="940C72"/>
              </a:solidFill>
              <a:latin typeface="Berlin Sans FB Demi" panose="020E0802020502020306" pitchFamily="34" charset="0"/>
            </a:endParaRPr>
          </a:p>
        </p:txBody>
      </p:sp>
      <p:sp>
        <p:nvSpPr>
          <p:cNvPr id="20" name="Rectangle 19"/>
          <p:cNvSpPr/>
          <p:nvPr/>
        </p:nvSpPr>
        <p:spPr>
          <a:xfrm>
            <a:off x="471503" y="3229148"/>
            <a:ext cx="3544560" cy="461665"/>
          </a:xfrm>
          <a:prstGeom prst="rect">
            <a:avLst/>
          </a:prstGeom>
          <a:noFill/>
        </p:spPr>
        <p:txBody>
          <a:bodyPr wrap="none">
            <a:spAutoFit/>
          </a:bodyPr>
          <a:lstStyle/>
          <a:p>
            <a:r>
              <a:rPr lang="hu-HU" sz="2400" b="1" dirty="0">
                <a:solidFill>
                  <a:srgbClr val="940C72"/>
                </a:solidFill>
                <a:latin typeface="Bookman Old Style" panose="02050604050505020204" pitchFamily="18" charset="0"/>
              </a:rPr>
              <a:t>Önszerveződő csapat</a:t>
            </a:r>
          </a:p>
        </p:txBody>
      </p:sp>
      <p:sp>
        <p:nvSpPr>
          <p:cNvPr id="22" name="Rectangle 21"/>
          <p:cNvSpPr/>
          <p:nvPr/>
        </p:nvSpPr>
        <p:spPr>
          <a:xfrm>
            <a:off x="163494" y="4742681"/>
            <a:ext cx="3859173" cy="461665"/>
          </a:xfrm>
          <a:prstGeom prst="rect">
            <a:avLst/>
          </a:prstGeom>
          <a:noFill/>
        </p:spPr>
        <p:txBody>
          <a:bodyPr wrap="square">
            <a:spAutoFit/>
          </a:bodyPr>
          <a:lstStyle/>
          <a:p>
            <a:pPr algn="ctr"/>
            <a:r>
              <a:rPr lang="hu-HU" sz="2400" b="1" dirty="0">
                <a:solidFill>
                  <a:srgbClr val="009881"/>
                </a:solidFill>
                <a:latin typeface="Colonna MT" panose="04020805060202030203" pitchFamily="82" charset="0"/>
              </a:rPr>
              <a:t>Változtatás kérések fogadása</a:t>
            </a:r>
          </a:p>
        </p:txBody>
      </p:sp>
      <p:sp>
        <p:nvSpPr>
          <p:cNvPr id="24" name="Rectangle 23"/>
          <p:cNvSpPr/>
          <p:nvPr/>
        </p:nvSpPr>
        <p:spPr>
          <a:xfrm>
            <a:off x="2442648" y="2261087"/>
            <a:ext cx="3859173" cy="461665"/>
          </a:xfrm>
          <a:prstGeom prst="rect">
            <a:avLst/>
          </a:prstGeom>
          <a:noFill/>
        </p:spPr>
        <p:txBody>
          <a:bodyPr wrap="square">
            <a:spAutoFit/>
          </a:bodyPr>
          <a:lstStyle/>
          <a:p>
            <a:pPr algn="ctr"/>
            <a:r>
              <a:rPr lang="hu-HU" sz="2400" b="1" dirty="0">
                <a:solidFill>
                  <a:srgbClr val="009881"/>
                </a:solidFill>
                <a:latin typeface="Colonna MT" panose="04020805060202030203" pitchFamily="82" charset="0"/>
              </a:rPr>
              <a:t>Változtatás kérések fogadása</a:t>
            </a:r>
          </a:p>
        </p:txBody>
      </p:sp>
      <p:sp>
        <p:nvSpPr>
          <p:cNvPr id="25" name="Rectangle 24"/>
          <p:cNvSpPr/>
          <p:nvPr/>
        </p:nvSpPr>
        <p:spPr>
          <a:xfrm>
            <a:off x="4910038" y="4368645"/>
            <a:ext cx="3946914" cy="461665"/>
          </a:xfrm>
          <a:prstGeom prst="rect">
            <a:avLst/>
          </a:prstGeom>
        </p:spPr>
        <p:txBody>
          <a:bodyPr wrap="none">
            <a:spAutoFit/>
          </a:bodyPr>
          <a:lstStyle/>
          <a:p>
            <a:r>
              <a:rPr lang="hu-HU" sz="2400" dirty="0">
                <a:solidFill>
                  <a:srgbClr val="00007F"/>
                </a:solidFill>
                <a:effectLst>
                  <a:reflection blurRad="6350" stA="60000" endA="900" endPos="60000" dist="60007" dir="5400000" sy="-100000" algn="bl" rotWithShape="0"/>
                </a:effectLst>
                <a:latin typeface="Agency FB" panose="020B0503020202020204" pitchFamily="34" charset="0"/>
              </a:rPr>
              <a:t>S</a:t>
            </a:r>
            <a:r>
              <a:rPr lang="en-US" sz="2400" dirty="0" err="1">
                <a:solidFill>
                  <a:srgbClr val="00007F"/>
                </a:solidFill>
                <a:effectLst>
                  <a:reflection blurRad="6350" stA="60000" endA="900" endPos="60000" dist="60007" dir="5400000" sy="-100000" algn="bl" rotWithShape="0"/>
                </a:effectLst>
                <a:latin typeface="Agency FB" panose="020B0503020202020204" pitchFamily="34" charset="0"/>
              </a:rPr>
              <a:t>zemtől-szembe</a:t>
            </a:r>
            <a:r>
              <a:rPr lang="en-US" sz="2400" dirty="0">
                <a:solidFill>
                  <a:srgbClr val="00007F"/>
                </a:solidFill>
                <a:effectLst>
                  <a:reflection blurRad="6350" stA="60000" endA="900" endPos="60000" dist="60007" dir="5400000" sy="-100000" algn="bl" rotWithShape="0"/>
                </a:effectLst>
                <a:latin typeface="Agency FB" panose="020B0503020202020204" pitchFamily="34" charset="0"/>
              </a:rPr>
              <a:t> </a:t>
            </a:r>
            <a:r>
              <a:rPr lang="en-US" sz="2400" dirty="0" err="1">
                <a:solidFill>
                  <a:srgbClr val="00007F"/>
                </a:solidFill>
                <a:effectLst>
                  <a:reflection blurRad="6350" stA="60000" endA="900" endPos="60000" dist="60007" dir="5400000" sy="-100000" algn="bl" rotWithShape="0"/>
                </a:effectLst>
                <a:latin typeface="Agency FB" panose="020B0503020202020204" pitchFamily="34" charset="0"/>
              </a:rPr>
              <a:t>való</a:t>
            </a:r>
            <a:r>
              <a:rPr lang="en-US" sz="2400" dirty="0">
                <a:solidFill>
                  <a:srgbClr val="00007F"/>
                </a:solidFill>
                <a:effectLst>
                  <a:reflection blurRad="6350" stA="60000" endA="900" endPos="60000" dist="60007" dir="5400000" sy="-100000" algn="bl" rotWithShape="0"/>
                </a:effectLst>
                <a:latin typeface="Agency FB" panose="020B0503020202020204" pitchFamily="34" charset="0"/>
              </a:rPr>
              <a:t> </a:t>
            </a:r>
            <a:r>
              <a:rPr lang="en-US" sz="2400" dirty="0" err="1">
                <a:solidFill>
                  <a:srgbClr val="00007F"/>
                </a:solidFill>
                <a:effectLst>
                  <a:reflection blurRad="6350" stA="60000" endA="900" endPos="60000" dist="60007" dir="5400000" sy="-100000" algn="bl" rotWithShape="0"/>
                </a:effectLst>
                <a:latin typeface="Agency FB" panose="020B0503020202020204" pitchFamily="34" charset="0"/>
              </a:rPr>
              <a:t>információcsere</a:t>
            </a:r>
            <a:endParaRPr lang="en-US" sz="2400" dirty="0">
              <a:solidFill>
                <a:srgbClr val="00007F"/>
              </a:solidFill>
              <a:effectLst>
                <a:reflection blurRad="6350" stA="60000" endA="900" endPos="60000" dist="60007" dir="5400000" sy="-100000" algn="bl" rotWithShape="0"/>
              </a:effectLst>
              <a:latin typeface="Agency FB" panose="020B0503020202020204" pitchFamily="34" charset="0"/>
            </a:endParaRPr>
          </a:p>
        </p:txBody>
      </p:sp>
      <p:sp>
        <p:nvSpPr>
          <p:cNvPr id="26" name="Rectangle 25"/>
          <p:cNvSpPr/>
          <p:nvPr/>
        </p:nvSpPr>
        <p:spPr>
          <a:xfrm>
            <a:off x="1267774" y="2806854"/>
            <a:ext cx="3677610" cy="461665"/>
          </a:xfrm>
          <a:prstGeom prst="rect">
            <a:avLst/>
          </a:prstGeom>
        </p:spPr>
        <p:txBody>
          <a:bodyPr wrap="none">
            <a:spAutoFit/>
          </a:bodyPr>
          <a:lstStyle/>
          <a:p>
            <a:r>
              <a:rPr lang="hu-HU" sz="2400" dirty="0">
                <a:solidFill>
                  <a:srgbClr val="009881"/>
                </a:solidFill>
                <a:latin typeface="Agency FB" panose="020B0503020202020204" pitchFamily="34" charset="0"/>
              </a:rPr>
              <a:t>T</a:t>
            </a:r>
            <a:r>
              <a:rPr lang="en-US" sz="2400" dirty="0" err="1">
                <a:solidFill>
                  <a:srgbClr val="009881"/>
                </a:solidFill>
                <a:latin typeface="Agency FB" panose="020B0503020202020204" pitchFamily="34" charset="0"/>
              </a:rPr>
              <a:t>echnikai</a:t>
            </a:r>
            <a:r>
              <a:rPr lang="en-US" sz="2400" dirty="0">
                <a:solidFill>
                  <a:srgbClr val="009881"/>
                </a:solidFill>
                <a:latin typeface="Agency FB" panose="020B0503020202020204" pitchFamily="34" charset="0"/>
              </a:rPr>
              <a:t> </a:t>
            </a:r>
            <a:r>
              <a:rPr lang="en-US" sz="2400" dirty="0" err="1">
                <a:solidFill>
                  <a:srgbClr val="009881"/>
                </a:solidFill>
                <a:latin typeface="Agency FB" panose="020B0503020202020204" pitchFamily="34" charset="0"/>
              </a:rPr>
              <a:t>kiválóságok</a:t>
            </a:r>
            <a:r>
              <a:rPr lang="en-US" sz="2400" dirty="0">
                <a:solidFill>
                  <a:srgbClr val="009881"/>
                </a:solidFill>
                <a:latin typeface="Agency FB" panose="020B0503020202020204" pitchFamily="34" charset="0"/>
              </a:rPr>
              <a:t> </a:t>
            </a:r>
            <a:r>
              <a:rPr lang="en-US" sz="2400" dirty="0" err="1">
                <a:solidFill>
                  <a:srgbClr val="009881"/>
                </a:solidFill>
                <a:latin typeface="Agency FB" panose="020B0503020202020204" pitchFamily="34" charset="0"/>
              </a:rPr>
              <a:t>és</a:t>
            </a:r>
            <a:r>
              <a:rPr lang="en-US" sz="2400" dirty="0">
                <a:solidFill>
                  <a:srgbClr val="009881"/>
                </a:solidFill>
                <a:latin typeface="Agency FB" panose="020B0503020202020204" pitchFamily="34" charset="0"/>
              </a:rPr>
              <a:t> </a:t>
            </a:r>
            <a:r>
              <a:rPr lang="en-US" sz="2400" dirty="0" err="1">
                <a:solidFill>
                  <a:srgbClr val="009881"/>
                </a:solidFill>
                <a:latin typeface="Agency FB" panose="020B0503020202020204" pitchFamily="34" charset="0"/>
              </a:rPr>
              <a:t>jó</a:t>
            </a:r>
            <a:r>
              <a:rPr lang="en-US" sz="2400" dirty="0">
                <a:solidFill>
                  <a:srgbClr val="009881"/>
                </a:solidFill>
                <a:latin typeface="Agency FB" panose="020B0503020202020204" pitchFamily="34" charset="0"/>
              </a:rPr>
              <a:t> </a:t>
            </a:r>
            <a:r>
              <a:rPr lang="en-US" sz="2400" dirty="0" err="1">
                <a:solidFill>
                  <a:srgbClr val="009881"/>
                </a:solidFill>
                <a:latin typeface="Agency FB" panose="020B0503020202020204" pitchFamily="34" charset="0"/>
              </a:rPr>
              <a:t>tervezés</a:t>
            </a:r>
            <a:endParaRPr lang="en-US" sz="2400" b="1" dirty="0">
              <a:solidFill>
                <a:srgbClr val="009881"/>
              </a:solidFill>
              <a:latin typeface="Agency FB" panose="020B0503020202020204" pitchFamily="34" charset="0"/>
              <a:ea typeface="Verdana" panose="020B0604030504040204" pitchFamily="34" charset="0"/>
              <a:cs typeface="Verdana" panose="020B0604030504040204" pitchFamily="34" charset="0"/>
            </a:endParaRPr>
          </a:p>
        </p:txBody>
      </p:sp>
      <p:sp>
        <p:nvSpPr>
          <p:cNvPr id="27" name="Rectangle 26"/>
          <p:cNvSpPr/>
          <p:nvPr/>
        </p:nvSpPr>
        <p:spPr>
          <a:xfrm>
            <a:off x="1552739" y="5574326"/>
            <a:ext cx="6106160" cy="461665"/>
          </a:xfrm>
          <a:prstGeom prst="rect">
            <a:avLst/>
          </a:prstGeom>
        </p:spPr>
        <p:txBody>
          <a:bodyPr wrap="square">
            <a:spAutoFit/>
          </a:bodyPr>
          <a:lstStyle/>
          <a:p>
            <a:r>
              <a:rPr lang="en-US" sz="2400" dirty="0" err="1">
                <a:solidFill>
                  <a:srgbClr val="FF0000"/>
                </a:solidFill>
                <a:latin typeface="Bell MT" panose="02020503060305020303" pitchFamily="18" charset="0"/>
              </a:rPr>
              <a:t>Alkalmazkodás</a:t>
            </a:r>
            <a:r>
              <a:rPr lang="en-US" sz="2400" dirty="0">
                <a:solidFill>
                  <a:srgbClr val="FF0000"/>
                </a:solidFill>
                <a:latin typeface="Bell MT" panose="02020503060305020303" pitchFamily="18" charset="0"/>
              </a:rPr>
              <a:t> a </a:t>
            </a:r>
            <a:r>
              <a:rPr lang="en-US" sz="2400" dirty="0" err="1">
                <a:solidFill>
                  <a:srgbClr val="FF0000"/>
                </a:solidFill>
                <a:latin typeface="Bell MT" panose="02020503060305020303" pitchFamily="18" charset="0"/>
              </a:rPr>
              <a:t>változó</a:t>
            </a:r>
            <a:r>
              <a:rPr lang="en-US" sz="2400" dirty="0">
                <a:solidFill>
                  <a:srgbClr val="FF0000"/>
                </a:solidFill>
                <a:latin typeface="Bell MT" panose="02020503060305020303" pitchFamily="18" charset="0"/>
              </a:rPr>
              <a:t> </a:t>
            </a:r>
            <a:r>
              <a:rPr lang="en-US" sz="2400" dirty="0" err="1">
                <a:solidFill>
                  <a:srgbClr val="FF0000"/>
                </a:solidFill>
                <a:latin typeface="Bell MT" panose="02020503060305020303" pitchFamily="18" charset="0"/>
              </a:rPr>
              <a:t>körülményekhez</a:t>
            </a:r>
            <a:endParaRPr lang="en-US" sz="2400" dirty="0">
              <a:solidFill>
                <a:srgbClr val="FF0000"/>
              </a:solidFill>
              <a:latin typeface="Bell MT" panose="02020503060305020303" pitchFamily="18" charset="0"/>
            </a:endParaRPr>
          </a:p>
        </p:txBody>
      </p:sp>
      <p:sp>
        <p:nvSpPr>
          <p:cNvPr id="29" name="Rectangle 28"/>
          <p:cNvSpPr/>
          <p:nvPr/>
        </p:nvSpPr>
        <p:spPr>
          <a:xfrm rot="5400000">
            <a:off x="3430196" y="4001871"/>
            <a:ext cx="2069797" cy="461665"/>
          </a:xfrm>
          <a:prstGeom prst="rect">
            <a:avLst/>
          </a:prstGeom>
        </p:spPr>
        <p:txBody>
          <a:bodyPr wrap="none">
            <a:spAutoFit/>
          </a:bodyPr>
          <a:lstStyle/>
          <a:p>
            <a:r>
              <a:rPr lang="hu-HU" sz="2400" dirty="0">
                <a:solidFill>
                  <a:srgbClr val="FF0000"/>
                </a:solidFill>
                <a:latin typeface="Segoe Script" panose="020B0504020000000003" pitchFamily="34" charset="0"/>
              </a:rPr>
              <a:t>Egyszerűség</a:t>
            </a:r>
            <a:endParaRPr lang="en-US" sz="2400" dirty="0">
              <a:solidFill>
                <a:srgbClr val="FF0000"/>
              </a:solidFill>
              <a:latin typeface="Segoe Script" panose="020B0504020000000003" pitchFamily="34" charset="0"/>
            </a:endParaRPr>
          </a:p>
        </p:txBody>
      </p:sp>
      <p:sp>
        <p:nvSpPr>
          <p:cNvPr id="33" name="Rectangle 32"/>
          <p:cNvSpPr/>
          <p:nvPr/>
        </p:nvSpPr>
        <p:spPr>
          <a:xfrm>
            <a:off x="3066843" y="6581660"/>
            <a:ext cx="1438214" cy="338554"/>
          </a:xfrm>
          <a:prstGeom prst="rect">
            <a:avLst/>
          </a:prstGeom>
        </p:spPr>
        <p:txBody>
          <a:bodyPr wrap="none">
            <a:spAutoFit/>
          </a:bodyPr>
          <a:lstStyle/>
          <a:p>
            <a:r>
              <a:rPr lang="hu-HU" sz="1600" dirty="0">
                <a:solidFill>
                  <a:srgbClr val="FF0000"/>
                </a:solidFill>
                <a:latin typeface="Segoe Script" panose="020B0504020000000003" pitchFamily="34" charset="0"/>
              </a:rPr>
              <a:t>Egyszerűség</a:t>
            </a:r>
            <a:endParaRPr lang="en-US" sz="1600" dirty="0">
              <a:solidFill>
                <a:srgbClr val="FF0000"/>
              </a:solidFill>
              <a:latin typeface="Segoe Script" panose="020B0504020000000003" pitchFamily="34" charset="0"/>
            </a:endParaRPr>
          </a:p>
        </p:txBody>
      </p:sp>
      <p:sp>
        <p:nvSpPr>
          <p:cNvPr id="35" name="Rectangle 34"/>
          <p:cNvSpPr/>
          <p:nvPr/>
        </p:nvSpPr>
        <p:spPr>
          <a:xfrm rot="10800000">
            <a:off x="4878034" y="3179075"/>
            <a:ext cx="3946914" cy="461665"/>
          </a:xfrm>
          <a:prstGeom prst="rect">
            <a:avLst/>
          </a:prstGeom>
        </p:spPr>
        <p:txBody>
          <a:bodyPr wrap="none">
            <a:spAutoFit/>
          </a:bodyPr>
          <a:lstStyle/>
          <a:p>
            <a:r>
              <a:rPr lang="hu-HU" sz="2400" dirty="0">
                <a:solidFill>
                  <a:srgbClr val="00007F"/>
                </a:solidFill>
                <a:effectLst>
                  <a:reflection blurRad="6350" stA="60000" endA="900" endPos="60000" dist="60007" dir="5400000" sy="-100000" algn="bl" rotWithShape="0"/>
                </a:effectLst>
                <a:latin typeface="Agency FB" panose="020B0503020202020204" pitchFamily="34" charset="0"/>
              </a:rPr>
              <a:t>S</a:t>
            </a:r>
            <a:r>
              <a:rPr lang="en-US" sz="2400" dirty="0" err="1">
                <a:solidFill>
                  <a:srgbClr val="00007F"/>
                </a:solidFill>
                <a:effectLst>
                  <a:reflection blurRad="6350" stA="60000" endA="900" endPos="60000" dist="60007" dir="5400000" sy="-100000" algn="bl" rotWithShape="0"/>
                </a:effectLst>
                <a:latin typeface="Agency FB" panose="020B0503020202020204" pitchFamily="34" charset="0"/>
              </a:rPr>
              <a:t>zemtől-szembe</a:t>
            </a:r>
            <a:r>
              <a:rPr lang="en-US" sz="2400" dirty="0">
                <a:solidFill>
                  <a:srgbClr val="00007F"/>
                </a:solidFill>
                <a:effectLst>
                  <a:reflection blurRad="6350" stA="60000" endA="900" endPos="60000" dist="60007" dir="5400000" sy="-100000" algn="bl" rotWithShape="0"/>
                </a:effectLst>
                <a:latin typeface="Agency FB" panose="020B0503020202020204" pitchFamily="34" charset="0"/>
              </a:rPr>
              <a:t> </a:t>
            </a:r>
            <a:r>
              <a:rPr lang="en-US" sz="2400" dirty="0" err="1">
                <a:solidFill>
                  <a:srgbClr val="00007F"/>
                </a:solidFill>
                <a:effectLst>
                  <a:reflection blurRad="6350" stA="60000" endA="900" endPos="60000" dist="60007" dir="5400000" sy="-100000" algn="bl" rotWithShape="0"/>
                </a:effectLst>
                <a:latin typeface="Agency FB" panose="020B0503020202020204" pitchFamily="34" charset="0"/>
              </a:rPr>
              <a:t>való</a:t>
            </a:r>
            <a:r>
              <a:rPr lang="en-US" sz="2400" dirty="0">
                <a:solidFill>
                  <a:srgbClr val="00007F"/>
                </a:solidFill>
                <a:effectLst>
                  <a:reflection blurRad="6350" stA="60000" endA="900" endPos="60000" dist="60007" dir="5400000" sy="-100000" algn="bl" rotWithShape="0"/>
                </a:effectLst>
                <a:latin typeface="Agency FB" panose="020B0503020202020204" pitchFamily="34" charset="0"/>
              </a:rPr>
              <a:t> </a:t>
            </a:r>
            <a:r>
              <a:rPr lang="en-US" sz="2400" dirty="0" err="1">
                <a:solidFill>
                  <a:srgbClr val="00007F"/>
                </a:solidFill>
                <a:effectLst>
                  <a:reflection blurRad="6350" stA="60000" endA="900" endPos="60000" dist="60007" dir="5400000" sy="-100000" algn="bl" rotWithShape="0"/>
                </a:effectLst>
                <a:latin typeface="Agency FB" panose="020B0503020202020204" pitchFamily="34" charset="0"/>
              </a:rPr>
              <a:t>információcsere</a:t>
            </a:r>
            <a:endParaRPr lang="en-US" sz="2400" dirty="0">
              <a:solidFill>
                <a:srgbClr val="00007F"/>
              </a:solidFill>
              <a:effectLst>
                <a:reflection blurRad="6350" stA="60000" endA="900" endPos="60000" dist="60007" dir="5400000" sy="-100000" algn="bl" rotWithShape="0"/>
              </a:effectLst>
              <a:latin typeface="Agency FB" panose="020B0503020202020204" pitchFamily="34" charset="0"/>
            </a:endParaRPr>
          </a:p>
        </p:txBody>
      </p:sp>
    </p:spTree>
    <p:extLst>
      <p:ext uri="{BB962C8B-B14F-4D97-AF65-F5344CB8AC3E}">
        <p14:creationId xmlns:p14="http://schemas.microsoft.com/office/powerpoint/2010/main" val="267765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projekt management vasháromszöge</a:t>
            </a:r>
          </a:p>
        </p:txBody>
      </p:sp>
      <p:sp>
        <p:nvSpPr>
          <p:cNvPr id="4" name="Isosceles Triangle 3"/>
          <p:cNvSpPr/>
          <p:nvPr/>
        </p:nvSpPr>
        <p:spPr>
          <a:xfrm>
            <a:off x="2117875" y="2835344"/>
            <a:ext cx="4935595" cy="312923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Minőség</a:t>
            </a:r>
            <a:endParaRPr lang="en-US" sz="2400" dirty="0">
              <a:solidFill>
                <a:srgbClr val="007AC3"/>
              </a:solidFill>
            </a:endParaRPr>
          </a:p>
          <a:p>
            <a:pPr algn="ctr"/>
            <a:r>
              <a:rPr lang="hu-HU" sz="2400" dirty="0">
                <a:solidFill>
                  <a:srgbClr val="007AC3"/>
                </a:solidFill>
              </a:rPr>
              <a:t>(rögzített)</a:t>
            </a:r>
          </a:p>
        </p:txBody>
      </p:sp>
      <p:sp>
        <p:nvSpPr>
          <p:cNvPr id="5" name="Oval 4"/>
          <p:cNvSpPr/>
          <p:nvPr/>
        </p:nvSpPr>
        <p:spPr>
          <a:xfrm>
            <a:off x="6255799" y="5187342"/>
            <a:ext cx="1554480" cy="1554480"/>
          </a:xfrm>
          <a:prstGeom prst="ellipse">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a:t>Határidő</a:t>
            </a:r>
          </a:p>
          <a:p>
            <a:pPr algn="ctr"/>
            <a:r>
              <a:rPr lang="hu-HU" dirty="0"/>
              <a:t>(ütemezett)</a:t>
            </a:r>
          </a:p>
        </p:txBody>
      </p:sp>
      <p:sp>
        <p:nvSpPr>
          <p:cNvPr id="6" name="Oval 5"/>
          <p:cNvSpPr/>
          <p:nvPr/>
        </p:nvSpPr>
        <p:spPr>
          <a:xfrm>
            <a:off x="1358526" y="5187342"/>
            <a:ext cx="1554480" cy="1554480"/>
          </a:xfrm>
          <a:prstGeom prst="ellipse">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a:t>Költség</a:t>
            </a:r>
            <a:endParaRPr lang="en-US" sz="2400" dirty="0"/>
          </a:p>
          <a:p>
            <a:pPr algn="ctr"/>
            <a:r>
              <a:rPr lang="en-US" sz="2000" dirty="0"/>
              <a:t>(</a:t>
            </a:r>
            <a:r>
              <a:rPr lang="hu-HU" sz="2000" dirty="0"/>
              <a:t>rögzített</a:t>
            </a:r>
            <a:r>
              <a:rPr lang="en-US" sz="2000" dirty="0"/>
              <a:t>)</a:t>
            </a:r>
            <a:endParaRPr lang="hu-HU" sz="2000" dirty="0"/>
          </a:p>
        </p:txBody>
      </p:sp>
      <p:sp>
        <p:nvSpPr>
          <p:cNvPr id="7" name="Oval 6"/>
          <p:cNvSpPr/>
          <p:nvPr/>
        </p:nvSpPr>
        <p:spPr>
          <a:xfrm>
            <a:off x="3795732" y="1751295"/>
            <a:ext cx="155448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err="1"/>
              <a:t>Scope</a:t>
            </a:r>
            <a:endParaRPr lang="hu-HU" sz="2400" dirty="0"/>
          </a:p>
          <a:p>
            <a:pPr algn="ctr"/>
            <a:r>
              <a:rPr lang="hu-HU" sz="1400" dirty="0"/>
              <a:t>(finomhangolt)</a:t>
            </a:r>
          </a:p>
        </p:txBody>
      </p:sp>
    </p:spTree>
    <p:extLst>
      <p:ext uri="{BB962C8B-B14F-4D97-AF65-F5344CB8AC3E}">
        <p14:creationId xmlns:p14="http://schemas.microsoft.com/office/powerpoint/2010/main" val="327144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99831771"/>
              </p:ext>
            </p:extLst>
          </p:nvPr>
        </p:nvGraphicFramePr>
        <p:xfrm>
          <a:off x="628650" y="1690689"/>
          <a:ext cx="7447180" cy="4902616"/>
        </p:xfrm>
        <a:graphic>
          <a:graphicData uri="http://schemas.openxmlformats.org/drawingml/2006/table">
            <a:tbl>
              <a:tblPr firstRow="1" bandRow="1">
                <a:tableStyleId>{5C22544A-7EE6-4342-B048-85BDC9FD1C3A}</a:tableStyleId>
              </a:tblPr>
              <a:tblGrid>
                <a:gridCol w="5866575">
                  <a:extLst>
                    <a:ext uri="{9D8B030D-6E8A-4147-A177-3AD203B41FA5}">
                      <a16:colId xmlns:a16="http://schemas.microsoft.com/office/drawing/2014/main" val="1061393131"/>
                    </a:ext>
                  </a:extLst>
                </a:gridCol>
                <a:gridCol w="548640">
                  <a:extLst>
                    <a:ext uri="{9D8B030D-6E8A-4147-A177-3AD203B41FA5}">
                      <a16:colId xmlns:a16="http://schemas.microsoft.com/office/drawing/2014/main" val="3018424915"/>
                    </a:ext>
                  </a:extLst>
                </a:gridCol>
                <a:gridCol w="548640">
                  <a:extLst>
                    <a:ext uri="{9D8B030D-6E8A-4147-A177-3AD203B41FA5}">
                      <a16:colId xmlns:a16="http://schemas.microsoft.com/office/drawing/2014/main" val="2806376050"/>
                    </a:ext>
                  </a:extLst>
                </a:gridCol>
                <a:gridCol w="483325">
                  <a:extLst>
                    <a:ext uri="{9D8B030D-6E8A-4147-A177-3AD203B41FA5}">
                      <a16:colId xmlns:a16="http://schemas.microsoft.com/office/drawing/2014/main" val="674484138"/>
                    </a:ext>
                  </a:extLst>
                </a:gridCol>
              </a:tblGrid>
              <a:tr h="1245016">
                <a:tc>
                  <a:txBody>
                    <a:bodyPr/>
                    <a:lstStyle/>
                    <a:p>
                      <a:r>
                        <a:rPr lang="hu-HU" sz="2400" dirty="0"/>
                        <a:t>Kihívások</a:t>
                      </a:r>
                    </a:p>
                  </a:txBody>
                  <a:tcPr anchor="ctr" anchorCtr="1"/>
                </a:tc>
                <a:tc>
                  <a:txBody>
                    <a:bodyPr/>
                    <a:lstStyle/>
                    <a:p>
                      <a:r>
                        <a:rPr lang="hu-HU" sz="2400" dirty="0"/>
                        <a:t>Vízesés</a:t>
                      </a:r>
                    </a:p>
                  </a:txBody>
                  <a:tcPr vert="vert270"/>
                </a:tc>
                <a:tc>
                  <a:txBody>
                    <a:bodyPr/>
                    <a:lstStyle/>
                    <a:p>
                      <a:r>
                        <a:rPr lang="hu-HU" sz="2400" dirty="0"/>
                        <a:t>V modell</a:t>
                      </a:r>
                    </a:p>
                  </a:txBody>
                  <a:tcPr vert="vert270"/>
                </a:tc>
                <a:tc>
                  <a:txBody>
                    <a:bodyPr/>
                    <a:lstStyle/>
                    <a:p>
                      <a:r>
                        <a:rPr lang="hu-HU" sz="2400" dirty="0" err="1"/>
                        <a:t>Agile</a:t>
                      </a:r>
                      <a:endParaRPr lang="hu-HU" sz="2400" dirty="0"/>
                    </a:p>
                  </a:txBody>
                  <a:tcPr vert="vert270"/>
                </a:tc>
                <a:extLst>
                  <a:ext uri="{0D108BD9-81ED-4DB2-BD59-A6C34878D82A}">
                    <a16:rowId xmlns:a16="http://schemas.microsoft.com/office/drawing/2014/main" val="2881671491"/>
                  </a:ext>
                </a:extLst>
              </a:tr>
              <a:tr h="221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t>A felhasználó igényeinek megértése</a:t>
                      </a:r>
                    </a:p>
                  </a:txBody>
                  <a:tcPr/>
                </a:tc>
                <a:tc>
                  <a:txBody>
                    <a:bodyPr/>
                    <a:lstStyle/>
                    <a:p>
                      <a:endParaRPr lang="hu-HU" sz="2400"/>
                    </a:p>
                  </a:txBody>
                  <a:tcPr/>
                </a:tc>
                <a:tc>
                  <a:txBody>
                    <a:bodyPr/>
                    <a:lstStyle/>
                    <a:p>
                      <a:endParaRPr lang="hu-HU" sz="2400"/>
                    </a:p>
                  </a:txBody>
                  <a:tcPr/>
                </a:tc>
                <a:tc>
                  <a:txBody>
                    <a:bodyPr/>
                    <a:lstStyle/>
                    <a:p>
                      <a:endParaRPr lang="hu-HU" sz="2400" dirty="0"/>
                    </a:p>
                  </a:txBody>
                  <a:tcPr/>
                </a:tc>
                <a:extLst>
                  <a:ext uri="{0D108BD9-81ED-4DB2-BD59-A6C34878D82A}">
                    <a16:rowId xmlns:a16="http://schemas.microsoft.com/office/drawing/2014/main" val="2655822033"/>
                  </a:ext>
                </a:extLst>
              </a:tr>
              <a:tr h="273284">
                <a:tc>
                  <a:txBody>
                    <a:bodyPr/>
                    <a:lstStyle/>
                    <a:p>
                      <a:r>
                        <a:rPr lang="hu-HU" sz="2400" dirty="0"/>
                        <a:t>A követelmények változnak</a:t>
                      </a:r>
                    </a:p>
                  </a:txBody>
                  <a:tcPr/>
                </a:tc>
                <a:tc>
                  <a:txBody>
                    <a:bodyPr/>
                    <a:lstStyle/>
                    <a:p>
                      <a:endParaRPr lang="hu-HU" sz="2400"/>
                    </a:p>
                  </a:txBody>
                  <a:tcPr/>
                </a:tc>
                <a:tc>
                  <a:txBody>
                    <a:bodyPr/>
                    <a:lstStyle/>
                    <a:p>
                      <a:endParaRPr lang="hu-HU" sz="2400"/>
                    </a:p>
                  </a:txBody>
                  <a:tcPr/>
                </a:tc>
                <a:tc>
                  <a:txBody>
                    <a:bodyPr/>
                    <a:lstStyle/>
                    <a:p>
                      <a:endParaRPr lang="hu-HU" sz="2400"/>
                    </a:p>
                  </a:txBody>
                  <a:tcPr/>
                </a:tc>
                <a:extLst>
                  <a:ext uri="{0D108BD9-81ED-4DB2-BD59-A6C34878D82A}">
                    <a16:rowId xmlns:a16="http://schemas.microsoft.com/office/drawing/2014/main" val="2695750404"/>
                  </a:ext>
                </a:extLst>
              </a:tr>
              <a:tr h="212324">
                <a:tc>
                  <a:txBody>
                    <a:bodyPr/>
                    <a:lstStyle/>
                    <a:p>
                      <a:r>
                        <a:rPr lang="hu-HU" sz="2400" dirty="0"/>
                        <a:t>A határidők rövidek</a:t>
                      </a:r>
                    </a:p>
                  </a:txBody>
                  <a:tcPr/>
                </a:tc>
                <a:tc>
                  <a:txBody>
                    <a:bodyPr/>
                    <a:lstStyle/>
                    <a:p>
                      <a:endParaRPr lang="hu-HU" sz="2400"/>
                    </a:p>
                  </a:txBody>
                  <a:tcPr/>
                </a:tc>
                <a:tc>
                  <a:txBody>
                    <a:bodyPr/>
                    <a:lstStyle/>
                    <a:p>
                      <a:endParaRPr lang="hu-HU" sz="2400"/>
                    </a:p>
                  </a:txBody>
                  <a:tcPr/>
                </a:tc>
                <a:tc>
                  <a:txBody>
                    <a:bodyPr/>
                    <a:lstStyle/>
                    <a:p>
                      <a:endParaRPr lang="hu-HU" sz="2400"/>
                    </a:p>
                  </a:txBody>
                  <a:tcPr/>
                </a:tc>
                <a:extLst>
                  <a:ext uri="{0D108BD9-81ED-4DB2-BD59-A6C34878D82A}">
                    <a16:rowId xmlns:a16="http://schemas.microsoft.com/office/drawing/2014/main" val="2371001368"/>
                  </a:ext>
                </a:extLst>
              </a:tr>
              <a:tr h="231574">
                <a:tc>
                  <a:txBody>
                    <a:bodyPr/>
                    <a:lstStyle/>
                    <a:p>
                      <a:r>
                        <a:rPr lang="hu-HU" sz="2400" dirty="0"/>
                        <a:t>Rendszerek egységbe rendezése</a:t>
                      </a:r>
                    </a:p>
                  </a:txBody>
                  <a:tcPr/>
                </a:tc>
                <a:tc>
                  <a:txBody>
                    <a:bodyPr/>
                    <a:lstStyle/>
                    <a:p>
                      <a:endParaRPr lang="hu-HU" sz="2400"/>
                    </a:p>
                  </a:txBody>
                  <a:tcPr/>
                </a:tc>
                <a:tc>
                  <a:txBody>
                    <a:bodyPr/>
                    <a:lstStyle/>
                    <a:p>
                      <a:endParaRPr lang="hu-HU" sz="2400"/>
                    </a:p>
                  </a:txBody>
                  <a:tcPr/>
                </a:tc>
                <a:tc>
                  <a:txBody>
                    <a:bodyPr/>
                    <a:lstStyle/>
                    <a:p>
                      <a:endParaRPr lang="hu-HU" sz="2400"/>
                    </a:p>
                  </a:txBody>
                  <a:tcPr/>
                </a:tc>
                <a:extLst>
                  <a:ext uri="{0D108BD9-81ED-4DB2-BD59-A6C34878D82A}">
                    <a16:rowId xmlns:a16="http://schemas.microsoft.com/office/drawing/2014/main" val="1938570809"/>
                  </a:ext>
                </a:extLst>
              </a:tr>
              <a:tr h="282909">
                <a:tc>
                  <a:txBody>
                    <a:bodyPr/>
                    <a:lstStyle/>
                    <a:p>
                      <a:r>
                        <a:rPr lang="hu-HU" sz="2400" dirty="0"/>
                        <a:t>A becslés inkább művészet, mint tudomány</a:t>
                      </a:r>
                    </a:p>
                  </a:txBody>
                  <a:tcPr/>
                </a:tc>
                <a:tc>
                  <a:txBody>
                    <a:bodyPr/>
                    <a:lstStyle/>
                    <a:p>
                      <a:endParaRPr lang="hu-HU" sz="2400"/>
                    </a:p>
                  </a:txBody>
                  <a:tcPr/>
                </a:tc>
                <a:tc>
                  <a:txBody>
                    <a:bodyPr/>
                    <a:lstStyle/>
                    <a:p>
                      <a:endParaRPr lang="hu-HU" sz="2400"/>
                    </a:p>
                  </a:txBody>
                  <a:tcPr/>
                </a:tc>
                <a:tc>
                  <a:txBody>
                    <a:bodyPr/>
                    <a:lstStyle/>
                    <a:p>
                      <a:endParaRPr lang="hu-HU" sz="2400"/>
                    </a:p>
                  </a:txBody>
                  <a:tcPr/>
                </a:tc>
                <a:extLst>
                  <a:ext uri="{0D108BD9-81ED-4DB2-BD59-A6C34878D82A}">
                    <a16:rowId xmlns:a16="http://schemas.microsoft.com/office/drawing/2014/main" val="3382272496"/>
                  </a:ext>
                </a:extLst>
              </a:tr>
              <a:tr h="270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t>Projekten dolgozók motivációja és képességei</a:t>
                      </a:r>
                      <a:endParaRPr lang="en-US" sz="2400" dirty="0"/>
                    </a:p>
                  </a:txBody>
                  <a:tcPr/>
                </a:tc>
                <a:tc>
                  <a:txBody>
                    <a:bodyPr/>
                    <a:lstStyle/>
                    <a:p>
                      <a:endParaRPr lang="hu-HU" sz="2400" dirty="0"/>
                    </a:p>
                  </a:txBody>
                  <a:tcPr/>
                </a:tc>
                <a:tc>
                  <a:txBody>
                    <a:bodyPr/>
                    <a:lstStyle/>
                    <a:p>
                      <a:endParaRPr lang="hu-HU" sz="2400" dirty="0"/>
                    </a:p>
                  </a:txBody>
                  <a:tcPr/>
                </a:tc>
                <a:tc>
                  <a:txBody>
                    <a:bodyPr/>
                    <a:lstStyle/>
                    <a:p>
                      <a:endParaRPr lang="hu-HU" sz="2400" dirty="0"/>
                    </a:p>
                  </a:txBody>
                  <a:tcPr/>
                </a:tc>
                <a:extLst>
                  <a:ext uri="{0D108BD9-81ED-4DB2-BD59-A6C34878D82A}">
                    <a16:rowId xmlns:a16="http://schemas.microsoft.com/office/drawing/2014/main" val="298074462"/>
                  </a:ext>
                </a:extLst>
              </a:tr>
              <a:tr h="305662">
                <a:tc>
                  <a:txBody>
                    <a:bodyPr/>
                    <a:lstStyle/>
                    <a:p>
                      <a:r>
                        <a:rPr lang="hu-HU" sz="2400" dirty="0"/>
                        <a:t>Műszaki adósság (</a:t>
                      </a:r>
                      <a:r>
                        <a:rPr lang="hu-HU" sz="2400" dirty="0" err="1"/>
                        <a:t>Technical</a:t>
                      </a:r>
                      <a:r>
                        <a:rPr lang="hu-HU" sz="2400" dirty="0"/>
                        <a:t> </a:t>
                      </a:r>
                      <a:r>
                        <a:rPr lang="hu-HU" sz="2400" dirty="0" err="1"/>
                        <a:t>Debt</a:t>
                      </a:r>
                      <a:r>
                        <a:rPr lang="hu-HU" sz="2400" dirty="0"/>
                        <a:t>)</a:t>
                      </a:r>
                    </a:p>
                  </a:txBody>
                  <a:tcPr/>
                </a:tc>
                <a:tc>
                  <a:txBody>
                    <a:bodyPr/>
                    <a:lstStyle/>
                    <a:p>
                      <a:endParaRPr lang="hu-HU" sz="2400" dirty="0"/>
                    </a:p>
                  </a:txBody>
                  <a:tcPr/>
                </a:tc>
                <a:tc>
                  <a:txBody>
                    <a:bodyPr/>
                    <a:lstStyle/>
                    <a:p>
                      <a:endParaRPr lang="hu-HU" sz="2400" dirty="0"/>
                    </a:p>
                  </a:txBody>
                  <a:tcPr/>
                </a:tc>
                <a:tc>
                  <a:txBody>
                    <a:bodyPr/>
                    <a:lstStyle/>
                    <a:p>
                      <a:endParaRPr lang="hu-HU" sz="2400" dirty="0"/>
                    </a:p>
                  </a:txBody>
                  <a:tcPr/>
                </a:tc>
                <a:extLst>
                  <a:ext uri="{0D108BD9-81ED-4DB2-BD59-A6C34878D82A}">
                    <a16:rowId xmlns:a16="http://schemas.microsoft.com/office/drawing/2014/main" val="2839402415"/>
                  </a:ext>
                </a:extLst>
              </a:tr>
              <a:tr h="305662">
                <a:tc>
                  <a:txBody>
                    <a:bodyPr/>
                    <a:lstStyle/>
                    <a:p>
                      <a:r>
                        <a:rPr lang="hu-HU" sz="2400" dirty="0"/>
                        <a:t>Fiatal tudományág</a:t>
                      </a:r>
                    </a:p>
                  </a:txBody>
                  <a:tcPr/>
                </a:tc>
                <a:tc>
                  <a:txBody>
                    <a:bodyPr/>
                    <a:lstStyle/>
                    <a:p>
                      <a:endParaRPr lang="hu-HU" sz="2400" dirty="0"/>
                    </a:p>
                  </a:txBody>
                  <a:tcPr/>
                </a:tc>
                <a:tc>
                  <a:txBody>
                    <a:bodyPr/>
                    <a:lstStyle/>
                    <a:p>
                      <a:endParaRPr lang="hu-HU" sz="2400" dirty="0"/>
                    </a:p>
                  </a:txBody>
                  <a:tcPr/>
                </a:tc>
                <a:tc>
                  <a:txBody>
                    <a:bodyPr/>
                    <a:lstStyle/>
                    <a:p>
                      <a:endParaRPr lang="hu-HU" sz="2400" dirty="0"/>
                    </a:p>
                  </a:txBody>
                  <a:tcPr/>
                </a:tc>
                <a:extLst>
                  <a:ext uri="{0D108BD9-81ED-4DB2-BD59-A6C34878D82A}">
                    <a16:rowId xmlns:a16="http://schemas.microsoft.com/office/drawing/2014/main" val="792763938"/>
                  </a:ext>
                </a:extLst>
              </a:tr>
            </a:tbl>
          </a:graphicData>
        </a:graphic>
      </p:graphicFrame>
      <p:sp>
        <p:nvSpPr>
          <p:cNvPr id="2" name="Title 1"/>
          <p:cNvSpPr>
            <a:spLocks noGrp="1"/>
          </p:cNvSpPr>
          <p:nvPr>
            <p:ph type="title"/>
          </p:nvPr>
        </p:nvSpPr>
        <p:spPr/>
        <p:txBody>
          <a:bodyPr/>
          <a:lstStyle/>
          <a:p>
            <a:pPr algn="just"/>
            <a:r>
              <a:rPr lang="hu-HU" dirty="0"/>
              <a:t>Összehasonlítás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438" y="3395033"/>
            <a:ext cx="457200" cy="4572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541" y="4307498"/>
            <a:ext cx="457200" cy="4572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70" y="3869581"/>
            <a:ext cx="457200" cy="4572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8875" y="4765710"/>
            <a:ext cx="457200" cy="4572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089" y="3405960"/>
            <a:ext cx="457200" cy="4572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537" y="4302984"/>
            <a:ext cx="457200" cy="4572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089" y="3858484"/>
            <a:ext cx="457200" cy="4572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937" y="4767940"/>
            <a:ext cx="457200" cy="457200"/>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182" y="2932310"/>
            <a:ext cx="457200" cy="45720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182" y="3391540"/>
            <a:ext cx="457200" cy="457200"/>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182" y="3848740"/>
            <a:ext cx="457200" cy="45720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6041" y="5228726"/>
            <a:ext cx="457200" cy="45720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282" y="5221268"/>
            <a:ext cx="457200" cy="457200"/>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277" y="5234733"/>
            <a:ext cx="457200" cy="45720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089" y="2937128"/>
            <a:ext cx="457200" cy="4572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8875" y="2939769"/>
            <a:ext cx="457200" cy="457200"/>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341" y="5685926"/>
            <a:ext cx="457200" cy="4572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282" y="5678468"/>
            <a:ext cx="457200" cy="45720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277" y="5679233"/>
            <a:ext cx="457200" cy="4572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342" y="4314081"/>
            <a:ext cx="457200" cy="45720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633" y="4768615"/>
            <a:ext cx="457200" cy="457200"/>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4937" y="6138789"/>
            <a:ext cx="457200" cy="457200"/>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9404" y="6139164"/>
            <a:ext cx="457200" cy="457200"/>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149" y="6140024"/>
            <a:ext cx="457200" cy="457200"/>
          </a:xfrm>
          <a:prstGeom prst="rect">
            <a:avLst/>
          </a:prstGeom>
        </p:spPr>
      </p:pic>
    </p:spTree>
    <p:extLst>
      <p:ext uri="{BB962C8B-B14F-4D97-AF65-F5344CB8AC3E}">
        <p14:creationId xmlns:p14="http://schemas.microsoft.com/office/powerpoint/2010/main" val="399243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a:t>A </a:t>
            </a:r>
            <a:r>
              <a:rPr lang="hu-HU" dirty="0"/>
              <a:t>Scrum meghatározása</a:t>
            </a:r>
            <a:endParaRPr lang="en-US" dirty="0"/>
          </a:p>
        </p:txBody>
      </p:sp>
      <p:sp>
        <p:nvSpPr>
          <p:cNvPr id="3" name="Content Placeholder 2"/>
          <p:cNvSpPr>
            <a:spLocks noGrp="1"/>
          </p:cNvSpPr>
          <p:nvPr>
            <p:ph idx="1"/>
          </p:nvPr>
        </p:nvSpPr>
        <p:spPr>
          <a:xfrm>
            <a:off x="628650" y="2295807"/>
            <a:ext cx="7244149" cy="1886228"/>
          </a:xfrm>
          <a:solidFill>
            <a:schemeClr val="accent1"/>
          </a:solidFill>
        </p:spPr>
        <p:txBody>
          <a:bodyPr>
            <a:noAutofit/>
          </a:bodyPr>
          <a:lstStyle/>
          <a:p>
            <a:pPr marL="0" indent="0">
              <a:buNone/>
            </a:pPr>
            <a:r>
              <a:rPr lang="hu-HU" sz="2400" i="1" dirty="0">
                <a:solidFill>
                  <a:schemeClr val="bg1"/>
                </a:solidFill>
              </a:rPr>
              <a:t>“Egy olyan keretrendszer, melynek segítségével emberek komplex problémákat tudnak adaptív módon kezelni úgy, hogy közben termelékenyen és kreatívan szállítják le a lehető legértékesebb termékeket.” </a:t>
            </a:r>
            <a:endParaRPr lang="en-US" sz="2400" i="1" dirty="0">
              <a:solidFill>
                <a:schemeClr val="bg1"/>
              </a:solidFill>
            </a:endParaRPr>
          </a:p>
          <a:p>
            <a:pPr marL="0" indent="0" algn="r">
              <a:buNone/>
            </a:pPr>
            <a:r>
              <a:rPr lang="hu-HU" sz="1800" dirty="0">
                <a:solidFill>
                  <a:schemeClr val="bg1"/>
                </a:solidFill>
              </a:rPr>
              <a:t>A Scrum Útmutató, Ken </a:t>
            </a:r>
            <a:r>
              <a:rPr lang="hu-HU" sz="1800" dirty="0" err="1">
                <a:solidFill>
                  <a:schemeClr val="bg1"/>
                </a:solidFill>
              </a:rPr>
              <a:t>Schwaber</a:t>
            </a:r>
            <a:r>
              <a:rPr lang="hu-HU" sz="1800" dirty="0">
                <a:solidFill>
                  <a:schemeClr val="bg1"/>
                </a:solidFill>
              </a:rPr>
              <a:t> és </a:t>
            </a:r>
            <a:r>
              <a:rPr lang="hu-HU" sz="1800" dirty="0" err="1">
                <a:solidFill>
                  <a:schemeClr val="bg1"/>
                </a:solidFill>
              </a:rPr>
              <a:t>Jeff</a:t>
            </a:r>
            <a:r>
              <a:rPr lang="hu-HU" sz="1800" dirty="0">
                <a:solidFill>
                  <a:schemeClr val="bg1"/>
                </a:solidFill>
              </a:rPr>
              <a:t> </a:t>
            </a:r>
            <a:r>
              <a:rPr lang="hu-HU" sz="1800" dirty="0" err="1">
                <a:solidFill>
                  <a:schemeClr val="bg1"/>
                </a:solidFill>
              </a:rPr>
              <a:t>Sutherland</a:t>
            </a:r>
            <a:endParaRPr lang="hu-HU" sz="2400" dirty="0">
              <a:solidFill>
                <a:schemeClr val="bg1"/>
              </a:solidFill>
            </a:endParaRPr>
          </a:p>
        </p:txBody>
      </p:sp>
      <p:sp>
        <p:nvSpPr>
          <p:cNvPr id="4" name="TextBox 3"/>
          <p:cNvSpPr txBox="1"/>
          <p:nvPr/>
        </p:nvSpPr>
        <p:spPr>
          <a:xfrm>
            <a:off x="628650" y="4787153"/>
            <a:ext cx="7244149" cy="1569660"/>
          </a:xfrm>
          <a:prstGeom prst="rect">
            <a:avLst/>
          </a:prstGeom>
          <a:noFill/>
        </p:spPr>
        <p:txBody>
          <a:bodyPr wrap="square" rtlCol="0">
            <a:spAutoFit/>
          </a:bodyPr>
          <a:lstStyle/>
          <a:p>
            <a:r>
              <a:rPr lang="en-US" sz="2400" dirty="0" err="1"/>
              <a:t>Jellemz</a:t>
            </a:r>
            <a:r>
              <a:rPr lang="hu-HU" sz="2400" dirty="0"/>
              <a:t>ők:</a:t>
            </a:r>
            <a:endParaRPr lang="en-US" sz="2400" dirty="0"/>
          </a:p>
          <a:p>
            <a:pPr marL="714375" lvl="1" indent="-257175">
              <a:buFont typeface="Wingdings" panose="05000000000000000000" pitchFamily="2" charset="2"/>
              <a:buChar char="v"/>
            </a:pPr>
            <a:r>
              <a:rPr lang="hu-HU" sz="2400" dirty="0"/>
              <a:t> Egyszerű </a:t>
            </a:r>
          </a:p>
          <a:p>
            <a:pPr marL="714375" lvl="1" indent="-257175">
              <a:buFont typeface="Wingdings" panose="05000000000000000000" pitchFamily="2" charset="2"/>
              <a:buChar char="v"/>
            </a:pPr>
            <a:r>
              <a:rPr lang="hu-HU" sz="2400" dirty="0"/>
              <a:t> Könnyen érthető </a:t>
            </a:r>
          </a:p>
          <a:p>
            <a:pPr marL="714375" lvl="1" indent="-257175">
              <a:buFont typeface="Wingdings" panose="05000000000000000000" pitchFamily="2" charset="2"/>
              <a:buChar char="v"/>
            </a:pPr>
            <a:r>
              <a:rPr lang="hu-HU" sz="2400" dirty="0"/>
              <a:t> Rendkívül nehezen művelhető mesteri szinten</a:t>
            </a:r>
          </a:p>
        </p:txBody>
      </p:sp>
    </p:spTree>
    <p:extLst>
      <p:ext uri="{BB962C8B-B14F-4D97-AF65-F5344CB8AC3E}">
        <p14:creationId xmlns:p14="http://schemas.microsoft.com/office/powerpoint/2010/main" val="89895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chemeClr val="tx1"/>
                </a:solidFill>
              </a:rPr>
              <a:t>A </a:t>
            </a:r>
            <a:r>
              <a:rPr lang="en-US" dirty="0">
                <a:solidFill>
                  <a:schemeClr val="tx1"/>
                </a:solidFill>
              </a:rPr>
              <a:t>Scrum</a:t>
            </a:r>
            <a:r>
              <a:rPr lang="hu-HU" dirty="0">
                <a:solidFill>
                  <a:schemeClr val="tx1"/>
                </a:solidFill>
              </a:rPr>
              <a:t> keretrendszer</a:t>
            </a:r>
            <a:endParaRPr lang="en-US" dirty="0">
              <a:solidFill>
                <a:schemeClr val="tx1"/>
              </a:solidFill>
            </a:endParaRPr>
          </a:p>
        </p:txBody>
      </p:sp>
      <p:graphicFrame>
        <p:nvGraphicFramePr>
          <p:cNvPr id="32" name="Content Placeholder 31"/>
          <p:cNvGraphicFramePr>
            <a:graphicFrameLocks noGrp="1"/>
          </p:cNvGraphicFramePr>
          <p:nvPr>
            <p:ph idx="1"/>
            <p:extLst>
              <p:ext uri="{D42A27DB-BD31-4B8C-83A1-F6EECF244321}">
                <p14:modId xmlns:p14="http://schemas.microsoft.com/office/powerpoint/2010/main" val="1353514480"/>
              </p:ext>
            </p:extLst>
          </p:nvPr>
        </p:nvGraphicFramePr>
        <p:xfrm>
          <a:off x="417040" y="1876683"/>
          <a:ext cx="8600303" cy="402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2"/>
          <p:cNvGrpSpPr>
            <a:grpSpLocks/>
          </p:cNvGrpSpPr>
          <p:nvPr/>
        </p:nvGrpSpPr>
        <p:grpSpPr bwMode="auto">
          <a:xfrm>
            <a:off x="1038998" y="2555437"/>
            <a:ext cx="3095625" cy="1533525"/>
            <a:chOff x="12" y="-31"/>
            <a:chExt cx="2600" cy="1288"/>
          </a:xfrm>
        </p:grpSpPr>
        <p:sp>
          <p:nvSpPr>
            <p:cNvPr id="5" name="AutoShape 3"/>
            <p:cNvSpPr>
              <a:spLocks/>
            </p:cNvSpPr>
            <p:nvPr/>
          </p:nvSpPr>
          <p:spPr bwMode="auto">
            <a:xfrm>
              <a:off x="12" y="-31"/>
              <a:ext cx="2600" cy="1288"/>
            </a:xfrm>
            <a:prstGeom prst="roundRect">
              <a:avLst>
                <a:gd name="adj" fmla="val 14903"/>
              </a:avLst>
            </a:prstGeom>
            <a:solidFill>
              <a:schemeClr val="accent4"/>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6" name="Rectangle 4"/>
            <p:cNvSpPr>
              <a:spLocks/>
            </p:cNvSpPr>
            <p:nvPr/>
          </p:nvSpPr>
          <p:spPr bwMode="auto">
            <a:xfrm>
              <a:off x="96" y="392"/>
              <a:ext cx="243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bg1"/>
                  </a:solidFill>
                  <a:latin typeface="+mn-lt"/>
                </a:rPr>
                <a:t>Terméktulajdonos</a:t>
              </a:r>
            </a:p>
            <a:p>
              <a:pPr marL="257175" indent="-257175" algn="l">
                <a:buSzPct val="125000"/>
                <a:buFont typeface="Wingdings" panose="05000000000000000000" pitchFamily="2" charset="2"/>
                <a:buChar char="v"/>
              </a:pPr>
              <a:r>
                <a:rPr lang="hu-HU" altLang="en-US" sz="1650" dirty="0">
                  <a:solidFill>
                    <a:schemeClr val="bg1"/>
                  </a:solidFill>
                  <a:latin typeface="+mn-lt"/>
                </a:rPr>
                <a:t>Scrum Master</a:t>
              </a:r>
            </a:p>
            <a:p>
              <a:pPr marL="257175" indent="-257175" algn="l">
                <a:buSzPct val="125000"/>
                <a:buFont typeface="Wingdings" panose="05000000000000000000" pitchFamily="2" charset="2"/>
                <a:buChar char="v"/>
              </a:pPr>
              <a:r>
                <a:rPr lang="hu-HU" altLang="en-US" sz="1650" dirty="0">
                  <a:solidFill>
                    <a:schemeClr val="bg1"/>
                  </a:solidFill>
                  <a:latin typeface="+mn-lt"/>
                </a:rPr>
                <a:t>Fejlesztőcsapat</a:t>
              </a:r>
            </a:p>
          </p:txBody>
        </p:sp>
        <p:sp>
          <p:nvSpPr>
            <p:cNvPr id="7" name="Rectangle 5"/>
            <p:cNvSpPr>
              <a:spLocks/>
            </p:cNvSpPr>
            <p:nvPr/>
          </p:nvSpPr>
          <p:spPr bwMode="auto">
            <a:xfrm>
              <a:off x="304" y="-24"/>
              <a:ext cx="1200" cy="40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8" name="AutoShape 6"/>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9" name="AutoShape 7"/>
            <p:cNvSpPr>
              <a:spLocks/>
            </p:cNvSpPr>
            <p:nvPr/>
          </p:nvSpPr>
          <p:spPr bwMode="auto">
            <a:xfrm>
              <a:off x="16" y="-24"/>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0" name="Rectangle 8"/>
            <p:cNvSpPr>
              <a:spLocks/>
            </p:cNvSpPr>
            <p:nvPr/>
          </p:nvSpPr>
          <p:spPr bwMode="auto">
            <a:xfrm>
              <a:off x="16" y="216"/>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1" name="Rectangle 9"/>
            <p:cNvSpPr>
              <a:spLocks/>
            </p:cNvSpPr>
            <p:nvPr/>
          </p:nvSpPr>
          <p:spPr bwMode="auto">
            <a:xfrm>
              <a:off x="1352" y="-24"/>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2" name="Rectangle 10"/>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bg1"/>
                  </a:solidFill>
                  <a:latin typeface="+mn-lt"/>
                </a:rPr>
                <a:t>Szerepek</a:t>
              </a:r>
              <a:endParaRPr lang="en-US" altLang="en-US" sz="2100" dirty="0">
                <a:solidFill>
                  <a:schemeClr val="bg1"/>
                </a:solidFill>
                <a:latin typeface="+mn-lt"/>
              </a:endParaRPr>
            </a:p>
          </p:txBody>
        </p:sp>
      </p:grpSp>
      <p:grpSp>
        <p:nvGrpSpPr>
          <p:cNvPr id="13" name="Group 11"/>
          <p:cNvGrpSpPr>
            <a:grpSpLocks/>
          </p:cNvGrpSpPr>
          <p:nvPr/>
        </p:nvGrpSpPr>
        <p:grpSpPr bwMode="auto">
          <a:xfrm>
            <a:off x="3234767" y="3120981"/>
            <a:ext cx="3095625" cy="1814737"/>
            <a:chOff x="8" y="0"/>
            <a:chExt cx="2600" cy="1445"/>
          </a:xfrm>
        </p:grpSpPr>
        <p:sp>
          <p:nvSpPr>
            <p:cNvPr id="14" name="AutoShape 12"/>
            <p:cNvSpPr>
              <a:spLocks/>
            </p:cNvSpPr>
            <p:nvPr/>
          </p:nvSpPr>
          <p:spPr bwMode="auto">
            <a:xfrm>
              <a:off x="8" y="0"/>
              <a:ext cx="2600" cy="1223"/>
            </a:xfrm>
            <a:prstGeom prst="roundRect">
              <a:avLst>
                <a:gd name="adj" fmla="val 12060"/>
              </a:avLst>
            </a:prstGeom>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15" name="Rectangle 13"/>
            <p:cNvSpPr>
              <a:spLocks/>
            </p:cNvSpPr>
            <p:nvPr/>
          </p:nvSpPr>
          <p:spPr bwMode="auto">
            <a:xfrm>
              <a:off x="96" y="357"/>
              <a:ext cx="248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bg1"/>
                  </a:solidFill>
                  <a:latin typeface="+mn-lt"/>
                </a:rPr>
                <a:t>Sprint tervezés</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Sprint áttekintés</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Sprint visszatekintés</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Napi Scrum</a:t>
              </a:r>
              <a:endParaRPr lang="en-US" altLang="en-US" sz="1650" dirty="0">
                <a:solidFill>
                  <a:schemeClr val="bg1"/>
                </a:solidFill>
                <a:latin typeface="+mn-lt"/>
              </a:endParaRPr>
            </a:p>
          </p:txBody>
        </p:sp>
        <p:sp>
          <p:nvSpPr>
            <p:cNvPr id="16" name="Rectangle 14"/>
            <p:cNvSpPr>
              <a:spLocks/>
            </p:cNvSpPr>
            <p:nvPr/>
          </p:nvSpPr>
          <p:spPr bwMode="auto">
            <a:xfrm>
              <a:off x="304" y="0"/>
              <a:ext cx="1200" cy="376"/>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7" name="AutoShape 15"/>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8" name="AutoShape 16"/>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9" name="Rectangle 17"/>
            <p:cNvSpPr>
              <a:spLocks/>
            </p:cNvSpPr>
            <p:nvPr/>
          </p:nvSpPr>
          <p:spPr bwMode="auto">
            <a:xfrm>
              <a:off x="8" y="216"/>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0" name="Rectangle 18"/>
            <p:cNvSpPr>
              <a:spLocks/>
            </p:cNvSpPr>
            <p:nvPr/>
          </p:nvSpPr>
          <p:spPr bwMode="auto">
            <a:xfrm>
              <a:off x="1352" y="0"/>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1" name="Rectangle 19"/>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bg1"/>
                  </a:solidFill>
                  <a:latin typeface="+mn-lt"/>
                </a:rPr>
                <a:t>Események</a:t>
              </a:r>
              <a:endParaRPr lang="en-US" altLang="en-US" sz="2100" dirty="0">
                <a:solidFill>
                  <a:schemeClr val="bg1"/>
                </a:solidFill>
                <a:latin typeface="+mn-lt"/>
              </a:endParaRPr>
            </a:p>
          </p:txBody>
        </p:sp>
      </p:grpSp>
      <p:grpSp>
        <p:nvGrpSpPr>
          <p:cNvPr id="22" name="Group 20"/>
          <p:cNvGrpSpPr>
            <a:grpSpLocks/>
          </p:cNvGrpSpPr>
          <p:nvPr/>
        </p:nvGrpSpPr>
        <p:grpSpPr bwMode="auto">
          <a:xfrm>
            <a:off x="5559768" y="4249695"/>
            <a:ext cx="3095625" cy="1533525"/>
            <a:chOff x="8" y="0"/>
            <a:chExt cx="2600" cy="1288"/>
          </a:xfrm>
        </p:grpSpPr>
        <p:sp>
          <p:nvSpPr>
            <p:cNvPr id="23" name="AutoShape 21"/>
            <p:cNvSpPr>
              <a:spLocks/>
            </p:cNvSpPr>
            <p:nvPr/>
          </p:nvSpPr>
          <p:spPr bwMode="auto">
            <a:xfrm>
              <a:off x="8" y="0"/>
              <a:ext cx="2600" cy="1288"/>
            </a:xfrm>
            <a:prstGeom prst="roundRect">
              <a:avLst>
                <a:gd name="adj" fmla="val 14903"/>
              </a:avLst>
            </a:prstGeom>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24" name="Rectangle 22"/>
            <p:cNvSpPr>
              <a:spLocks/>
            </p:cNvSpPr>
            <p:nvPr/>
          </p:nvSpPr>
          <p:spPr bwMode="auto">
            <a:xfrm>
              <a:off x="96" y="392"/>
              <a:ext cx="251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bg1"/>
                  </a:solidFill>
                  <a:latin typeface="+mn-lt"/>
                </a:rPr>
                <a:t>A termék teendőlistája</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A sprint teendőlistája</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Napi kimutatás (diagramok)</a:t>
              </a:r>
              <a:endParaRPr lang="en-US" altLang="en-US" sz="1650" dirty="0">
                <a:solidFill>
                  <a:schemeClr val="bg1"/>
                </a:solidFill>
                <a:latin typeface="+mn-lt"/>
              </a:endParaRPr>
            </a:p>
          </p:txBody>
        </p:sp>
        <p:sp>
          <p:nvSpPr>
            <p:cNvPr id="25" name="Rectangle 23"/>
            <p:cNvSpPr>
              <a:spLocks/>
            </p:cNvSpPr>
            <p:nvPr/>
          </p:nvSpPr>
          <p:spPr bwMode="auto">
            <a:xfrm>
              <a:off x="304" y="0"/>
              <a:ext cx="1200" cy="376"/>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6" name="AutoShape 24"/>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27" name="AutoShape 25"/>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28" name="Rectangle 26"/>
            <p:cNvSpPr>
              <a:spLocks/>
            </p:cNvSpPr>
            <p:nvPr/>
          </p:nvSpPr>
          <p:spPr bwMode="auto">
            <a:xfrm>
              <a:off x="8" y="216"/>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9" name="Rectangle 27"/>
            <p:cNvSpPr>
              <a:spLocks/>
            </p:cNvSpPr>
            <p:nvPr/>
          </p:nvSpPr>
          <p:spPr bwMode="auto">
            <a:xfrm>
              <a:off x="1352" y="0"/>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30" name="Rectangle 28"/>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bg1"/>
                  </a:solidFill>
                </a:rPr>
                <a:t>Munkaanyagok</a:t>
              </a:r>
              <a:endParaRPr lang="en-US" altLang="en-US" sz="2100" dirty="0">
                <a:solidFill>
                  <a:schemeClr val="bg1"/>
                </a:solidFill>
              </a:endParaRPr>
            </a:p>
          </p:txBody>
        </p:sp>
      </p:grpSp>
    </p:spTree>
    <p:extLst>
      <p:ext uri="{BB962C8B-B14F-4D97-AF65-F5344CB8AC3E}">
        <p14:creationId xmlns:p14="http://schemas.microsoft.com/office/powerpoint/2010/main" val="314527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hu-HU" dirty="0"/>
              <a:t>A Scrum dióhéjban</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38" y="1928813"/>
            <a:ext cx="8235881" cy="3246937"/>
          </a:xfrm>
          <a:prstGeom prst="rect">
            <a:avLst/>
          </a:prstGeom>
        </p:spPr>
      </p:pic>
      <p:sp>
        <p:nvSpPr>
          <p:cNvPr id="44" name="Rectangle 43"/>
          <p:cNvSpPr/>
          <p:nvPr/>
        </p:nvSpPr>
        <p:spPr>
          <a:xfrm>
            <a:off x="6934669" y="3677881"/>
            <a:ext cx="1277513" cy="307777"/>
          </a:xfrm>
          <a:prstGeom prst="rect">
            <a:avLst/>
          </a:prstGeom>
        </p:spPr>
        <p:txBody>
          <a:bodyPr wrap="square">
            <a:spAutoFit/>
          </a:bodyPr>
          <a:lstStyle/>
          <a:p>
            <a:pPr algn="ctr"/>
            <a:r>
              <a:rPr lang="hu-HU" altLang="en-US" sz="1400" dirty="0"/>
              <a:t>Funkcionalitás</a:t>
            </a:r>
          </a:p>
        </p:txBody>
      </p:sp>
      <p:sp>
        <p:nvSpPr>
          <p:cNvPr id="45" name="Rectangle 44"/>
          <p:cNvSpPr/>
          <p:nvPr/>
        </p:nvSpPr>
        <p:spPr>
          <a:xfrm>
            <a:off x="5217640" y="2970257"/>
            <a:ext cx="1010165" cy="323165"/>
          </a:xfrm>
          <a:prstGeom prst="rect">
            <a:avLst/>
          </a:prstGeom>
        </p:spPr>
        <p:txBody>
          <a:bodyPr wrap="square">
            <a:spAutoFit/>
          </a:bodyPr>
          <a:lstStyle/>
          <a:p>
            <a:pPr algn="ctr"/>
            <a:r>
              <a:rPr lang="hu-HU" altLang="en-US" sz="1500" dirty="0"/>
              <a:t>Iteráció</a:t>
            </a:r>
            <a:endParaRPr lang="en-US" altLang="en-US" sz="1500" dirty="0"/>
          </a:p>
        </p:txBody>
      </p:sp>
      <p:sp>
        <p:nvSpPr>
          <p:cNvPr id="48" name="Rectangle 20"/>
          <p:cNvSpPr>
            <a:spLocks/>
          </p:cNvSpPr>
          <p:nvPr/>
        </p:nvSpPr>
        <p:spPr bwMode="auto">
          <a:xfrm>
            <a:off x="3247285" y="4342113"/>
            <a:ext cx="1875749"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1500" dirty="0">
                <a:solidFill>
                  <a:schemeClr val="bg1"/>
                </a:solidFill>
                <a:latin typeface="+mn-lt"/>
              </a:rPr>
              <a:t>Feladatok</a:t>
            </a:r>
            <a:endParaRPr lang="en-US" altLang="en-US" sz="1500" dirty="0">
              <a:solidFill>
                <a:schemeClr val="bg1"/>
              </a:solidFill>
              <a:latin typeface="+mn-lt"/>
            </a:endParaRPr>
          </a:p>
        </p:txBody>
      </p:sp>
      <p:sp>
        <p:nvSpPr>
          <p:cNvPr id="49" name="Rectangle 48"/>
          <p:cNvSpPr/>
          <p:nvPr/>
        </p:nvSpPr>
        <p:spPr>
          <a:xfrm>
            <a:off x="1340258" y="4441008"/>
            <a:ext cx="1888492" cy="323165"/>
          </a:xfrm>
          <a:prstGeom prst="rect">
            <a:avLst/>
          </a:prstGeom>
        </p:spPr>
        <p:txBody>
          <a:bodyPr wrap="square">
            <a:spAutoFit/>
          </a:bodyPr>
          <a:lstStyle/>
          <a:p>
            <a:r>
              <a:rPr lang="en-US" altLang="en-US" sz="1500" dirty="0">
                <a:solidFill>
                  <a:schemeClr val="bg1"/>
                </a:solidFill>
              </a:rPr>
              <a:t>K</a:t>
            </a:r>
            <a:r>
              <a:rPr lang="hu-HU" altLang="en-US" sz="1500" dirty="0" err="1">
                <a:solidFill>
                  <a:schemeClr val="bg1"/>
                </a:solidFill>
              </a:rPr>
              <a:t>övetelmények</a:t>
            </a:r>
            <a:endParaRPr lang="en-US" altLang="en-US" sz="1500" dirty="0">
              <a:solidFill>
                <a:schemeClr val="bg1"/>
              </a:solidFill>
            </a:endParaRPr>
          </a:p>
        </p:txBody>
      </p:sp>
    </p:spTree>
    <p:extLst>
      <p:ext uri="{BB962C8B-B14F-4D97-AF65-F5344CB8AC3E}">
        <p14:creationId xmlns:p14="http://schemas.microsoft.com/office/powerpoint/2010/main" val="28087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3" name="Content Placeholder 2"/>
          <p:cNvSpPr>
            <a:spLocks noGrp="1"/>
          </p:cNvSpPr>
          <p:nvPr>
            <p:ph idx="1"/>
          </p:nvPr>
        </p:nvSpPr>
        <p:spPr>
          <a:xfrm>
            <a:off x="628650" y="2329557"/>
            <a:ext cx="3208999" cy="3246121"/>
          </a:xfrm>
          <a:solidFill>
            <a:schemeClr val="bg1"/>
          </a:solidFill>
        </p:spPr>
        <p:txBody>
          <a:bodyPr>
            <a:noAutofit/>
          </a:bodyPr>
          <a:lstStyle/>
          <a:p>
            <a:r>
              <a:rPr lang="hu-HU" sz="2400" dirty="0"/>
              <a:t>Hossza 2-4 hét</a:t>
            </a:r>
            <a:endParaRPr lang="en-US" sz="2400" dirty="0"/>
          </a:p>
          <a:p>
            <a:r>
              <a:rPr lang="en-US" sz="2400" dirty="0"/>
              <a:t>C</a:t>
            </a:r>
            <a:r>
              <a:rPr lang="hu-HU" sz="2400" dirty="0"/>
              <a:t>él</a:t>
            </a:r>
            <a:r>
              <a:rPr lang="en-US" sz="2400" dirty="0"/>
              <a:t>ja van</a:t>
            </a:r>
            <a:endParaRPr lang="hu-HU" sz="2400" dirty="0"/>
          </a:p>
          <a:p>
            <a:r>
              <a:rPr lang="hu-HU" sz="2400" dirty="0" err="1"/>
              <a:t>Scope</a:t>
            </a:r>
            <a:r>
              <a:rPr lang="hu-HU" sz="2400" dirty="0"/>
              <a:t> – fejlesztőcsapat dönt</a:t>
            </a:r>
          </a:p>
          <a:p>
            <a:pPr lvl="1">
              <a:buFont typeface="Wingdings" panose="05000000000000000000" pitchFamily="2" charset="2"/>
              <a:buChar char="ü"/>
            </a:pPr>
            <a:r>
              <a:rPr lang="hu-HU" dirty="0">
                <a:sym typeface="Wingdings" panose="05000000000000000000" pitchFamily="2" charset="2"/>
              </a:rPr>
              <a:t> kötelezettséget vállal</a:t>
            </a:r>
            <a:r>
              <a:rPr lang="en-US" dirty="0">
                <a:sym typeface="Wingdings" panose="05000000000000000000" pitchFamily="2" charset="2"/>
              </a:rPr>
              <a:t>!</a:t>
            </a:r>
            <a:endParaRPr lang="hu-HU" dirty="0">
              <a:sym typeface="Wingdings" panose="05000000000000000000" pitchFamily="2" charset="2"/>
            </a:endParaRPr>
          </a:p>
          <a:p>
            <a:pPr lvl="1">
              <a:buFont typeface="Wingdings" panose="05000000000000000000" pitchFamily="2" charset="2"/>
              <a:buChar char="Ø"/>
            </a:pPr>
            <a:r>
              <a:rPr lang="hu-HU" dirty="0">
                <a:sym typeface="Wingdings" panose="05000000000000000000" pitchFamily="2" charset="2"/>
              </a:rPr>
              <a:t> inkrementum</a:t>
            </a:r>
            <a:endParaRPr lang="en-US" dirty="0"/>
          </a:p>
        </p:txBody>
      </p:sp>
      <p:grpSp>
        <p:nvGrpSpPr>
          <p:cNvPr id="9" name="Group 8"/>
          <p:cNvGrpSpPr/>
          <p:nvPr/>
        </p:nvGrpSpPr>
        <p:grpSpPr>
          <a:xfrm>
            <a:off x="3837649" y="2329557"/>
            <a:ext cx="4872990" cy="3569285"/>
            <a:chOff x="5116865" y="1963076"/>
            <a:chExt cx="6497320" cy="4759047"/>
          </a:xfrm>
        </p:grpSpPr>
        <p:sp>
          <p:nvSpPr>
            <p:cNvPr id="5" name="Rectangle 4"/>
            <p:cNvSpPr/>
            <p:nvPr/>
          </p:nvSpPr>
          <p:spPr>
            <a:xfrm>
              <a:off x="7283390" y="6291236"/>
              <a:ext cx="2506068" cy="430887"/>
            </a:xfrm>
            <a:prstGeom prst="rect">
              <a:avLst/>
            </a:prstGeom>
          </p:spPr>
          <p:txBody>
            <a:bodyPr wrap="square">
              <a:spAutoFit/>
            </a:bodyPr>
            <a:lstStyle/>
            <a:p>
              <a:r>
                <a:rPr lang="hu-HU" sz="750" dirty="0"/>
                <a:t>Készítette: </a:t>
              </a:r>
              <a:r>
                <a:rPr lang="hu-HU" sz="750" dirty="0" err="1"/>
                <a:t>Vullioud</a:t>
              </a:r>
              <a:r>
                <a:rPr lang="hu-HU" sz="750" dirty="0"/>
                <a:t> Pierre-André</a:t>
              </a:r>
            </a:p>
            <a:p>
              <a:r>
                <a:rPr lang="hu-HU" sz="750" dirty="0"/>
                <a:t>Forrás: </a:t>
              </a:r>
              <a:r>
                <a:rPr lang="hu-HU" sz="750" dirty="0">
                  <a:hlinkClick r:id="rId3"/>
                </a:rPr>
                <a:t>http://www.freeimages.com/</a:t>
              </a:r>
              <a:endParaRPr lang="en-US" sz="75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865" y="1963076"/>
              <a:ext cx="6497320" cy="4328160"/>
            </a:xfrm>
            <a:prstGeom prst="rect">
              <a:avLst/>
            </a:prstGeom>
          </p:spPr>
        </p:pic>
      </p:grpSp>
    </p:spTree>
    <p:extLst>
      <p:ext uri="{BB962C8B-B14F-4D97-AF65-F5344CB8AC3E}">
        <p14:creationId xmlns:p14="http://schemas.microsoft.com/office/powerpoint/2010/main" val="3838224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a:t>
            </a:r>
            <a:r>
              <a:rPr lang="en-US" dirty="0"/>
              <a:t>T</a:t>
            </a:r>
            <a:r>
              <a:rPr lang="hu-HU" dirty="0" err="1"/>
              <a:t>ábla</a:t>
            </a:r>
            <a:r>
              <a:rPr lang="hu-HU" dirty="0"/>
              <a:t> (Sprint </a:t>
            </a:r>
            <a:r>
              <a:rPr lang="hu-HU" dirty="0" err="1"/>
              <a:t>Board</a:t>
            </a:r>
            <a:r>
              <a:rPr lang="hu-HU" dirty="0"/>
              <a:t>)</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85426" y="2838192"/>
            <a:ext cx="695069" cy="42399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#1</a:t>
            </a:r>
          </a:p>
        </p:txBody>
      </p:sp>
      <p:sp>
        <p:nvSpPr>
          <p:cNvPr id="14" name="Rounded Rectangle 13"/>
          <p:cNvSpPr/>
          <p:nvPr/>
        </p:nvSpPr>
        <p:spPr>
          <a:xfrm>
            <a:off x="785426" y="3776906"/>
            <a:ext cx="695069" cy="4373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85426" y="4523730"/>
            <a:ext cx="695069" cy="42399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1960863"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2771003"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3580369"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2764435" y="324055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1965879" y="3259382"/>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960863" y="379022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2760109" y="378709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3586163" y="379074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970272"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2780413"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1975288" y="48641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83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Tartalom</a:t>
            </a:r>
            <a:endParaRPr lang="en-US" dirty="0"/>
          </a:p>
        </p:txBody>
      </p:sp>
      <p:sp>
        <p:nvSpPr>
          <p:cNvPr id="3" name="Content Placeholder 2"/>
          <p:cNvSpPr>
            <a:spLocks noGrp="1"/>
          </p:cNvSpPr>
          <p:nvPr>
            <p:ph idx="1"/>
          </p:nvPr>
        </p:nvSpPr>
        <p:spPr>
          <a:xfrm>
            <a:off x="628650" y="1690689"/>
            <a:ext cx="5040495" cy="4411642"/>
          </a:xfrm>
        </p:spPr>
        <p:txBody>
          <a:bodyPr>
            <a:noAutofit/>
          </a:bodyPr>
          <a:lstStyle/>
          <a:p>
            <a:r>
              <a:rPr lang="hu-HU" sz="2400" dirty="0"/>
              <a:t>A szoftverfejlesztés aktuális kihívásai</a:t>
            </a:r>
          </a:p>
          <a:p>
            <a:r>
              <a:rPr lang="hu-HU" sz="2400" dirty="0"/>
              <a:t>Vízesés modell</a:t>
            </a:r>
          </a:p>
          <a:p>
            <a:r>
              <a:rPr lang="hu-HU" sz="2400" dirty="0"/>
              <a:t>V modell</a:t>
            </a:r>
          </a:p>
          <a:p>
            <a:r>
              <a:rPr lang="hu-HU" sz="2400" dirty="0"/>
              <a:t>Agilis módszerek</a:t>
            </a:r>
          </a:p>
          <a:p>
            <a:r>
              <a:rPr lang="hu-HU" sz="2400" dirty="0"/>
              <a:t>Scrum</a:t>
            </a:r>
          </a:p>
          <a:p>
            <a:pPr lvl="1"/>
            <a:r>
              <a:rPr lang="hu-HU" dirty="0"/>
              <a:t>Dióhéjban</a:t>
            </a:r>
          </a:p>
          <a:p>
            <a:pPr lvl="1"/>
            <a:r>
              <a:rPr lang="hu-HU" dirty="0"/>
              <a:t>Előnyök</a:t>
            </a:r>
          </a:p>
          <a:p>
            <a:pPr lvl="1"/>
            <a:r>
              <a:rPr lang="hu-HU" dirty="0"/>
              <a:t>Hátrányok</a:t>
            </a:r>
          </a:p>
          <a:p>
            <a:r>
              <a:rPr lang="hu-HU" sz="2400" dirty="0"/>
              <a:t>Alternatívák</a:t>
            </a:r>
          </a:p>
          <a:p>
            <a:r>
              <a:rPr lang="hu-HU" sz="2400" dirty="0"/>
              <a:t>Következtetés</a:t>
            </a:r>
            <a:endParaRPr lang="en-US" sz="2400" dirty="0"/>
          </a:p>
        </p:txBody>
      </p:sp>
    </p:spTree>
    <p:extLst>
      <p:ext uri="{BB962C8B-B14F-4D97-AF65-F5344CB8AC3E}">
        <p14:creationId xmlns:p14="http://schemas.microsoft.com/office/powerpoint/2010/main" val="140863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Felhasználói történet (</a:t>
            </a:r>
            <a:r>
              <a:rPr lang="hu-HU" dirty="0" err="1"/>
              <a:t>User</a:t>
            </a:r>
            <a:r>
              <a:rPr lang="hu-HU" dirty="0"/>
              <a:t> Story)</a:t>
            </a:r>
          </a:p>
        </p:txBody>
      </p:sp>
      <p:sp>
        <p:nvSpPr>
          <p:cNvPr id="3" name="Content Placeholder 2"/>
          <p:cNvSpPr>
            <a:spLocks noGrp="1"/>
          </p:cNvSpPr>
          <p:nvPr>
            <p:ph idx="1"/>
          </p:nvPr>
        </p:nvSpPr>
        <p:spPr>
          <a:xfrm>
            <a:off x="628650" y="2076282"/>
            <a:ext cx="7789445" cy="4400718"/>
          </a:xfrm>
        </p:spPr>
        <p:txBody>
          <a:bodyPr>
            <a:noAutofit/>
          </a:bodyPr>
          <a:lstStyle/>
          <a:p>
            <a:r>
              <a:rPr lang="hu-HU" sz="2400" dirty="0"/>
              <a:t>M</a:t>
            </a:r>
            <a:r>
              <a:rPr lang="en-US" sz="2400" dirty="0" err="1"/>
              <a:t>egrendelői</a:t>
            </a:r>
            <a:r>
              <a:rPr lang="en-US" sz="2400" dirty="0"/>
              <a:t> </a:t>
            </a:r>
            <a:r>
              <a:rPr lang="en-US" sz="2400" dirty="0" err="1"/>
              <a:t>igények</a:t>
            </a:r>
            <a:endParaRPr lang="hu-HU" sz="2400" dirty="0"/>
          </a:p>
          <a:p>
            <a:pPr lvl="1"/>
            <a:r>
              <a:rPr lang="hu-HU" b="1" u="sng" dirty="0"/>
              <a:t>Megrendelők/felhasználók írják</a:t>
            </a:r>
          </a:p>
          <a:p>
            <a:pPr lvl="1"/>
            <a:r>
              <a:rPr lang="hu-HU" dirty="0"/>
              <a:t>H</a:t>
            </a:r>
            <a:r>
              <a:rPr lang="en-US" dirty="0" err="1"/>
              <a:t>étköznapi</a:t>
            </a:r>
            <a:r>
              <a:rPr lang="en-US" dirty="0"/>
              <a:t> </a:t>
            </a:r>
            <a:r>
              <a:rPr lang="en-US" dirty="0" err="1"/>
              <a:t>nyelvezet</a:t>
            </a:r>
            <a:endParaRPr lang="hu-HU" dirty="0"/>
          </a:p>
          <a:p>
            <a:pPr lvl="1"/>
            <a:r>
              <a:rPr lang="hu-HU" dirty="0"/>
              <a:t>T</a:t>
            </a:r>
            <a:r>
              <a:rPr lang="en-US" dirty="0" err="1"/>
              <a:t>erjedelm</a:t>
            </a:r>
            <a:r>
              <a:rPr lang="hu-HU" dirty="0"/>
              <a:t>e</a:t>
            </a:r>
            <a:r>
              <a:rPr lang="en-US" dirty="0"/>
              <a:t> </a:t>
            </a:r>
            <a:r>
              <a:rPr lang="en-US" dirty="0" err="1"/>
              <a:t>korlátozott</a:t>
            </a:r>
            <a:endParaRPr lang="hu-HU" dirty="0"/>
          </a:p>
          <a:p>
            <a:pPr lvl="1"/>
            <a:r>
              <a:rPr lang="hu-HU" dirty="0"/>
              <a:t>Elfogadási kritériumok</a:t>
            </a:r>
          </a:p>
          <a:p>
            <a:pPr lvl="1"/>
            <a:r>
              <a:rPr lang="hu-HU" dirty="0"/>
              <a:t>Méret</a:t>
            </a:r>
          </a:p>
          <a:p>
            <a:pPr lvl="2"/>
            <a:r>
              <a:rPr lang="hu-HU" sz="2400" dirty="0"/>
              <a:t>Becslés</a:t>
            </a:r>
          </a:p>
          <a:p>
            <a:pPr lvl="3"/>
            <a:r>
              <a:rPr lang="hu-HU" sz="2400" dirty="0"/>
              <a:t>Idő</a:t>
            </a:r>
          </a:p>
          <a:p>
            <a:pPr lvl="3"/>
            <a:r>
              <a:rPr lang="hu-HU" sz="2400" dirty="0"/>
              <a:t>Pontok</a:t>
            </a:r>
          </a:p>
          <a:p>
            <a:pPr lvl="4"/>
            <a:r>
              <a:rPr lang="hu-HU" sz="2400" dirty="0"/>
              <a:t>Munkamennyiség</a:t>
            </a:r>
          </a:p>
          <a:p>
            <a:pPr lvl="4"/>
            <a:r>
              <a:rPr lang="hu-HU" sz="2400" dirty="0"/>
              <a:t>Komplexitás</a:t>
            </a:r>
          </a:p>
        </p:txBody>
      </p:sp>
    </p:spTree>
    <p:extLst>
      <p:ext uri="{BB962C8B-B14F-4D97-AF65-F5344CB8AC3E}">
        <p14:creationId xmlns:p14="http://schemas.microsoft.com/office/powerpoint/2010/main" val="37394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a:t>
            </a:r>
            <a:r>
              <a:rPr lang="en-US" dirty="0"/>
              <a:t>T</a:t>
            </a:r>
            <a:r>
              <a:rPr lang="hu-HU" dirty="0" err="1"/>
              <a:t>ábla</a:t>
            </a:r>
            <a:r>
              <a:rPr lang="hu-HU" dirty="0"/>
              <a:t> (Sprint </a:t>
            </a:r>
            <a:r>
              <a:rPr lang="hu-HU" dirty="0" err="1"/>
              <a:t>Board</a:t>
            </a:r>
            <a:r>
              <a:rPr lang="hu-HU" dirty="0"/>
              <a:t>)</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85426" y="2838192"/>
            <a:ext cx="695069" cy="42399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#1</a:t>
            </a:r>
          </a:p>
        </p:txBody>
      </p:sp>
      <p:sp>
        <p:nvSpPr>
          <p:cNvPr id="14" name="Rounded Rectangle 13"/>
          <p:cNvSpPr/>
          <p:nvPr/>
        </p:nvSpPr>
        <p:spPr>
          <a:xfrm>
            <a:off x="785426" y="3776906"/>
            <a:ext cx="695069" cy="4373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85426" y="4523730"/>
            <a:ext cx="695069" cy="42399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1960863"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2771003"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3580369"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2764435" y="324055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1965879" y="3259382"/>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960863" y="379022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2760109" y="378709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3586163" y="379074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970272"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2780413"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1975288" y="48641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203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85426" y="2838192"/>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PBI</a:t>
            </a:r>
            <a:r>
              <a:rPr lang="hu-HU" sz="1350" b="1" dirty="0">
                <a:solidFill>
                  <a:schemeClr val="bg1"/>
                </a:solidFill>
              </a:rPr>
              <a:t> </a:t>
            </a:r>
            <a:r>
              <a:rPr lang="en-US" sz="1350" b="1" dirty="0">
                <a:solidFill>
                  <a:schemeClr val="bg1"/>
                </a:solidFill>
              </a:rPr>
              <a:t>#</a:t>
            </a:r>
            <a:r>
              <a:rPr lang="hu-HU" sz="1350" b="1" dirty="0">
                <a:solidFill>
                  <a:schemeClr val="bg1"/>
                </a:solidFill>
              </a:rPr>
              <a:t>1</a:t>
            </a:r>
          </a:p>
        </p:txBody>
      </p:sp>
      <p:sp>
        <p:nvSpPr>
          <p:cNvPr id="14" name="Rounded Rectangle 13"/>
          <p:cNvSpPr/>
          <p:nvPr/>
        </p:nvSpPr>
        <p:spPr>
          <a:xfrm>
            <a:off x="785426" y="3776906"/>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PBI</a:t>
            </a:r>
            <a:r>
              <a:rPr lang="hu-HU" sz="1350" b="1" dirty="0">
                <a:solidFill>
                  <a:schemeClr val="bg1"/>
                </a:solidFill>
              </a:rPr>
              <a:t> </a:t>
            </a:r>
            <a:r>
              <a:rPr lang="en-US" sz="1350" b="1" dirty="0">
                <a:solidFill>
                  <a:schemeClr val="bg1"/>
                </a:solidFill>
              </a:rPr>
              <a:t>#</a:t>
            </a:r>
            <a:r>
              <a:rPr lang="hu-HU" sz="1350" b="1" dirty="0">
                <a:solidFill>
                  <a:schemeClr val="bg1"/>
                </a:solidFill>
              </a:rPr>
              <a:t>2</a:t>
            </a:r>
          </a:p>
        </p:txBody>
      </p:sp>
      <p:sp>
        <p:nvSpPr>
          <p:cNvPr id="15" name="Rounded Rectangle 14"/>
          <p:cNvSpPr/>
          <p:nvPr/>
        </p:nvSpPr>
        <p:spPr>
          <a:xfrm>
            <a:off x="785426" y="4523730"/>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4520256" y="2792434"/>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2771003"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3580369" y="273817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2764435" y="324055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4531615" y="326966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520256" y="3795856"/>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2760109" y="378709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3586163" y="379074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970272"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2780413"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1975288" y="48641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462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85426" y="2838192"/>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#1</a:t>
            </a:r>
          </a:p>
        </p:txBody>
      </p:sp>
      <p:sp>
        <p:nvSpPr>
          <p:cNvPr id="14" name="Rounded Rectangle 13"/>
          <p:cNvSpPr/>
          <p:nvPr/>
        </p:nvSpPr>
        <p:spPr>
          <a:xfrm>
            <a:off x="785426" y="3776906"/>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85426" y="4523730"/>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6872691" y="27723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5319562" y="27744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6069523" y="277616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2764435" y="324055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4531615" y="326966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520256" y="3795856"/>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2760109" y="378709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5371702" y="379138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970272"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2780413"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1975288" y="48641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641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chemeClr val="tx1"/>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chemeClr val="tx1"/>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85426" y="2838192"/>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PBI</a:t>
            </a:r>
            <a:r>
              <a:rPr lang="hu-HU" sz="1350" b="1" dirty="0">
                <a:solidFill>
                  <a:schemeClr val="bg1"/>
                </a:solidFill>
              </a:rPr>
              <a:t> </a:t>
            </a:r>
            <a:r>
              <a:rPr lang="en-US" sz="1350" b="1" dirty="0">
                <a:solidFill>
                  <a:schemeClr val="bg1"/>
                </a:solidFill>
              </a:rPr>
              <a:t>#</a:t>
            </a:r>
            <a:r>
              <a:rPr lang="hu-HU" sz="1350" b="1" dirty="0">
                <a:solidFill>
                  <a:schemeClr val="bg1"/>
                </a:solidFill>
              </a:rPr>
              <a:t>1</a:t>
            </a:r>
          </a:p>
        </p:txBody>
      </p:sp>
      <p:sp>
        <p:nvSpPr>
          <p:cNvPr id="14" name="Rounded Rectangle 13"/>
          <p:cNvSpPr/>
          <p:nvPr/>
        </p:nvSpPr>
        <p:spPr>
          <a:xfrm>
            <a:off x="785426" y="3776906"/>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PBI</a:t>
            </a:r>
            <a:r>
              <a:rPr lang="hu-HU" sz="1350" b="1" dirty="0">
                <a:solidFill>
                  <a:schemeClr val="bg1"/>
                </a:solidFill>
              </a:rPr>
              <a:t> </a:t>
            </a:r>
            <a:r>
              <a:rPr lang="en-US" sz="1350" b="1" dirty="0">
                <a:solidFill>
                  <a:schemeClr val="bg1"/>
                </a:solidFill>
              </a:rPr>
              <a:t>#</a:t>
            </a:r>
            <a:r>
              <a:rPr lang="hu-HU" sz="1350" b="1" dirty="0">
                <a:solidFill>
                  <a:schemeClr val="bg1"/>
                </a:solidFill>
              </a:rPr>
              <a:t>2</a:t>
            </a:r>
          </a:p>
        </p:txBody>
      </p:sp>
      <p:sp>
        <p:nvSpPr>
          <p:cNvPr id="15" name="Rounded Rectangle 14"/>
          <p:cNvSpPr/>
          <p:nvPr/>
        </p:nvSpPr>
        <p:spPr>
          <a:xfrm>
            <a:off x="785426" y="4523730"/>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6872691" y="27723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7635109" y="276310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8390901" y="27588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4505969" y="283723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6872691" y="32521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888593" y="3778598"/>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4486993" y="378391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5371702" y="379138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50596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2780413"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1975288" y="48641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431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126758" y="950573"/>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#1</a:t>
            </a:r>
          </a:p>
        </p:txBody>
      </p:sp>
      <p:sp>
        <p:nvSpPr>
          <p:cNvPr id="14" name="Rounded Rectangle 13"/>
          <p:cNvSpPr/>
          <p:nvPr/>
        </p:nvSpPr>
        <p:spPr>
          <a:xfrm>
            <a:off x="785426" y="3776906"/>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85426" y="4523730"/>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6872691" y="27723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7635109" y="276310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8390901" y="27588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7635109" y="326289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6872691" y="32521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888593" y="3778598"/>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4486993" y="378391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7635108" y="3787066"/>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872691" y="432393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5274889" y="433572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4505969" y="48162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423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126758" y="950573"/>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PBI</a:t>
            </a:r>
            <a:r>
              <a:rPr lang="hu-HU" sz="1350" b="1" dirty="0">
                <a:solidFill>
                  <a:schemeClr val="bg1"/>
                </a:solidFill>
              </a:rPr>
              <a:t> </a:t>
            </a:r>
            <a:r>
              <a:rPr lang="en-US" sz="1350" b="1" dirty="0">
                <a:solidFill>
                  <a:schemeClr val="bg1"/>
                </a:solidFill>
              </a:rPr>
              <a:t>#</a:t>
            </a:r>
            <a:r>
              <a:rPr lang="hu-HU" sz="1350" b="1" dirty="0">
                <a:solidFill>
                  <a:schemeClr val="bg1"/>
                </a:solidFill>
              </a:rPr>
              <a:t>1</a:t>
            </a:r>
          </a:p>
        </p:txBody>
      </p:sp>
      <p:sp>
        <p:nvSpPr>
          <p:cNvPr id="14" name="Rounded Rectangle 13"/>
          <p:cNvSpPr/>
          <p:nvPr/>
        </p:nvSpPr>
        <p:spPr>
          <a:xfrm>
            <a:off x="8303738" y="934287"/>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85426" y="4523730"/>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6872691" y="27723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7635109" y="276310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8390901" y="27588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7635109" y="326289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6872691" y="32521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888593" y="3778598"/>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8381623" y="377571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7635108" y="3787066"/>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872691" y="432393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7635108" y="435445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4482353" y="432393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4482353" y="48091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6872691" y="482274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79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 Iteráció</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126758" y="955468"/>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#1</a:t>
            </a:r>
          </a:p>
        </p:txBody>
      </p:sp>
      <p:sp>
        <p:nvSpPr>
          <p:cNvPr id="14" name="Rounded Rectangle 13"/>
          <p:cNvSpPr/>
          <p:nvPr/>
        </p:nvSpPr>
        <p:spPr>
          <a:xfrm>
            <a:off x="8303738" y="928396"/>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715248" y="1518514"/>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6872691" y="27723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7635109" y="276310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8390901" y="27588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7635109" y="326289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6872691" y="32521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888593" y="3778598"/>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8381623" y="3775717"/>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7635108" y="3787066"/>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872691" y="432393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7627156" y="4327348"/>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8381622" y="432393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7627156" y="482274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6872691" y="482274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116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“Kész” meghatározása</a:t>
            </a:r>
          </a:p>
        </p:txBody>
      </p:sp>
      <p:sp>
        <p:nvSpPr>
          <p:cNvPr id="4" name="Content Placeholder 3"/>
          <p:cNvSpPr>
            <a:spLocks noGrp="1"/>
          </p:cNvSpPr>
          <p:nvPr>
            <p:ph idx="1"/>
          </p:nvPr>
        </p:nvSpPr>
        <p:spPr>
          <a:xfrm>
            <a:off x="628650" y="2204265"/>
            <a:ext cx="1049836" cy="2244104"/>
          </a:xfrm>
          <a:noFill/>
        </p:spPr>
        <p:txBody>
          <a:bodyPr>
            <a:normAutofit fontScale="62500" lnSpcReduction="20000"/>
          </a:bodyPr>
          <a:lstStyle/>
          <a:p>
            <a:pPr marL="0" indent="0" algn="r">
              <a:buNone/>
            </a:pPr>
            <a:r>
              <a:rPr lang="hu-HU" i="1" dirty="0"/>
              <a:t>Nem</a:t>
            </a:r>
            <a:endParaRPr lang="en-US" i="1" dirty="0"/>
          </a:p>
          <a:p>
            <a:pPr marL="0" indent="0" algn="r">
              <a:buNone/>
            </a:pPr>
            <a:r>
              <a:rPr lang="hu-HU" i="1" dirty="0"/>
              <a:t>minden </a:t>
            </a:r>
            <a:endParaRPr lang="en-US" i="1" dirty="0"/>
          </a:p>
          <a:p>
            <a:pPr marL="0" indent="0" algn="r">
              <a:buNone/>
            </a:pPr>
            <a:r>
              <a:rPr lang="hu-HU" i="1" dirty="0"/>
              <a:t>kész, </a:t>
            </a:r>
            <a:endParaRPr lang="en-US" i="1" dirty="0"/>
          </a:p>
          <a:p>
            <a:pPr marL="0" indent="0" algn="r">
              <a:buNone/>
            </a:pPr>
            <a:r>
              <a:rPr lang="hu-HU" i="1" dirty="0"/>
              <a:t>ami </a:t>
            </a:r>
            <a:endParaRPr lang="en-US" i="1" dirty="0"/>
          </a:p>
          <a:p>
            <a:pPr marL="0" indent="0" algn="r">
              <a:buNone/>
            </a:pPr>
            <a:r>
              <a:rPr lang="hu-HU" i="1" dirty="0"/>
              <a:t>annak </a:t>
            </a:r>
            <a:endParaRPr lang="en-US" i="1" dirty="0"/>
          </a:p>
          <a:p>
            <a:pPr marL="0" indent="0" algn="r">
              <a:buNone/>
            </a:pPr>
            <a:r>
              <a:rPr lang="en-US" i="1" dirty="0"/>
              <a:t>l</a:t>
            </a:r>
            <a:r>
              <a:rPr lang="hu-HU" i="1" dirty="0"/>
              <a:t>átszik</a:t>
            </a:r>
            <a:endParaRPr lang="en-US" i="1" dirty="0"/>
          </a:p>
          <a:p>
            <a:pPr marL="0" indent="0" algn="r">
              <a:buNone/>
            </a:pPr>
            <a:r>
              <a:rPr lang="hu-HU" i="1" dirty="0"/>
              <a:t>…</a:t>
            </a:r>
          </a:p>
        </p:txBody>
      </p:sp>
      <p:pic>
        <p:nvPicPr>
          <p:cNvPr id="5" name="Picture 4"/>
          <p:cNvPicPr>
            <a:picLocks noChangeAspect="1"/>
          </p:cNvPicPr>
          <p:nvPr/>
        </p:nvPicPr>
        <p:blipFill>
          <a:blip r:embed="rId3"/>
          <a:stretch>
            <a:fillRect/>
          </a:stretch>
        </p:blipFill>
        <p:spPr>
          <a:xfrm>
            <a:off x="1678486" y="2082024"/>
            <a:ext cx="6319424" cy="4762300"/>
          </a:xfrm>
          <a:prstGeom prst="rect">
            <a:avLst/>
          </a:prstGeom>
        </p:spPr>
      </p:pic>
      <p:sp>
        <p:nvSpPr>
          <p:cNvPr id="6" name="TextBox 5"/>
          <p:cNvSpPr txBox="1"/>
          <p:nvPr/>
        </p:nvSpPr>
        <p:spPr>
          <a:xfrm>
            <a:off x="4771251" y="6641334"/>
            <a:ext cx="1560042" cy="207749"/>
          </a:xfrm>
          <a:prstGeom prst="rect">
            <a:avLst/>
          </a:prstGeom>
          <a:noFill/>
        </p:spPr>
        <p:txBody>
          <a:bodyPr wrap="none" rtlCol="0">
            <a:spAutoFit/>
          </a:bodyPr>
          <a:lstStyle/>
          <a:p>
            <a:r>
              <a:rPr lang="hu-HU" sz="750" dirty="0"/>
              <a:t>Forrás: </a:t>
            </a:r>
            <a:r>
              <a:rPr lang="hu-HU" sz="750" dirty="0">
                <a:hlinkClick r:id="rId4"/>
              </a:rPr>
              <a:t>http://geek-and-poke.com/</a:t>
            </a:r>
            <a:endParaRPr lang="en-US" sz="750" dirty="0"/>
          </a:p>
        </p:txBody>
      </p:sp>
    </p:spTree>
    <p:extLst>
      <p:ext uri="{BB962C8B-B14F-4D97-AF65-F5344CB8AC3E}">
        <p14:creationId xmlns:p14="http://schemas.microsoft.com/office/powerpoint/2010/main" val="2932281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Elfogadási kritérium</a:t>
            </a:r>
            <a:br>
              <a:rPr lang="hu-HU" dirty="0"/>
            </a:br>
            <a:r>
              <a:rPr lang="hu-HU" dirty="0"/>
              <a:t>(</a:t>
            </a:r>
            <a:r>
              <a:rPr lang="hu-HU" dirty="0" err="1"/>
              <a:t>Acceptance</a:t>
            </a:r>
            <a:r>
              <a:rPr lang="hu-HU" dirty="0"/>
              <a:t> </a:t>
            </a:r>
            <a:r>
              <a:rPr lang="hu-HU" dirty="0" err="1"/>
              <a:t>Criteria</a:t>
            </a:r>
            <a:r>
              <a:rPr lang="hu-HU" dirty="0"/>
              <a:t>)</a:t>
            </a:r>
          </a:p>
        </p:txBody>
      </p:sp>
      <p:sp>
        <p:nvSpPr>
          <p:cNvPr id="3" name="Content Placeholder 2"/>
          <p:cNvSpPr>
            <a:spLocks noGrp="1"/>
          </p:cNvSpPr>
          <p:nvPr>
            <p:ph idx="1"/>
          </p:nvPr>
        </p:nvSpPr>
        <p:spPr>
          <a:xfrm>
            <a:off x="628650" y="2480990"/>
            <a:ext cx="7200900" cy="3361010"/>
          </a:xfrm>
        </p:spPr>
        <p:txBody>
          <a:bodyPr>
            <a:noAutofit/>
          </a:bodyPr>
          <a:lstStyle/>
          <a:p>
            <a:r>
              <a:rPr lang="en-US" sz="2400" dirty="0" err="1"/>
              <a:t>Pontoss</a:t>
            </a:r>
            <a:r>
              <a:rPr lang="hu-HU" sz="2400" dirty="0"/>
              <a:t>ág</a:t>
            </a:r>
          </a:p>
          <a:p>
            <a:pPr lvl="1"/>
            <a:r>
              <a:rPr lang="hu-HU" dirty="0"/>
              <a:t>Finomítás</a:t>
            </a:r>
          </a:p>
          <a:p>
            <a:r>
              <a:rPr lang="hu-HU" sz="2400" dirty="0"/>
              <a:t>Elfogadási kritériumok </a:t>
            </a:r>
          </a:p>
          <a:p>
            <a:pPr lvl="1"/>
            <a:r>
              <a:rPr lang="hu-HU" dirty="0"/>
              <a:t>Kiegészítik a “Kész” fogalmát</a:t>
            </a:r>
            <a:endParaRPr lang="en-US" dirty="0"/>
          </a:p>
          <a:p>
            <a:r>
              <a:rPr lang="hu-HU" sz="2400" dirty="0"/>
              <a:t>Hasonlóság a V Modellhez</a:t>
            </a:r>
          </a:p>
          <a:p>
            <a:pPr lvl="1"/>
            <a:r>
              <a:rPr lang="hu-HU" dirty="0"/>
              <a:t>Felhasználói Elfogadási Tesztek (UAT)</a:t>
            </a:r>
          </a:p>
          <a:p>
            <a:r>
              <a:rPr lang="en-US" sz="2400" dirty="0"/>
              <a:t>BDD (Behavior Driven Development)</a:t>
            </a:r>
            <a:endParaRPr lang="hu-HU" sz="2400" dirty="0"/>
          </a:p>
        </p:txBody>
      </p:sp>
    </p:spTree>
    <p:extLst>
      <p:ext uri="{BB962C8B-B14F-4D97-AF65-F5344CB8AC3E}">
        <p14:creationId xmlns:p14="http://schemas.microsoft.com/office/powerpoint/2010/main" val="120623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Scrum n</a:t>
            </a:r>
            <a:r>
              <a:rPr lang="hu-HU" dirty="0"/>
              <a:t>épszerű</a:t>
            </a:r>
            <a:endParaRPr lang="en-US" dirty="0"/>
          </a:p>
        </p:txBody>
      </p:sp>
      <p:pic>
        <p:nvPicPr>
          <p:cNvPr id="6" name="Picture 5"/>
          <p:cNvPicPr>
            <a:picLocks noChangeAspect="1"/>
          </p:cNvPicPr>
          <p:nvPr/>
        </p:nvPicPr>
        <p:blipFill>
          <a:blip r:embed="rId3"/>
          <a:stretch>
            <a:fillRect/>
          </a:stretch>
        </p:blipFill>
        <p:spPr>
          <a:xfrm>
            <a:off x="628650" y="1690689"/>
            <a:ext cx="7541956" cy="5147168"/>
          </a:xfrm>
          <a:prstGeom prst="rect">
            <a:avLst/>
          </a:prstGeom>
        </p:spPr>
      </p:pic>
    </p:spTree>
    <p:extLst>
      <p:ext uri="{BB962C8B-B14F-4D97-AF65-F5344CB8AC3E}">
        <p14:creationId xmlns:p14="http://schemas.microsoft.com/office/powerpoint/2010/main" val="533305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78466" cy="1325563"/>
          </a:xfrm>
        </p:spPr>
        <p:txBody>
          <a:bodyPr>
            <a:normAutofit fontScale="90000"/>
          </a:bodyPr>
          <a:lstStyle/>
          <a:p>
            <a:r>
              <a:rPr lang="hu-HU" dirty="0"/>
              <a:t>Nem funkcionális követelmények</a:t>
            </a:r>
            <a:br>
              <a:rPr lang="hu-HU" dirty="0"/>
            </a:br>
            <a:r>
              <a:rPr lang="en-US" dirty="0"/>
              <a:t>(Non-Functional Requirements – NFR)</a:t>
            </a:r>
          </a:p>
        </p:txBody>
      </p:sp>
      <p:sp>
        <p:nvSpPr>
          <p:cNvPr id="3" name="Content Placeholder 2"/>
          <p:cNvSpPr>
            <a:spLocks noGrp="1"/>
          </p:cNvSpPr>
          <p:nvPr>
            <p:ph idx="1"/>
          </p:nvPr>
        </p:nvSpPr>
        <p:spPr>
          <a:xfrm>
            <a:off x="667991" y="2065887"/>
            <a:ext cx="7200900" cy="3780925"/>
          </a:xfrm>
        </p:spPr>
        <p:txBody>
          <a:bodyPr>
            <a:noAutofit/>
          </a:bodyPr>
          <a:lstStyle/>
          <a:p>
            <a:r>
              <a:rPr lang="hu-HU" sz="2400" dirty="0"/>
              <a:t>Rendszer szintű feltételek</a:t>
            </a:r>
          </a:p>
          <a:p>
            <a:r>
              <a:rPr lang="hu-HU" sz="2400" dirty="0"/>
              <a:t>Javallott, hogy minél több </a:t>
            </a:r>
            <a:r>
              <a:rPr lang="en-US" sz="2400" dirty="0"/>
              <a:t>NFR </a:t>
            </a:r>
            <a:r>
              <a:rPr lang="hu-HU" sz="2400" dirty="0"/>
              <a:t>része legyen a “Kész” definíciójának</a:t>
            </a:r>
          </a:p>
          <a:p>
            <a:pPr lvl="1">
              <a:buFont typeface="Wingdings" panose="05000000000000000000" pitchFamily="2" charset="2"/>
              <a:buChar char="ü"/>
            </a:pPr>
            <a:r>
              <a:rPr lang="hu-HU" i="0" dirty="0"/>
              <a:t>Gyors visszajelzés</a:t>
            </a:r>
          </a:p>
          <a:p>
            <a:pPr lvl="1"/>
            <a:r>
              <a:rPr lang="hu-HU" i="0" dirty="0"/>
              <a:t>Nem mindig lehetséges, nem mindig szükséges</a:t>
            </a:r>
          </a:p>
          <a:p>
            <a:pPr lvl="2">
              <a:buFont typeface="Wingdings" panose="05000000000000000000" pitchFamily="2" charset="2"/>
              <a:buChar char="Ø"/>
            </a:pPr>
            <a:r>
              <a:rPr lang="hu-HU" sz="2400" dirty="0"/>
              <a:t> Új funkcionalitás</a:t>
            </a:r>
          </a:p>
        </p:txBody>
      </p:sp>
      <p:pic>
        <p:nvPicPr>
          <p:cNvPr id="4" name="Picture 3"/>
          <p:cNvPicPr>
            <a:picLocks noChangeAspect="1"/>
          </p:cNvPicPr>
          <p:nvPr/>
        </p:nvPicPr>
        <p:blipFill>
          <a:blip r:embed="rId3"/>
          <a:stretch>
            <a:fillRect/>
          </a:stretch>
        </p:blipFill>
        <p:spPr>
          <a:xfrm>
            <a:off x="4268441" y="4084320"/>
            <a:ext cx="4538675" cy="2600960"/>
          </a:xfrm>
          <a:prstGeom prst="rect">
            <a:avLst/>
          </a:prstGeom>
        </p:spPr>
      </p:pic>
    </p:spTree>
    <p:extLst>
      <p:ext uri="{BB962C8B-B14F-4D97-AF65-F5344CB8AC3E}">
        <p14:creationId xmlns:p14="http://schemas.microsoft.com/office/powerpoint/2010/main" val="2063346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chemeClr val="tx1"/>
                </a:solidFill>
              </a:rPr>
              <a:t>A </a:t>
            </a:r>
            <a:r>
              <a:rPr lang="en-US" dirty="0">
                <a:solidFill>
                  <a:schemeClr val="tx1"/>
                </a:solidFill>
              </a:rPr>
              <a:t>Scrum</a:t>
            </a:r>
            <a:r>
              <a:rPr lang="hu-HU" dirty="0">
                <a:solidFill>
                  <a:schemeClr val="tx1"/>
                </a:solidFill>
              </a:rPr>
              <a:t> keretrendszer</a:t>
            </a:r>
            <a:endParaRPr lang="en-US" dirty="0">
              <a:solidFill>
                <a:schemeClr val="tx1"/>
              </a:solidFill>
            </a:endParaRPr>
          </a:p>
        </p:txBody>
      </p:sp>
      <p:graphicFrame>
        <p:nvGraphicFramePr>
          <p:cNvPr id="32" name="Content Placeholder 31"/>
          <p:cNvGraphicFramePr>
            <a:graphicFrameLocks noGrp="1"/>
          </p:cNvGraphicFramePr>
          <p:nvPr>
            <p:ph idx="1"/>
            <p:extLst>
              <p:ext uri="{D42A27DB-BD31-4B8C-83A1-F6EECF244321}">
                <p14:modId xmlns:p14="http://schemas.microsoft.com/office/powerpoint/2010/main" val="745830543"/>
              </p:ext>
            </p:extLst>
          </p:nvPr>
        </p:nvGraphicFramePr>
        <p:xfrm>
          <a:off x="417040" y="1876683"/>
          <a:ext cx="8600303" cy="402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2"/>
          <p:cNvGrpSpPr>
            <a:grpSpLocks/>
          </p:cNvGrpSpPr>
          <p:nvPr/>
        </p:nvGrpSpPr>
        <p:grpSpPr bwMode="auto">
          <a:xfrm>
            <a:off x="1038998" y="2555437"/>
            <a:ext cx="3095625" cy="1533525"/>
            <a:chOff x="12" y="-31"/>
            <a:chExt cx="2600" cy="1288"/>
          </a:xfrm>
        </p:grpSpPr>
        <p:sp>
          <p:nvSpPr>
            <p:cNvPr id="5" name="AutoShape 3"/>
            <p:cNvSpPr>
              <a:spLocks/>
            </p:cNvSpPr>
            <p:nvPr/>
          </p:nvSpPr>
          <p:spPr bwMode="auto">
            <a:xfrm>
              <a:off x="12" y="-31"/>
              <a:ext cx="2600" cy="1288"/>
            </a:xfrm>
            <a:prstGeom prst="roundRect">
              <a:avLst>
                <a:gd name="adj" fmla="val 1490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a:solidFill>
                  <a:schemeClr val="tx1"/>
                </a:solidFill>
                <a:latin typeface="Gill Sans" pitchFamily="80" charset="0"/>
                <a:ea typeface="ヒラギノ角ゴ Pro W3" pitchFamily="80" charset="-128"/>
                <a:sym typeface="Gill Sans" pitchFamily="80" charset="0"/>
              </a:endParaRPr>
            </a:p>
          </p:txBody>
        </p:sp>
        <p:sp>
          <p:nvSpPr>
            <p:cNvPr id="6" name="Rectangle 4"/>
            <p:cNvSpPr>
              <a:spLocks/>
            </p:cNvSpPr>
            <p:nvPr/>
          </p:nvSpPr>
          <p:spPr bwMode="auto">
            <a:xfrm>
              <a:off x="96" y="392"/>
              <a:ext cx="243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en-US" altLang="en-US" sz="1650" dirty="0">
                  <a:solidFill>
                    <a:schemeClr val="bg1"/>
                  </a:solidFill>
                  <a:latin typeface="+mn-lt"/>
                </a:rPr>
                <a:t>Term</a:t>
              </a:r>
              <a:r>
                <a:rPr lang="hu-HU" altLang="en-US" sz="1650" dirty="0">
                  <a:solidFill>
                    <a:schemeClr val="bg1"/>
                  </a:solidFill>
                  <a:latin typeface="+mn-lt"/>
                </a:rPr>
                <a:t>éktulajdonos</a:t>
              </a:r>
            </a:p>
            <a:p>
              <a:pPr marL="257175" indent="-257175" algn="l">
                <a:buSzPct val="125000"/>
                <a:buFont typeface="Wingdings" panose="05000000000000000000" pitchFamily="2" charset="2"/>
                <a:buChar char="v"/>
              </a:pPr>
              <a:r>
                <a:rPr lang="en-US" altLang="en-US" sz="1650" dirty="0">
                  <a:solidFill>
                    <a:schemeClr val="bg1"/>
                  </a:solidFill>
                  <a:latin typeface="+mn-lt"/>
                </a:rPr>
                <a:t>Scrum</a:t>
              </a:r>
              <a:r>
                <a:rPr lang="hu-HU" altLang="en-US" sz="1650" dirty="0">
                  <a:solidFill>
                    <a:schemeClr val="bg1"/>
                  </a:solidFill>
                  <a:latin typeface="+mn-lt"/>
                </a:rPr>
                <a:t> </a:t>
              </a:r>
              <a:r>
                <a:rPr lang="en-US" altLang="en-US" sz="1650" dirty="0">
                  <a:solidFill>
                    <a:schemeClr val="bg1"/>
                  </a:solidFill>
                  <a:latin typeface="+mn-lt"/>
                </a:rPr>
                <a:t>Master</a:t>
              </a:r>
              <a:endParaRPr lang="hu-HU"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Fejlesztőcsapat</a:t>
              </a:r>
              <a:endParaRPr lang="en-US" altLang="en-US" sz="1650" dirty="0">
                <a:solidFill>
                  <a:schemeClr val="bg1"/>
                </a:solidFill>
                <a:latin typeface="+mn-lt"/>
              </a:endParaRPr>
            </a:p>
          </p:txBody>
        </p:sp>
        <p:sp>
          <p:nvSpPr>
            <p:cNvPr id="7" name="Rectangle 5"/>
            <p:cNvSpPr>
              <a:spLocks/>
            </p:cNvSpPr>
            <p:nvPr/>
          </p:nvSpPr>
          <p:spPr bwMode="auto">
            <a:xfrm>
              <a:off x="304" y="-25"/>
              <a:ext cx="1200" cy="401"/>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8" name="AutoShape 6"/>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9" name="AutoShape 7"/>
            <p:cNvSpPr>
              <a:spLocks/>
            </p:cNvSpPr>
            <p:nvPr/>
          </p:nvSpPr>
          <p:spPr bwMode="auto">
            <a:xfrm>
              <a:off x="16" y="-31"/>
              <a:ext cx="312" cy="3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0" name="Rectangle 8"/>
            <p:cNvSpPr>
              <a:spLocks/>
            </p:cNvSpPr>
            <p:nvPr/>
          </p:nvSpPr>
          <p:spPr bwMode="auto">
            <a:xfrm>
              <a:off x="16" y="216"/>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1" name="Rectangle 9"/>
            <p:cNvSpPr>
              <a:spLocks/>
            </p:cNvSpPr>
            <p:nvPr/>
          </p:nvSpPr>
          <p:spPr bwMode="auto">
            <a:xfrm>
              <a:off x="1352" y="-25"/>
              <a:ext cx="392" cy="185"/>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2" name="Rectangle 10"/>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bg1"/>
                  </a:solidFill>
                  <a:latin typeface="+mn-lt"/>
                </a:rPr>
                <a:t>Szerepek</a:t>
              </a:r>
              <a:endParaRPr lang="en-US" altLang="en-US" sz="2100" dirty="0">
                <a:solidFill>
                  <a:schemeClr val="bg1"/>
                </a:solidFill>
                <a:latin typeface="+mn-lt"/>
              </a:endParaRPr>
            </a:p>
          </p:txBody>
        </p:sp>
      </p:grpSp>
      <p:grpSp>
        <p:nvGrpSpPr>
          <p:cNvPr id="13" name="Group 11"/>
          <p:cNvGrpSpPr>
            <a:grpSpLocks/>
          </p:cNvGrpSpPr>
          <p:nvPr/>
        </p:nvGrpSpPr>
        <p:grpSpPr bwMode="auto">
          <a:xfrm>
            <a:off x="3234767" y="3120981"/>
            <a:ext cx="3095625" cy="1814737"/>
            <a:chOff x="8" y="0"/>
            <a:chExt cx="2600" cy="1445"/>
          </a:xfrm>
        </p:grpSpPr>
        <p:sp>
          <p:nvSpPr>
            <p:cNvPr id="14" name="AutoShape 12"/>
            <p:cNvSpPr>
              <a:spLocks/>
            </p:cNvSpPr>
            <p:nvPr/>
          </p:nvSpPr>
          <p:spPr bwMode="auto">
            <a:xfrm>
              <a:off x="8" y="0"/>
              <a:ext cx="2600" cy="1223"/>
            </a:xfrm>
            <a:prstGeom prst="roundRect">
              <a:avLst>
                <a:gd name="adj" fmla="val 12060"/>
              </a:avLst>
            </a:prstGeom>
            <a:solidFill>
              <a:schemeClr val="bg2">
                <a:lumMod val="90000"/>
              </a:schemeClr>
            </a:solidFill>
            <a:ln>
              <a:solidFill>
                <a:schemeClr val="bg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15" name="Rectangle 13"/>
            <p:cNvSpPr>
              <a:spLocks/>
            </p:cNvSpPr>
            <p:nvPr/>
          </p:nvSpPr>
          <p:spPr bwMode="auto">
            <a:xfrm>
              <a:off x="96" y="357"/>
              <a:ext cx="248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tx1"/>
                  </a:solidFill>
                  <a:latin typeface="+mn-lt"/>
                </a:rPr>
                <a:t>Sprint tervezés</a:t>
              </a:r>
            </a:p>
            <a:p>
              <a:pPr marL="257175" indent="-257175" algn="l">
                <a:buSzPct val="125000"/>
                <a:buFont typeface="Wingdings" panose="05000000000000000000" pitchFamily="2" charset="2"/>
                <a:buChar char="v"/>
              </a:pPr>
              <a:r>
                <a:rPr lang="hu-HU" altLang="en-US" sz="1650" dirty="0">
                  <a:solidFill>
                    <a:schemeClr val="tx1"/>
                  </a:solidFill>
                  <a:latin typeface="+mn-lt"/>
                </a:rPr>
                <a:t>Sprint áttekintés</a:t>
              </a:r>
            </a:p>
            <a:p>
              <a:pPr marL="257175" indent="-257175" algn="l">
                <a:buSzPct val="125000"/>
                <a:buFont typeface="Wingdings" panose="05000000000000000000" pitchFamily="2" charset="2"/>
                <a:buChar char="v"/>
              </a:pPr>
              <a:r>
                <a:rPr lang="hu-HU" altLang="en-US" sz="1650" dirty="0">
                  <a:solidFill>
                    <a:schemeClr val="tx1"/>
                  </a:solidFill>
                  <a:latin typeface="+mn-lt"/>
                </a:rPr>
                <a:t>Sprint visszatekintés</a:t>
              </a:r>
            </a:p>
            <a:p>
              <a:pPr marL="257175" indent="-257175" algn="l">
                <a:buSzPct val="125000"/>
                <a:buFont typeface="Wingdings" panose="05000000000000000000" pitchFamily="2" charset="2"/>
                <a:buChar char="v"/>
              </a:pPr>
              <a:r>
                <a:rPr lang="hu-HU" altLang="en-US" sz="1650" dirty="0">
                  <a:solidFill>
                    <a:schemeClr val="tx1"/>
                  </a:solidFill>
                  <a:latin typeface="+mn-lt"/>
                </a:rPr>
                <a:t>Napi Scrum</a:t>
              </a:r>
              <a:endParaRPr lang="en-US" altLang="en-US" sz="1650" dirty="0">
                <a:solidFill>
                  <a:schemeClr val="tx1"/>
                </a:solidFill>
                <a:latin typeface="+mn-lt"/>
              </a:endParaRPr>
            </a:p>
          </p:txBody>
        </p:sp>
        <p:sp>
          <p:nvSpPr>
            <p:cNvPr id="16" name="Rectangle 14"/>
            <p:cNvSpPr>
              <a:spLocks/>
            </p:cNvSpPr>
            <p:nvPr/>
          </p:nvSpPr>
          <p:spPr bwMode="auto">
            <a:xfrm>
              <a:off x="304" y="0"/>
              <a:ext cx="1200" cy="376"/>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7" name="AutoShape 15"/>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8" name="AutoShape 16"/>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9" name="Rectangle 17"/>
            <p:cNvSpPr>
              <a:spLocks/>
            </p:cNvSpPr>
            <p:nvPr/>
          </p:nvSpPr>
          <p:spPr bwMode="auto">
            <a:xfrm>
              <a:off x="8" y="216"/>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0" name="Rectangle 18"/>
            <p:cNvSpPr>
              <a:spLocks/>
            </p:cNvSpPr>
            <p:nvPr/>
          </p:nvSpPr>
          <p:spPr bwMode="auto">
            <a:xfrm>
              <a:off x="1352" y="0"/>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1" name="Rectangle 19"/>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tx1"/>
                  </a:solidFill>
                  <a:latin typeface="+mn-lt"/>
                </a:rPr>
                <a:t>Események</a:t>
              </a:r>
              <a:endParaRPr lang="en-US" altLang="en-US" sz="2100" dirty="0">
                <a:solidFill>
                  <a:schemeClr val="tx1"/>
                </a:solidFill>
                <a:latin typeface="+mn-lt"/>
              </a:endParaRPr>
            </a:p>
          </p:txBody>
        </p:sp>
      </p:grpSp>
      <p:grpSp>
        <p:nvGrpSpPr>
          <p:cNvPr id="22" name="Group 20"/>
          <p:cNvGrpSpPr>
            <a:grpSpLocks/>
          </p:cNvGrpSpPr>
          <p:nvPr/>
        </p:nvGrpSpPr>
        <p:grpSpPr bwMode="auto">
          <a:xfrm>
            <a:off x="5559768" y="4249695"/>
            <a:ext cx="3095625" cy="1533525"/>
            <a:chOff x="8" y="0"/>
            <a:chExt cx="2600" cy="1288"/>
          </a:xfrm>
        </p:grpSpPr>
        <p:sp>
          <p:nvSpPr>
            <p:cNvPr id="23" name="AutoShape 21"/>
            <p:cNvSpPr>
              <a:spLocks/>
            </p:cNvSpPr>
            <p:nvPr/>
          </p:nvSpPr>
          <p:spPr bwMode="auto">
            <a:xfrm>
              <a:off x="8" y="0"/>
              <a:ext cx="2600" cy="1288"/>
            </a:xfrm>
            <a:prstGeom prst="roundRect">
              <a:avLst>
                <a:gd name="adj" fmla="val 14903"/>
              </a:avLst>
            </a:prstGeom>
            <a:solidFill>
              <a:schemeClr val="bg2">
                <a:lumMod val="90000"/>
              </a:schemeClr>
            </a:solidFill>
            <a:ln>
              <a:solidFill>
                <a:schemeClr val="bg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24" name="Rectangle 22"/>
            <p:cNvSpPr>
              <a:spLocks/>
            </p:cNvSpPr>
            <p:nvPr/>
          </p:nvSpPr>
          <p:spPr bwMode="auto">
            <a:xfrm>
              <a:off x="96" y="392"/>
              <a:ext cx="251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tx1"/>
                  </a:solidFill>
                  <a:latin typeface="+mn-lt"/>
                </a:rPr>
                <a:t>A termék teendőlistája</a:t>
              </a:r>
            </a:p>
            <a:p>
              <a:pPr marL="257175" indent="-257175" algn="l">
                <a:buSzPct val="125000"/>
                <a:buFont typeface="Wingdings" panose="05000000000000000000" pitchFamily="2" charset="2"/>
                <a:buChar char="v"/>
              </a:pPr>
              <a:r>
                <a:rPr lang="hu-HU" altLang="en-US" sz="1650" dirty="0">
                  <a:solidFill>
                    <a:schemeClr val="tx1"/>
                  </a:solidFill>
                  <a:latin typeface="+mn-lt"/>
                </a:rPr>
                <a:t>A sprint teendőlistája</a:t>
              </a:r>
            </a:p>
            <a:p>
              <a:pPr marL="257175" indent="-257175" algn="l">
                <a:buSzPct val="125000"/>
                <a:buFont typeface="Wingdings" panose="05000000000000000000" pitchFamily="2" charset="2"/>
                <a:buChar char="v"/>
              </a:pPr>
              <a:r>
                <a:rPr lang="hu-HU" altLang="en-US" sz="1650" dirty="0">
                  <a:solidFill>
                    <a:schemeClr val="tx1"/>
                  </a:solidFill>
                  <a:latin typeface="+mn-lt"/>
                </a:rPr>
                <a:t>Napi kimutatás (diagramok)</a:t>
              </a:r>
              <a:endParaRPr lang="en-US" altLang="en-US" sz="1650" dirty="0">
                <a:solidFill>
                  <a:schemeClr val="tx1"/>
                </a:solidFill>
                <a:latin typeface="+mn-lt"/>
              </a:endParaRPr>
            </a:p>
          </p:txBody>
        </p:sp>
        <p:sp>
          <p:nvSpPr>
            <p:cNvPr id="25" name="Rectangle 23"/>
            <p:cNvSpPr>
              <a:spLocks/>
            </p:cNvSpPr>
            <p:nvPr/>
          </p:nvSpPr>
          <p:spPr bwMode="auto">
            <a:xfrm>
              <a:off x="304" y="0"/>
              <a:ext cx="1200" cy="376"/>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6" name="AutoShape 24"/>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27" name="AutoShape 25"/>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28" name="Rectangle 26"/>
            <p:cNvSpPr>
              <a:spLocks/>
            </p:cNvSpPr>
            <p:nvPr/>
          </p:nvSpPr>
          <p:spPr bwMode="auto">
            <a:xfrm>
              <a:off x="8" y="216"/>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9" name="Rectangle 27"/>
            <p:cNvSpPr>
              <a:spLocks/>
            </p:cNvSpPr>
            <p:nvPr/>
          </p:nvSpPr>
          <p:spPr bwMode="auto">
            <a:xfrm>
              <a:off x="1352" y="0"/>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30" name="Rectangle 28"/>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tx1"/>
                  </a:solidFill>
                </a:rPr>
                <a:t>Munkaanyagok</a:t>
              </a:r>
              <a:endParaRPr lang="en-US" altLang="en-US" sz="2100" dirty="0">
                <a:solidFill>
                  <a:schemeClr val="tx1"/>
                </a:solidFill>
              </a:endParaRPr>
            </a:p>
          </p:txBody>
        </p:sp>
      </p:grpSp>
    </p:spTree>
    <p:extLst>
      <p:ext uri="{BB962C8B-B14F-4D97-AF65-F5344CB8AC3E}">
        <p14:creationId xmlns:p14="http://schemas.microsoft.com/office/powerpoint/2010/main" val="1340967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Scrum csapat</a:t>
            </a:r>
            <a:endParaRPr lang="en-US" dirty="0"/>
          </a:p>
        </p:txBody>
      </p:sp>
      <p:sp>
        <p:nvSpPr>
          <p:cNvPr id="3" name="Content Placeholder 2"/>
          <p:cNvSpPr>
            <a:spLocks noGrp="1"/>
          </p:cNvSpPr>
          <p:nvPr>
            <p:ph idx="1"/>
          </p:nvPr>
        </p:nvSpPr>
        <p:spPr>
          <a:xfrm>
            <a:off x="628650" y="2125266"/>
            <a:ext cx="5627770" cy="4050945"/>
          </a:xfrm>
          <a:noFill/>
        </p:spPr>
        <p:txBody>
          <a:bodyPr>
            <a:noAutofit/>
          </a:bodyPr>
          <a:lstStyle/>
          <a:p>
            <a:pPr marL="0" indent="0">
              <a:buNone/>
            </a:pPr>
            <a:r>
              <a:rPr lang="hu-HU" sz="2400" i="1" dirty="0"/>
              <a:t>Azon dolgozik, hogy minden egyes Sprint végén leszállítható legyen a termék egy “Kész”, azaz potenciálisan kibocsátható Inkrementuma</a:t>
            </a:r>
            <a:endParaRPr lang="en-US" sz="2400" i="1" dirty="0"/>
          </a:p>
          <a:p>
            <a:pPr marL="0" indent="0">
              <a:buNone/>
            </a:pPr>
            <a:endParaRPr lang="en-US" sz="2400" i="1" dirty="0"/>
          </a:p>
          <a:p>
            <a:r>
              <a:rPr lang="hu-HU" sz="2400" dirty="0"/>
              <a:t>Csapattagok:</a:t>
            </a:r>
          </a:p>
          <a:p>
            <a:pPr marL="557213" lvl="1" indent="-214313">
              <a:buFont typeface="Wingdings" panose="05000000000000000000" pitchFamily="2" charset="2"/>
              <a:buChar char="ü"/>
            </a:pPr>
            <a:r>
              <a:rPr lang="hu-HU" dirty="0"/>
              <a:t> Terméktulajdonos (</a:t>
            </a:r>
            <a:r>
              <a:rPr lang="hu-HU" dirty="0" err="1"/>
              <a:t>Product</a:t>
            </a:r>
            <a:r>
              <a:rPr lang="hu-HU" dirty="0"/>
              <a:t> </a:t>
            </a:r>
            <a:r>
              <a:rPr lang="hu-HU" dirty="0" err="1"/>
              <a:t>Owner</a:t>
            </a:r>
            <a:r>
              <a:rPr lang="hu-HU" dirty="0"/>
              <a:t>)</a:t>
            </a:r>
          </a:p>
          <a:p>
            <a:pPr marL="557213" lvl="1" indent="-214313">
              <a:buFont typeface="Wingdings" panose="05000000000000000000" pitchFamily="2" charset="2"/>
              <a:buChar char="ü"/>
            </a:pPr>
            <a:r>
              <a:rPr lang="hu-HU" dirty="0"/>
              <a:t> Scrum Master</a:t>
            </a:r>
          </a:p>
          <a:p>
            <a:pPr marL="557213" lvl="1" indent="-214313">
              <a:buFont typeface="Wingdings" panose="05000000000000000000" pitchFamily="2" charset="2"/>
              <a:buChar char="ü"/>
            </a:pPr>
            <a:r>
              <a:rPr lang="hu-HU" dirty="0"/>
              <a:t> Fejlesztőcsapat</a:t>
            </a:r>
          </a:p>
        </p:txBody>
      </p:sp>
      <p:grpSp>
        <p:nvGrpSpPr>
          <p:cNvPr id="20" name="Group 19"/>
          <p:cNvGrpSpPr/>
          <p:nvPr/>
        </p:nvGrpSpPr>
        <p:grpSpPr>
          <a:xfrm>
            <a:off x="6453044" y="1371600"/>
            <a:ext cx="2436116" cy="2522954"/>
            <a:chOff x="8604057" y="685800"/>
            <a:chExt cx="3248154" cy="3363937"/>
          </a:xfrm>
        </p:grpSpPr>
        <p:grpSp>
          <p:nvGrpSpPr>
            <p:cNvPr id="18" name="Group 17"/>
            <p:cNvGrpSpPr/>
            <p:nvPr/>
          </p:nvGrpSpPr>
          <p:grpSpPr>
            <a:xfrm>
              <a:off x="8604057" y="685800"/>
              <a:ext cx="3248154" cy="3363937"/>
              <a:chOff x="8085073" y="685800"/>
              <a:chExt cx="3248154" cy="3363937"/>
            </a:xfrm>
          </p:grpSpPr>
          <p:grpSp>
            <p:nvGrpSpPr>
              <p:cNvPr id="4" name="Group 3"/>
              <p:cNvGrpSpPr>
                <a:grpSpLocks/>
              </p:cNvGrpSpPr>
              <p:nvPr/>
            </p:nvGrpSpPr>
            <p:grpSpPr bwMode="auto">
              <a:xfrm>
                <a:off x="8267700" y="685800"/>
                <a:ext cx="2705100" cy="2138363"/>
                <a:chOff x="0" y="0"/>
                <a:chExt cx="1704" cy="1346"/>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53"/>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0" y="0"/>
                  <a:ext cx="1704" cy="1346"/>
                  <a:chOff x="0" y="0"/>
                  <a:chExt cx="1704" cy="1346"/>
                </a:xfrm>
              </p:grpSpPr>
              <p:grpSp>
                <p:nvGrpSpPr>
                  <p:cNvPr id="7" name="Group 6"/>
                  <p:cNvGrpSpPr>
                    <a:grpSpLocks/>
                  </p:cNvGrpSpPr>
                  <p:nvPr/>
                </p:nvGrpSpPr>
                <p:grpSpPr bwMode="auto">
                  <a:xfrm>
                    <a:off x="0" y="0"/>
                    <a:ext cx="1704" cy="440"/>
                    <a:chOff x="0" y="0"/>
                    <a:chExt cx="1704" cy="440"/>
                  </a:xfrm>
                </p:grpSpPr>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469"/>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11"/>
                  <p:cNvGrpSpPr>
                    <a:grpSpLocks/>
                  </p:cNvGrpSpPr>
                  <p:nvPr/>
                </p:nvGrpSpPr>
                <p:grpSpPr bwMode="auto">
                  <a:xfrm>
                    <a:off x="0" y="906"/>
                    <a:ext cx="1704" cy="440"/>
                    <a:chOff x="0" y="0"/>
                    <a:chExt cx="1704" cy="440"/>
                  </a:xfrm>
                </p:grpSpPr>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17" name="TextBox 16"/>
              <p:cNvSpPr txBox="1"/>
              <p:nvPr/>
            </p:nvSpPr>
            <p:spPr>
              <a:xfrm>
                <a:off x="8085073" y="3557295"/>
                <a:ext cx="3248154" cy="492442"/>
              </a:xfrm>
              <a:prstGeom prst="rect">
                <a:avLst/>
              </a:prstGeom>
              <a:noFill/>
            </p:spPr>
            <p:txBody>
              <a:bodyPr wrap="none" rtlCol="0">
                <a:spAutoFit/>
              </a:bodyPr>
              <a:lstStyle/>
              <a:p>
                <a:r>
                  <a:rPr lang="en-US" dirty="0"/>
                  <a:t>Ide</a:t>
                </a:r>
                <a:r>
                  <a:rPr lang="hu-HU" dirty="0" err="1"/>
                  <a:t>ális</a:t>
                </a:r>
                <a:r>
                  <a:rPr lang="hu-HU" dirty="0"/>
                  <a:t> létszám: 5</a:t>
                </a:r>
                <a:r>
                  <a:rPr lang="en-US" dirty="0"/>
                  <a:t> - 10</a:t>
                </a:r>
                <a:r>
                  <a:rPr lang="hu-HU" dirty="0"/>
                  <a:t> fő</a:t>
                </a:r>
                <a:endParaRPr lang="en-US" dirty="0"/>
              </a:p>
            </p:txBody>
          </p:sp>
        </p:grpSp>
        <p:pic>
          <p:nvPicPr>
            <p:cNvPr id="19"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6009" y="2850332"/>
              <a:ext cx="949325" cy="73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78168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Terméktulajdonos </a:t>
            </a:r>
            <a:r>
              <a:rPr lang="en-US" dirty="0"/>
              <a:t>(Product Owner)</a:t>
            </a:r>
          </a:p>
        </p:txBody>
      </p:sp>
      <p:sp>
        <p:nvSpPr>
          <p:cNvPr id="3" name="Content Placeholder 2"/>
          <p:cNvSpPr>
            <a:spLocks noGrp="1"/>
          </p:cNvSpPr>
          <p:nvPr>
            <p:ph idx="1"/>
          </p:nvPr>
        </p:nvSpPr>
        <p:spPr>
          <a:xfrm>
            <a:off x="628650" y="2243349"/>
            <a:ext cx="5980697" cy="4527340"/>
          </a:xfrm>
          <a:noFill/>
        </p:spPr>
        <p:txBody>
          <a:bodyPr>
            <a:noAutofit/>
          </a:bodyPr>
          <a:lstStyle/>
          <a:p>
            <a:r>
              <a:rPr lang="hu-HU" sz="2400" i="1" dirty="0"/>
              <a:t>Felelős a termék értékének maximalizálásáért</a:t>
            </a:r>
          </a:p>
          <a:p>
            <a:endParaRPr lang="hu-HU" sz="2400" i="1" dirty="0"/>
          </a:p>
          <a:p>
            <a:r>
              <a:rPr lang="hu-HU" sz="2400" dirty="0"/>
              <a:t>Feladatai</a:t>
            </a:r>
            <a:r>
              <a:rPr lang="en-US" sz="2400" dirty="0"/>
              <a:t>:</a:t>
            </a:r>
          </a:p>
          <a:p>
            <a:pPr marL="800100" lvl="1" indent="-342900"/>
            <a:r>
              <a:rPr lang="hu-HU" dirty="0"/>
              <a:t>Termék teendőlista</a:t>
            </a:r>
            <a:endParaRPr lang="en-US" dirty="0"/>
          </a:p>
          <a:p>
            <a:pPr marL="1257300" lvl="2" indent="-342900"/>
            <a:r>
              <a:rPr lang="hu-HU" sz="2400" dirty="0"/>
              <a:t>Tételeinek </a:t>
            </a:r>
            <a:endParaRPr lang="en-US" sz="2400" dirty="0"/>
          </a:p>
          <a:p>
            <a:pPr marL="1714500" lvl="3" indent="-342900"/>
            <a:r>
              <a:rPr lang="hu-HU" sz="2400" dirty="0"/>
              <a:t>Egyértelmű leírása</a:t>
            </a:r>
          </a:p>
          <a:p>
            <a:pPr marL="1714500" lvl="3" indent="-342900"/>
            <a:r>
              <a:rPr lang="hu-HU" sz="2400" dirty="0"/>
              <a:t>Sorba rendezése</a:t>
            </a:r>
          </a:p>
          <a:p>
            <a:pPr marL="1257300" lvl="2" indent="-342900"/>
            <a:r>
              <a:rPr lang="hu-HU" sz="2400" dirty="0"/>
              <a:t>Elérhető</a:t>
            </a:r>
            <a:endParaRPr lang="en-US" sz="2400" dirty="0"/>
          </a:p>
          <a:p>
            <a:pPr marL="1257300" lvl="2" indent="-342900"/>
            <a:r>
              <a:rPr lang="hu-HU" sz="2400" dirty="0"/>
              <a:t>Könnyen áttekinthető</a:t>
            </a:r>
            <a:endParaRPr lang="en-US" sz="2400" dirty="0"/>
          </a:p>
          <a:p>
            <a:pPr marL="1257300" lvl="2" indent="-342900"/>
            <a:r>
              <a:rPr lang="hu-HU" sz="2400" dirty="0"/>
              <a:t>Mindenki számára világos</a:t>
            </a:r>
            <a:endParaRPr lang="hu-HU" sz="2400" i="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631" y="1266826"/>
            <a:ext cx="1828800"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83422" y="2678907"/>
            <a:ext cx="2421817" cy="461665"/>
          </a:xfrm>
          <a:prstGeom prst="rect">
            <a:avLst/>
          </a:prstGeom>
        </p:spPr>
        <p:txBody>
          <a:bodyPr wrap="none">
            <a:spAutoFit/>
          </a:bodyPr>
          <a:lstStyle/>
          <a:p>
            <a:r>
              <a:rPr lang="en-US" sz="2400" dirty="0"/>
              <a:t>E</a:t>
            </a:r>
            <a:r>
              <a:rPr lang="hu-HU" sz="2400" dirty="0" err="1"/>
              <a:t>gyetlen</a:t>
            </a:r>
            <a:r>
              <a:rPr lang="hu-HU" sz="2400" dirty="0"/>
              <a:t> személy!</a:t>
            </a:r>
          </a:p>
        </p:txBody>
      </p:sp>
    </p:spTree>
    <p:extLst>
      <p:ext uri="{BB962C8B-B14F-4D97-AF65-F5344CB8AC3E}">
        <p14:creationId xmlns:p14="http://schemas.microsoft.com/office/powerpoint/2010/main" val="2047158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Scrum Master</a:t>
            </a:r>
            <a:endParaRPr lang="en-US" dirty="0"/>
          </a:p>
        </p:txBody>
      </p:sp>
      <p:pic>
        <p:nvPicPr>
          <p:cNvPr id="5" name="eNe0UEsBalA"/>
          <p:cNvPicPr>
            <a:picLocks noGrp="1" noRot="1" noChangeAspect="1"/>
          </p:cNvPicPr>
          <p:nvPr>
            <p:ph idx="1"/>
            <a:videoFile r:link="rId1"/>
          </p:nvPr>
        </p:nvPicPr>
        <p:blipFill>
          <a:blip r:embed="rId4"/>
          <a:stretch>
            <a:fillRect/>
          </a:stretch>
        </p:blipFill>
        <p:spPr>
          <a:xfrm>
            <a:off x="-11954" y="1704136"/>
            <a:ext cx="9155954" cy="5150224"/>
          </a:xfrm>
          <a:prstGeom prst="rect">
            <a:avLst/>
          </a:prstGeom>
        </p:spPr>
      </p:pic>
    </p:spTree>
    <p:extLst>
      <p:ext uri="{BB962C8B-B14F-4D97-AF65-F5344CB8AC3E}">
        <p14:creationId xmlns:p14="http://schemas.microsoft.com/office/powerpoint/2010/main" val="3991071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Scrum Master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866" y="1112045"/>
            <a:ext cx="13716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64138" y="2267747"/>
            <a:ext cx="2263055" cy="461665"/>
          </a:xfrm>
          <a:prstGeom prst="rect">
            <a:avLst/>
          </a:prstGeom>
        </p:spPr>
        <p:txBody>
          <a:bodyPr wrap="none">
            <a:spAutoFit/>
          </a:bodyPr>
          <a:lstStyle/>
          <a:p>
            <a:r>
              <a:rPr lang="en-US" sz="2400" dirty="0" err="1"/>
              <a:t>Szolgáló</a:t>
            </a:r>
            <a:r>
              <a:rPr lang="en-US" sz="2400" dirty="0"/>
              <a:t> - </a:t>
            </a:r>
            <a:r>
              <a:rPr lang="en-US" sz="2400" dirty="0" err="1"/>
              <a:t>Vezető</a:t>
            </a:r>
            <a:endParaRPr lang="hu-HU" sz="2400" dirty="0"/>
          </a:p>
        </p:txBody>
      </p:sp>
      <p:sp>
        <p:nvSpPr>
          <p:cNvPr id="6" name="Rectangle 5"/>
          <p:cNvSpPr/>
          <p:nvPr/>
        </p:nvSpPr>
        <p:spPr>
          <a:xfrm>
            <a:off x="628650" y="2030414"/>
            <a:ext cx="6138786" cy="3046988"/>
          </a:xfrm>
          <a:prstGeom prst="rect">
            <a:avLst/>
          </a:prstGeom>
          <a:noFill/>
        </p:spPr>
        <p:txBody>
          <a:bodyPr wrap="square">
            <a:spAutoFit/>
          </a:bodyPr>
          <a:lstStyle/>
          <a:p>
            <a:pPr marL="342900" indent="-342900">
              <a:buFont typeface="Arial" panose="020B0604020202020204" pitchFamily="34" charset="0"/>
              <a:buChar char="•"/>
            </a:pPr>
            <a:r>
              <a:rPr lang="en-US" sz="2400" i="1" dirty="0" err="1"/>
              <a:t>Felelős</a:t>
            </a:r>
            <a:r>
              <a:rPr lang="en-US" sz="2400" i="1" dirty="0"/>
              <a:t> a Scrum</a:t>
            </a:r>
          </a:p>
          <a:p>
            <a:pPr marL="742950" lvl="1" indent="-285750">
              <a:buFont typeface="Arial" panose="020B0604020202020204" pitchFamily="34" charset="0"/>
              <a:buChar char="•"/>
            </a:pPr>
            <a:r>
              <a:rPr lang="hu-HU" sz="2400" i="1" dirty="0"/>
              <a:t>M</a:t>
            </a:r>
            <a:r>
              <a:rPr lang="en-US" sz="2400" i="1" dirty="0" err="1"/>
              <a:t>egértéséért</a:t>
            </a:r>
            <a:endParaRPr lang="en-US" sz="2400" i="1" dirty="0"/>
          </a:p>
          <a:p>
            <a:pPr marL="742950" lvl="1" indent="-285750">
              <a:buFont typeface="Arial" panose="020B0604020202020204" pitchFamily="34" charset="0"/>
              <a:buChar char="•"/>
            </a:pPr>
            <a:r>
              <a:rPr lang="hu-HU" sz="2400" i="1" dirty="0"/>
              <a:t>B</a:t>
            </a:r>
            <a:r>
              <a:rPr lang="en-US" sz="2400" i="1" dirty="0" err="1"/>
              <a:t>etartásáért</a:t>
            </a:r>
            <a:endParaRPr lang="hu-HU" sz="2400" i="1"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r>
              <a:rPr lang="hu-HU" sz="2400" dirty="0"/>
              <a:t>Interakció</a:t>
            </a:r>
          </a:p>
          <a:p>
            <a:pPr marL="800100" lvl="1" indent="-342900">
              <a:buFont typeface="Wingdings" panose="05000000000000000000" pitchFamily="2" charset="2"/>
              <a:buChar char="ü"/>
            </a:pPr>
            <a:r>
              <a:rPr lang="hu-HU" sz="2400" dirty="0"/>
              <a:t>Terméktulajdonos</a:t>
            </a:r>
          </a:p>
          <a:p>
            <a:pPr marL="800100" lvl="1" indent="-342900">
              <a:buFont typeface="Wingdings" panose="05000000000000000000" pitchFamily="2" charset="2"/>
              <a:buChar char="ü"/>
            </a:pPr>
            <a:r>
              <a:rPr lang="hu-HU" sz="2400" dirty="0"/>
              <a:t>Fejlesztők</a:t>
            </a:r>
          </a:p>
          <a:p>
            <a:pPr marL="800100" lvl="1" indent="-342900">
              <a:buFont typeface="Wingdings" panose="05000000000000000000" pitchFamily="2" charset="2"/>
              <a:buChar char="ü"/>
            </a:pPr>
            <a:r>
              <a:rPr lang="hu-HU" sz="2400" dirty="0"/>
              <a:t>Szervezet</a:t>
            </a:r>
          </a:p>
        </p:txBody>
      </p:sp>
    </p:spTree>
    <p:extLst>
      <p:ext uri="{BB962C8B-B14F-4D97-AF65-F5344CB8AC3E}">
        <p14:creationId xmlns:p14="http://schemas.microsoft.com/office/powerpoint/2010/main" val="349030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Fejlesztőcsapat</a:t>
            </a:r>
            <a:endParaRPr lang="en-US" dirty="0"/>
          </a:p>
        </p:txBody>
      </p:sp>
      <p:sp>
        <p:nvSpPr>
          <p:cNvPr id="3" name="Content Placeholder 2"/>
          <p:cNvSpPr>
            <a:spLocks noGrp="1"/>
          </p:cNvSpPr>
          <p:nvPr>
            <p:ph idx="1"/>
          </p:nvPr>
        </p:nvSpPr>
        <p:spPr>
          <a:xfrm>
            <a:off x="586840" y="2236504"/>
            <a:ext cx="5412528" cy="2873377"/>
          </a:xfrm>
        </p:spPr>
        <p:txBody>
          <a:bodyPr>
            <a:noAutofit/>
          </a:bodyPr>
          <a:lstStyle/>
          <a:p>
            <a:pPr>
              <a:buFont typeface="Wingdings" panose="05000000000000000000" pitchFamily="2" charset="2"/>
              <a:buChar char="ü"/>
            </a:pPr>
            <a:r>
              <a:rPr lang="hu-HU" sz="2400" dirty="0"/>
              <a:t> Önszerveződő</a:t>
            </a:r>
          </a:p>
          <a:p>
            <a:pPr>
              <a:buFont typeface="Wingdings" panose="05000000000000000000" pitchFamily="2" charset="2"/>
              <a:buChar char="ü"/>
            </a:pPr>
            <a:r>
              <a:rPr lang="hu-HU" sz="2400" dirty="0"/>
              <a:t> Többfunkciójú (kereszt funkcionális)</a:t>
            </a:r>
          </a:p>
          <a:p>
            <a:pPr>
              <a:buFont typeface="Wingdings" panose="05000000000000000000" pitchFamily="2" charset="2"/>
              <a:buChar char="ü"/>
            </a:pPr>
            <a:r>
              <a:rPr lang="hu-HU" sz="2400" dirty="0"/>
              <a:t> Nincsenek titulusok</a:t>
            </a:r>
            <a:endParaRPr lang="en-US" sz="2400" dirty="0"/>
          </a:p>
          <a:p>
            <a:pPr lvl="1">
              <a:buFont typeface="Wingdings" panose="05000000000000000000" pitchFamily="2" charset="2"/>
              <a:buChar char="ü"/>
            </a:pPr>
            <a:r>
              <a:rPr lang="en-US" dirty="0" err="1"/>
              <a:t>Mindenki</a:t>
            </a:r>
            <a:r>
              <a:rPr lang="en-US" dirty="0"/>
              <a:t> </a:t>
            </a:r>
            <a:r>
              <a:rPr lang="en-US" dirty="0" err="1"/>
              <a:t>fejleszt</a:t>
            </a:r>
            <a:r>
              <a:rPr lang="hu-HU" dirty="0"/>
              <a:t>ő</a:t>
            </a:r>
          </a:p>
          <a:p>
            <a:pPr>
              <a:buFont typeface="Wingdings" panose="05000000000000000000" pitchFamily="2" charset="2"/>
              <a:buChar char="ü"/>
            </a:pPr>
            <a:r>
              <a:rPr lang="hu-HU" sz="2400" dirty="0"/>
              <a:t> Nincsenek alcsoportok</a:t>
            </a:r>
          </a:p>
          <a:p>
            <a:pPr lvl="1">
              <a:buFont typeface="Wingdings" panose="05000000000000000000" pitchFamily="2" charset="2"/>
              <a:buChar char="Ø"/>
            </a:pPr>
            <a:r>
              <a:rPr lang="hu-HU" dirty="0"/>
              <a:t> felelősség a vállalást illetően az egész csapatra hárul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101" y="1911355"/>
            <a:ext cx="603647" cy="52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014" y="1371601"/>
            <a:ext cx="603647" cy="52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007" y="1371601"/>
            <a:ext cx="603647" cy="52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4000" y="1371601"/>
            <a:ext cx="604838" cy="52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4826" y="1930419"/>
            <a:ext cx="603647" cy="49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0014" y="2470173"/>
            <a:ext cx="603647" cy="49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007" y="2451109"/>
            <a:ext cx="603647" cy="52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665221" y="2956713"/>
            <a:ext cx="1831079" cy="461665"/>
          </a:xfrm>
          <a:prstGeom prst="rect">
            <a:avLst/>
          </a:prstGeom>
        </p:spPr>
        <p:txBody>
          <a:bodyPr wrap="none">
            <a:spAutoFit/>
          </a:bodyPr>
          <a:lstStyle/>
          <a:p>
            <a:r>
              <a:rPr lang="hu-HU" sz="2400" dirty="0"/>
              <a:t>Szakemberek</a:t>
            </a:r>
          </a:p>
        </p:txBody>
      </p:sp>
    </p:spTree>
    <p:extLst>
      <p:ext uri="{BB962C8B-B14F-4D97-AF65-F5344CB8AC3E}">
        <p14:creationId xmlns:p14="http://schemas.microsoft.com/office/powerpoint/2010/main" val="86683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chemeClr val="tx1"/>
                </a:solidFill>
              </a:rPr>
              <a:t>A </a:t>
            </a:r>
            <a:r>
              <a:rPr lang="en-US" dirty="0">
                <a:solidFill>
                  <a:schemeClr val="tx1"/>
                </a:solidFill>
              </a:rPr>
              <a:t>Scrum</a:t>
            </a:r>
            <a:r>
              <a:rPr lang="hu-HU" dirty="0">
                <a:solidFill>
                  <a:schemeClr val="tx1"/>
                </a:solidFill>
              </a:rPr>
              <a:t> keretrendszer</a:t>
            </a:r>
            <a:endParaRPr lang="en-US" dirty="0">
              <a:solidFill>
                <a:schemeClr val="tx1"/>
              </a:solidFill>
            </a:endParaRPr>
          </a:p>
        </p:txBody>
      </p:sp>
      <p:graphicFrame>
        <p:nvGraphicFramePr>
          <p:cNvPr id="32" name="Content Placeholder 31"/>
          <p:cNvGraphicFramePr>
            <a:graphicFrameLocks noGrp="1"/>
          </p:cNvGraphicFramePr>
          <p:nvPr>
            <p:ph idx="1"/>
            <p:extLst>
              <p:ext uri="{D42A27DB-BD31-4B8C-83A1-F6EECF244321}">
                <p14:modId xmlns:p14="http://schemas.microsoft.com/office/powerpoint/2010/main" val="835043348"/>
              </p:ext>
            </p:extLst>
          </p:nvPr>
        </p:nvGraphicFramePr>
        <p:xfrm>
          <a:off x="417040" y="1876683"/>
          <a:ext cx="8600303" cy="402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2"/>
          <p:cNvGrpSpPr>
            <a:grpSpLocks/>
          </p:cNvGrpSpPr>
          <p:nvPr/>
        </p:nvGrpSpPr>
        <p:grpSpPr bwMode="auto">
          <a:xfrm>
            <a:off x="1038998" y="2555437"/>
            <a:ext cx="3095625" cy="1533525"/>
            <a:chOff x="12" y="-31"/>
            <a:chExt cx="2600" cy="1288"/>
          </a:xfrm>
        </p:grpSpPr>
        <p:sp>
          <p:nvSpPr>
            <p:cNvPr id="5" name="AutoShape 3"/>
            <p:cNvSpPr>
              <a:spLocks/>
            </p:cNvSpPr>
            <p:nvPr/>
          </p:nvSpPr>
          <p:spPr bwMode="auto">
            <a:xfrm>
              <a:off x="12" y="-31"/>
              <a:ext cx="2600" cy="1288"/>
            </a:xfrm>
            <a:prstGeom prst="roundRect">
              <a:avLst>
                <a:gd name="adj" fmla="val 14903"/>
              </a:avLst>
            </a:prstGeom>
            <a:solidFill>
              <a:schemeClr val="bg2">
                <a:lumMod val="90000"/>
              </a:schemeClr>
            </a:solidFill>
            <a:ln>
              <a:solidFill>
                <a:schemeClr val="bg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a:solidFill>
                  <a:schemeClr val="tx1"/>
                </a:solidFill>
                <a:latin typeface="Gill Sans" pitchFamily="80" charset="0"/>
                <a:ea typeface="ヒラギノ角ゴ Pro W3" pitchFamily="80" charset="-128"/>
                <a:sym typeface="Gill Sans" pitchFamily="80" charset="0"/>
              </a:endParaRPr>
            </a:p>
          </p:txBody>
        </p:sp>
        <p:sp>
          <p:nvSpPr>
            <p:cNvPr id="6" name="Rectangle 4"/>
            <p:cNvSpPr>
              <a:spLocks/>
            </p:cNvSpPr>
            <p:nvPr/>
          </p:nvSpPr>
          <p:spPr bwMode="auto">
            <a:xfrm>
              <a:off x="96" y="392"/>
              <a:ext cx="243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en-US" altLang="en-US" sz="1650" dirty="0">
                  <a:solidFill>
                    <a:schemeClr val="tx1"/>
                  </a:solidFill>
                  <a:latin typeface="+mn-lt"/>
                </a:rPr>
                <a:t>Term</a:t>
              </a:r>
              <a:r>
                <a:rPr lang="hu-HU" altLang="en-US" sz="1650" dirty="0">
                  <a:solidFill>
                    <a:schemeClr val="tx1"/>
                  </a:solidFill>
                  <a:latin typeface="+mn-lt"/>
                </a:rPr>
                <a:t>éktulajdonos</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en-US" altLang="en-US" sz="1650" dirty="0">
                  <a:solidFill>
                    <a:schemeClr val="tx1"/>
                  </a:solidFill>
                  <a:latin typeface="+mn-lt"/>
                </a:rPr>
                <a:t>Scrum</a:t>
              </a:r>
              <a:r>
                <a:rPr lang="hu-HU" altLang="en-US" sz="1650" dirty="0">
                  <a:solidFill>
                    <a:schemeClr val="tx1"/>
                  </a:solidFill>
                  <a:latin typeface="+mn-lt"/>
                </a:rPr>
                <a:t> </a:t>
              </a:r>
              <a:r>
                <a:rPr lang="en-US" altLang="en-US" sz="1650" dirty="0">
                  <a:solidFill>
                    <a:schemeClr val="tx1"/>
                  </a:solidFill>
                  <a:latin typeface="+mn-lt"/>
                </a:rPr>
                <a:t>Master</a:t>
              </a:r>
            </a:p>
            <a:p>
              <a:pPr marL="257175" indent="-257175" algn="l">
                <a:buSzPct val="125000"/>
                <a:buFont typeface="Wingdings" panose="05000000000000000000" pitchFamily="2" charset="2"/>
                <a:buChar char="v"/>
              </a:pPr>
              <a:r>
                <a:rPr lang="hu-HU" altLang="en-US" sz="1650" dirty="0">
                  <a:solidFill>
                    <a:schemeClr val="tx1"/>
                  </a:solidFill>
                  <a:latin typeface="+mn-lt"/>
                </a:rPr>
                <a:t>Fejlesztőcsapat</a:t>
              </a:r>
              <a:endParaRPr lang="en-US" altLang="en-US" sz="1650" dirty="0">
                <a:solidFill>
                  <a:schemeClr val="tx1"/>
                </a:solidFill>
                <a:latin typeface="+mn-lt"/>
              </a:endParaRPr>
            </a:p>
          </p:txBody>
        </p:sp>
        <p:sp>
          <p:nvSpPr>
            <p:cNvPr id="7" name="Rectangle 5"/>
            <p:cNvSpPr>
              <a:spLocks/>
            </p:cNvSpPr>
            <p:nvPr/>
          </p:nvSpPr>
          <p:spPr bwMode="auto">
            <a:xfrm>
              <a:off x="304" y="-24"/>
              <a:ext cx="1200" cy="40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8" name="AutoShape 6"/>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a:p>
          </p:txBody>
        </p:sp>
        <p:sp>
          <p:nvSpPr>
            <p:cNvPr id="9" name="AutoShape 7"/>
            <p:cNvSpPr>
              <a:spLocks/>
            </p:cNvSpPr>
            <p:nvPr/>
          </p:nvSpPr>
          <p:spPr bwMode="auto">
            <a:xfrm>
              <a:off x="16" y="-24"/>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a:p>
          </p:txBody>
        </p:sp>
        <p:sp>
          <p:nvSpPr>
            <p:cNvPr id="10" name="Rectangle 8"/>
            <p:cNvSpPr>
              <a:spLocks/>
            </p:cNvSpPr>
            <p:nvPr/>
          </p:nvSpPr>
          <p:spPr bwMode="auto">
            <a:xfrm>
              <a:off x="16" y="216"/>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11" name="Rectangle 9"/>
            <p:cNvSpPr>
              <a:spLocks/>
            </p:cNvSpPr>
            <p:nvPr/>
          </p:nvSpPr>
          <p:spPr bwMode="auto">
            <a:xfrm>
              <a:off x="1352" y="-24"/>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12" name="Rectangle 10"/>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tx1"/>
                  </a:solidFill>
                  <a:latin typeface="+mn-lt"/>
                </a:rPr>
                <a:t>Szerepek</a:t>
              </a:r>
              <a:endParaRPr lang="en-US" altLang="en-US" sz="2100" dirty="0">
                <a:solidFill>
                  <a:schemeClr val="tx1"/>
                </a:solidFill>
                <a:latin typeface="+mn-lt"/>
              </a:endParaRPr>
            </a:p>
          </p:txBody>
        </p:sp>
      </p:grpSp>
      <p:grpSp>
        <p:nvGrpSpPr>
          <p:cNvPr id="13" name="Group 11"/>
          <p:cNvGrpSpPr>
            <a:grpSpLocks/>
          </p:cNvGrpSpPr>
          <p:nvPr/>
        </p:nvGrpSpPr>
        <p:grpSpPr bwMode="auto">
          <a:xfrm>
            <a:off x="3234767" y="3120981"/>
            <a:ext cx="3095625" cy="1814737"/>
            <a:chOff x="8" y="0"/>
            <a:chExt cx="2600" cy="1445"/>
          </a:xfrm>
        </p:grpSpPr>
        <p:sp>
          <p:nvSpPr>
            <p:cNvPr id="14" name="AutoShape 12"/>
            <p:cNvSpPr>
              <a:spLocks/>
            </p:cNvSpPr>
            <p:nvPr/>
          </p:nvSpPr>
          <p:spPr bwMode="auto">
            <a:xfrm>
              <a:off x="8" y="0"/>
              <a:ext cx="2600" cy="1223"/>
            </a:xfrm>
            <a:prstGeom prst="roundRect">
              <a:avLst>
                <a:gd name="adj" fmla="val 12060"/>
              </a:avLst>
            </a:prstGeom>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a:solidFill>
                  <a:schemeClr val="tx1"/>
                </a:solidFill>
                <a:latin typeface="Gill Sans" pitchFamily="80" charset="0"/>
                <a:ea typeface="ヒラギノ角ゴ Pro W3" pitchFamily="80" charset="-128"/>
                <a:sym typeface="Gill Sans" pitchFamily="80" charset="0"/>
              </a:endParaRPr>
            </a:p>
          </p:txBody>
        </p:sp>
        <p:sp>
          <p:nvSpPr>
            <p:cNvPr id="15" name="Rectangle 13"/>
            <p:cNvSpPr>
              <a:spLocks/>
            </p:cNvSpPr>
            <p:nvPr/>
          </p:nvSpPr>
          <p:spPr bwMode="auto">
            <a:xfrm>
              <a:off x="96" y="357"/>
              <a:ext cx="248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bg1"/>
                  </a:solidFill>
                  <a:latin typeface="+mn-lt"/>
                </a:rPr>
                <a:t>Sprint tervezés</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Sprint áttekintés</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Sprint visszatekintés</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Napi Scrum</a:t>
              </a:r>
              <a:endParaRPr lang="en-US" altLang="en-US" sz="1650" dirty="0">
                <a:solidFill>
                  <a:schemeClr val="bg1"/>
                </a:solidFill>
                <a:latin typeface="+mn-lt"/>
              </a:endParaRPr>
            </a:p>
          </p:txBody>
        </p:sp>
        <p:sp>
          <p:nvSpPr>
            <p:cNvPr id="16" name="Rectangle 14"/>
            <p:cNvSpPr>
              <a:spLocks/>
            </p:cNvSpPr>
            <p:nvPr/>
          </p:nvSpPr>
          <p:spPr bwMode="auto">
            <a:xfrm>
              <a:off x="304" y="0"/>
              <a:ext cx="1200" cy="376"/>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17" name="AutoShape 15"/>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a:p>
          </p:txBody>
        </p:sp>
        <p:sp>
          <p:nvSpPr>
            <p:cNvPr id="18" name="AutoShape 16"/>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a:p>
          </p:txBody>
        </p:sp>
        <p:sp>
          <p:nvSpPr>
            <p:cNvPr id="19" name="Rectangle 17"/>
            <p:cNvSpPr>
              <a:spLocks/>
            </p:cNvSpPr>
            <p:nvPr/>
          </p:nvSpPr>
          <p:spPr bwMode="auto">
            <a:xfrm>
              <a:off x="8" y="216"/>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20" name="Rectangle 18"/>
            <p:cNvSpPr>
              <a:spLocks/>
            </p:cNvSpPr>
            <p:nvPr/>
          </p:nvSpPr>
          <p:spPr bwMode="auto">
            <a:xfrm>
              <a:off x="1352" y="0"/>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21" name="Rectangle 19"/>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bg1"/>
                  </a:solidFill>
                  <a:latin typeface="+mn-lt"/>
                </a:rPr>
                <a:t>Események</a:t>
              </a:r>
              <a:endParaRPr lang="en-US" altLang="en-US" sz="2100" dirty="0">
                <a:solidFill>
                  <a:schemeClr val="bg1"/>
                </a:solidFill>
                <a:latin typeface="+mn-lt"/>
              </a:endParaRPr>
            </a:p>
          </p:txBody>
        </p:sp>
      </p:grpSp>
      <p:grpSp>
        <p:nvGrpSpPr>
          <p:cNvPr id="22" name="Group 20"/>
          <p:cNvGrpSpPr>
            <a:grpSpLocks/>
          </p:cNvGrpSpPr>
          <p:nvPr/>
        </p:nvGrpSpPr>
        <p:grpSpPr bwMode="auto">
          <a:xfrm>
            <a:off x="5559768" y="4249695"/>
            <a:ext cx="3095625" cy="1533525"/>
            <a:chOff x="8" y="0"/>
            <a:chExt cx="2600" cy="1288"/>
          </a:xfrm>
        </p:grpSpPr>
        <p:sp>
          <p:nvSpPr>
            <p:cNvPr id="23" name="AutoShape 21"/>
            <p:cNvSpPr>
              <a:spLocks/>
            </p:cNvSpPr>
            <p:nvPr/>
          </p:nvSpPr>
          <p:spPr bwMode="auto">
            <a:xfrm>
              <a:off x="8" y="0"/>
              <a:ext cx="2600" cy="1288"/>
            </a:xfrm>
            <a:prstGeom prst="roundRect">
              <a:avLst>
                <a:gd name="adj" fmla="val 14903"/>
              </a:avLst>
            </a:prstGeom>
            <a:solidFill>
              <a:schemeClr val="bg2">
                <a:lumMod val="90000"/>
              </a:schemeClr>
            </a:solidFill>
            <a:ln>
              <a:solidFill>
                <a:schemeClr val="bg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a:solidFill>
                  <a:schemeClr val="tx1"/>
                </a:solidFill>
                <a:latin typeface="Gill Sans" pitchFamily="80" charset="0"/>
                <a:ea typeface="ヒラギノ角ゴ Pro W3" pitchFamily="80" charset="-128"/>
                <a:sym typeface="Gill Sans" pitchFamily="80" charset="0"/>
              </a:endParaRPr>
            </a:p>
          </p:txBody>
        </p:sp>
        <p:sp>
          <p:nvSpPr>
            <p:cNvPr id="24" name="Rectangle 22"/>
            <p:cNvSpPr>
              <a:spLocks/>
            </p:cNvSpPr>
            <p:nvPr/>
          </p:nvSpPr>
          <p:spPr bwMode="auto">
            <a:xfrm>
              <a:off x="96" y="392"/>
              <a:ext cx="251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tx1"/>
                  </a:solidFill>
                  <a:latin typeface="+mn-lt"/>
                </a:rPr>
                <a:t>A termék teendőlistája</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hu-HU" altLang="en-US" sz="1650" dirty="0">
                  <a:solidFill>
                    <a:schemeClr val="tx1"/>
                  </a:solidFill>
                  <a:latin typeface="+mn-lt"/>
                </a:rPr>
                <a:t>A sprint teendőlistája</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hu-HU" altLang="en-US" sz="1650" dirty="0">
                  <a:solidFill>
                    <a:schemeClr val="tx1"/>
                  </a:solidFill>
                  <a:latin typeface="+mn-lt"/>
                </a:rPr>
                <a:t>Napi kimutatás (diagramok)</a:t>
              </a:r>
              <a:endParaRPr lang="en-US" altLang="en-US" sz="1650" dirty="0">
                <a:solidFill>
                  <a:schemeClr val="tx1"/>
                </a:solidFill>
                <a:latin typeface="+mn-lt"/>
              </a:endParaRPr>
            </a:p>
          </p:txBody>
        </p:sp>
        <p:sp>
          <p:nvSpPr>
            <p:cNvPr id="25" name="Rectangle 23"/>
            <p:cNvSpPr>
              <a:spLocks/>
            </p:cNvSpPr>
            <p:nvPr/>
          </p:nvSpPr>
          <p:spPr bwMode="auto">
            <a:xfrm>
              <a:off x="304" y="0"/>
              <a:ext cx="1200" cy="376"/>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26" name="AutoShape 24"/>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a:p>
          </p:txBody>
        </p:sp>
        <p:sp>
          <p:nvSpPr>
            <p:cNvPr id="27" name="AutoShape 25"/>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a:p>
          </p:txBody>
        </p:sp>
        <p:sp>
          <p:nvSpPr>
            <p:cNvPr id="28" name="Rectangle 26"/>
            <p:cNvSpPr>
              <a:spLocks/>
            </p:cNvSpPr>
            <p:nvPr/>
          </p:nvSpPr>
          <p:spPr bwMode="auto">
            <a:xfrm>
              <a:off x="8" y="216"/>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29" name="Rectangle 27"/>
            <p:cNvSpPr>
              <a:spLocks/>
            </p:cNvSpPr>
            <p:nvPr/>
          </p:nvSpPr>
          <p:spPr bwMode="auto">
            <a:xfrm>
              <a:off x="1352" y="0"/>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solidFill>
                  <a:schemeClr val="tx1"/>
                </a:solidFill>
              </a:endParaRPr>
            </a:p>
          </p:txBody>
        </p:sp>
        <p:sp>
          <p:nvSpPr>
            <p:cNvPr id="30" name="Rectangle 28"/>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tx1"/>
                  </a:solidFill>
                </a:rPr>
                <a:t>Munkaanyagok</a:t>
              </a:r>
              <a:endParaRPr lang="en-US" altLang="en-US" sz="2100" dirty="0">
                <a:solidFill>
                  <a:schemeClr val="tx1"/>
                </a:solidFill>
              </a:endParaRPr>
            </a:p>
          </p:txBody>
        </p:sp>
      </p:grpSp>
    </p:spTree>
    <p:extLst>
      <p:ext uri="{BB962C8B-B14F-4D97-AF65-F5344CB8AC3E}">
        <p14:creationId xmlns:p14="http://schemas.microsoft.com/office/powerpoint/2010/main" val="2542149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Tervezés (Sprint </a:t>
            </a:r>
            <a:r>
              <a:rPr lang="hu-HU" dirty="0" err="1"/>
              <a:t>Planning</a:t>
            </a:r>
            <a:r>
              <a:rPr lang="hu-HU"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295" y="1991895"/>
            <a:ext cx="4840705" cy="4840705"/>
          </a:xfrm>
          <a:prstGeom prst="rect">
            <a:avLst/>
          </a:prstGeom>
        </p:spPr>
      </p:pic>
      <p:sp>
        <p:nvSpPr>
          <p:cNvPr id="3" name="Content Placeholder 2"/>
          <p:cNvSpPr>
            <a:spLocks noGrp="1"/>
          </p:cNvSpPr>
          <p:nvPr>
            <p:ph idx="1"/>
          </p:nvPr>
        </p:nvSpPr>
        <p:spPr>
          <a:xfrm>
            <a:off x="1028700" y="2102193"/>
            <a:ext cx="7200900" cy="4507154"/>
          </a:xfrm>
        </p:spPr>
        <p:txBody>
          <a:bodyPr>
            <a:noAutofit/>
          </a:bodyPr>
          <a:lstStyle/>
          <a:p>
            <a:r>
              <a:rPr lang="hu-HU" sz="2400" i="1" dirty="0"/>
              <a:t>Terméktulajdonos bemutatja a Sprint során elérendő </a:t>
            </a:r>
            <a:r>
              <a:rPr lang="hu-HU" sz="2400" b="1" i="1" u="sng" dirty="0"/>
              <a:t>célt</a:t>
            </a:r>
            <a:r>
              <a:rPr lang="hu-HU" sz="2400" i="1" dirty="0"/>
              <a:t> és azokat a termék backlog tételeket, amelyek megvalósításával a Sprint eléri célját</a:t>
            </a:r>
          </a:p>
          <a:p>
            <a:endParaRPr lang="hu-HU" sz="2400" dirty="0"/>
          </a:p>
          <a:p>
            <a:r>
              <a:rPr lang="hu-HU" sz="2400" dirty="0"/>
              <a:t>Mi fog elkészülni?</a:t>
            </a:r>
          </a:p>
          <a:p>
            <a:r>
              <a:rPr lang="hu-HU" sz="2400" dirty="0"/>
              <a:t>Hogyan?</a:t>
            </a:r>
          </a:p>
          <a:p>
            <a:endParaRPr lang="hu-HU" sz="2400" dirty="0">
              <a:sym typeface="Wingdings" panose="05000000000000000000" pitchFamily="2" charset="2"/>
            </a:endParaRPr>
          </a:p>
          <a:p>
            <a:r>
              <a:rPr lang="hu-HU" sz="2400" dirty="0">
                <a:sym typeface="Wingdings" panose="05000000000000000000" pitchFamily="2" charset="2"/>
              </a:rPr>
              <a:t>Eredmény: </a:t>
            </a:r>
            <a:r>
              <a:rPr lang="hu-HU" sz="2400" b="1" dirty="0"/>
              <a:t>Sprint teendő lista</a:t>
            </a:r>
          </a:p>
          <a:p>
            <a:r>
              <a:rPr lang="hu-HU" sz="2400" dirty="0"/>
              <a:t>Két hetes sprint esetén 4 órára korlátozódik</a:t>
            </a:r>
            <a:endParaRPr lang="hu-HU" sz="2400" b="1" dirty="0"/>
          </a:p>
        </p:txBody>
      </p:sp>
    </p:spTree>
    <p:extLst>
      <p:ext uri="{BB962C8B-B14F-4D97-AF65-F5344CB8AC3E}">
        <p14:creationId xmlns:p14="http://schemas.microsoft.com/office/powerpoint/2010/main" val="1281398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Áttekintés (Sprint </a:t>
            </a:r>
            <a:r>
              <a:rPr lang="hu-HU" dirty="0" err="1"/>
              <a:t>Review</a:t>
            </a:r>
            <a:r>
              <a:rPr lang="hu-HU" dirty="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46" y="1690689"/>
            <a:ext cx="4990893" cy="4997116"/>
          </a:xfrm>
          <a:prstGeom prst="rect">
            <a:avLst/>
          </a:prstGeom>
        </p:spPr>
      </p:pic>
      <p:sp>
        <p:nvSpPr>
          <p:cNvPr id="3" name="Content Placeholder 2"/>
          <p:cNvSpPr>
            <a:spLocks noGrp="1"/>
          </p:cNvSpPr>
          <p:nvPr>
            <p:ph idx="1"/>
          </p:nvPr>
        </p:nvSpPr>
        <p:spPr>
          <a:xfrm>
            <a:off x="1028700" y="2145441"/>
            <a:ext cx="7200900" cy="4351611"/>
          </a:xfrm>
        </p:spPr>
        <p:txBody>
          <a:bodyPr>
            <a:noAutofit/>
          </a:bodyPr>
          <a:lstStyle/>
          <a:p>
            <a:r>
              <a:rPr lang="hu-HU" sz="2400" dirty="0"/>
              <a:t>Célja: </a:t>
            </a:r>
            <a:r>
              <a:rPr lang="hu-HU" sz="2400" b="1" u="sng" dirty="0"/>
              <a:t>inkrementum ellenőrzése</a:t>
            </a:r>
          </a:p>
          <a:p>
            <a:r>
              <a:rPr lang="hu-HU" sz="2400" dirty="0"/>
              <a:t>A fejlesztőcsapat</a:t>
            </a:r>
          </a:p>
          <a:p>
            <a:pPr lvl="1"/>
            <a:r>
              <a:rPr lang="hu-HU" dirty="0"/>
              <a:t>szemlélteti a “Kész” munkát</a:t>
            </a:r>
          </a:p>
          <a:p>
            <a:pPr lvl="1"/>
            <a:r>
              <a:rPr lang="hu-HU" dirty="0"/>
              <a:t>válaszol az inkrementummal kapcsolatos kérdésekre</a:t>
            </a:r>
          </a:p>
          <a:p>
            <a:r>
              <a:rPr lang="hu-HU" sz="2400" dirty="0"/>
              <a:t>Informális</a:t>
            </a:r>
          </a:p>
          <a:p>
            <a:r>
              <a:rPr lang="hu-HU" sz="2400" dirty="0"/>
              <a:t>Nyitott</a:t>
            </a:r>
          </a:p>
          <a:p>
            <a:r>
              <a:rPr lang="hu-HU" sz="2400" dirty="0"/>
              <a:t>A Sprint végén</a:t>
            </a:r>
          </a:p>
          <a:p>
            <a:r>
              <a:rPr lang="hu-HU" sz="2400" dirty="0"/>
              <a:t>Két hetes sprint esetén 2 órára korlátozódik</a:t>
            </a:r>
          </a:p>
        </p:txBody>
      </p:sp>
    </p:spTree>
    <p:extLst>
      <p:ext uri="{BB962C8B-B14F-4D97-AF65-F5344CB8AC3E}">
        <p14:creationId xmlns:p14="http://schemas.microsoft.com/office/powerpoint/2010/main" val="353522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Kihívások</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08335845"/>
              </p:ext>
            </p:extLst>
          </p:nvPr>
        </p:nvGraphicFramePr>
        <p:xfrm>
          <a:off x="628650" y="2209801"/>
          <a:ext cx="5899149" cy="4114800"/>
        </p:xfrm>
        <a:graphic>
          <a:graphicData uri="http://schemas.openxmlformats.org/drawingml/2006/table">
            <a:tbl>
              <a:tblPr firstRow="1" bandRow="1">
                <a:tableStyleId>{5C22544A-7EE6-4342-B048-85BDC9FD1C3A}</a:tableStyleId>
              </a:tblPr>
              <a:tblGrid>
                <a:gridCol w="5899149">
                  <a:extLst>
                    <a:ext uri="{9D8B030D-6E8A-4147-A177-3AD203B41FA5}">
                      <a16:colId xmlns:a16="http://schemas.microsoft.com/office/drawing/2014/main" val="1061393131"/>
                    </a:ext>
                  </a:extLst>
                </a:gridCol>
              </a:tblGrid>
              <a:tr h="303211">
                <a:tc>
                  <a:txBody>
                    <a:bodyPr/>
                    <a:lstStyle/>
                    <a:p>
                      <a:pPr algn="l"/>
                      <a:r>
                        <a:rPr lang="hu-HU" sz="2400" dirty="0"/>
                        <a:t>Kihívások</a:t>
                      </a:r>
                    </a:p>
                  </a:txBody>
                  <a:tcPr anchor="ctr" anchorCtr="1"/>
                </a:tc>
                <a:extLst>
                  <a:ext uri="{0D108BD9-81ED-4DB2-BD59-A6C34878D82A}">
                    <a16:rowId xmlns:a16="http://schemas.microsoft.com/office/drawing/2014/main" val="2881671491"/>
                  </a:ext>
                </a:extLst>
              </a:tr>
              <a:tr h="221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t>A felhasználó igényeinek megértése</a:t>
                      </a:r>
                    </a:p>
                  </a:txBody>
                  <a:tcPr/>
                </a:tc>
                <a:extLst>
                  <a:ext uri="{0D108BD9-81ED-4DB2-BD59-A6C34878D82A}">
                    <a16:rowId xmlns:a16="http://schemas.microsoft.com/office/drawing/2014/main" val="2655822033"/>
                  </a:ext>
                </a:extLst>
              </a:tr>
              <a:tr h="273284">
                <a:tc>
                  <a:txBody>
                    <a:bodyPr/>
                    <a:lstStyle/>
                    <a:p>
                      <a:r>
                        <a:rPr lang="hu-HU" sz="2400" dirty="0"/>
                        <a:t>A követelmények változnak</a:t>
                      </a:r>
                    </a:p>
                  </a:txBody>
                  <a:tcPr/>
                </a:tc>
                <a:extLst>
                  <a:ext uri="{0D108BD9-81ED-4DB2-BD59-A6C34878D82A}">
                    <a16:rowId xmlns:a16="http://schemas.microsoft.com/office/drawing/2014/main" val="2695750404"/>
                  </a:ext>
                </a:extLst>
              </a:tr>
              <a:tr h="212324">
                <a:tc>
                  <a:txBody>
                    <a:bodyPr/>
                    <a:lstStyle/>
                    <a:p>
                      <a:r>
                        <a:rPr lang="hu-HU" sz="2400" dirty="0"/>
                        <a:t>A határidők rövidek</a:t>
                      </a:r>
                    </a:p>
                  </a:txBody>
                  <a:tcPr/>
                </a:tc>
                <a:extLst>
                  <a:ext uri="{0D108BD9-81ED-4DB2-BD59-A6C34878D82A}">
                    <a16:rowId xmlns:a16="http://schemas.microsoft.com/office/drawing/2014/main" val="2371001368"/>
                  </a:ext>
                </a:extLst>
              </a:tr>
              <a:tr h="231574">
                <a:tc>
                  <a:txBody>
                    <a:bodyPr/>
                    <a:lstStyle/>
                    <a:p>
                      <a:r>
                        <a:rPr lang="hu-HU" sz="2400" dirty="0"/>
                        <a:t>Rendszerek egységbe rendezése</a:t>
                      </a:r>
                    </a:p>
                  </a:txBody>
                  <a:tcPr/>
                </a:tc>
                <a:extLst>
                  <a:ext uri="{0D108BD9-81ED-4DB2-BD59-A6C34878D82A}">
                    <a16:rowId xmlns:a16="http://schemas.microsoft.com/office/drawing/2014/main" val="1938570809"/>
                  </a:ext>
                </a:extLst>
              </a:tr>
              <a:tr h="282909">
                <a:tc>
                  <a:txBody>
                    <a:bodyPr/>
                    <a:lstStyle/>
                    <a:p>
                      <a:r>
                        <a:rPr lang="hu-HU" sz="2400" dirty="0"/>
                        <a:t>A becslés inkább művészet, mint tudomány</a:t>
                      </a:r>
                    </a:p>
                  </a:txBody>
                  <a:tcPr/>
                </a:tc>
                <a:extLst>
                  <a:ext uri="{0D108BD9-81ED-4DB2-BD59-A6C34878D82A}">
                    <a16:rowId xmlns:a16="http://schemas.microsoft.com/office/drawing/2014/main" val="3382272496"/>
                  </a:ext>
                </a:extLst>
              </a:tr>
              <a:tr h="270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t>Projekten dolgozók motivációja és képességei</a:t>
                      </a:r>
                      <a:endParaRPr lang="en-US" sz="2400" dirty="0"/>
                    </a:p>
                  </a:txBody>
                  <a:tcPr/>
                </a:tc>
                <a:extLst>
                  <a:ext uri="{0D108BD9-81ED-4DB2-BD59-A6C34878D82A}">
                    <a16:rowId xmlns:a16="http://schemas.microsoft.com/office/drawing/2014/main" val="298074462"/>
                  </a:ext>
                </a:extLst>
              </a:tr>
              <a:tr h="305662">
                <a:tc>
                  <a:txBody>
                    <a:bodyPr/>
                    <a:lstStyle/>
                    <a:p>
                      <a:r>
                        <a:rPr lang="hu-HU" sz="2400" dirty="0"/>
                        <a:t>Műszaki adósság (</a:t>
                      </a:r>
                      <a:r>
                        <a:rPr lang="hu-HU" sz="2400" dirty="0" err="1"/>
                        <a:t>Technical</a:t>
                      </a:r>
                      <a:r>
                        <a:rPr lang="hu-HU" sz="2400" dirty="0"/>
                        <a:t> </a:t>
                      </a:r>
                      <a:r>
                        <a:rPr lang="hu-HU" sz="2400" dirty="0" err="1"/>
                        <a:t>Debt</a:t>
                      </a:r>
                      <a:r>
                        <a:rPr lang="hu-HU" sz="2400" dirty="0"/>
                        <a:t>)</a:t>
                      </a:r>
                    </a:p>
                  </a:txBody>
                  <a:tcPr/>
                </a:tc>
                <a:extLst>
                  <a:ext uri="{0D108BD9-81ED-4DB2-BD59-A6C34878D82A}">
                    <a16:rowId xmlns:a16="http://schemas.microsoft.com/office/drawing/2014/main" val="2839402415"/>
                  </a:ext>
                </a:extLst>
              </a:tr>
              <a:tr h="305662">
                <a:tc>
                  <a:txBody>
                    <a:bodyPr/>
                    <a:lstStyle/>
                    <a:p>
                      <a:r>
                        <a:rPr lang="hu-HU" sz="2400" dirty="0"/>
                        <a:t>Fiatal tudományág</a:t>
                      </a:r>
                    </a:p>
                  </a:txBody>
                  <a:tcPr/>
                </a:tc>
                <a:extLst>
                  <a:ext uri="{0D108BD9-81ED-4DB2-BD59-A6C34878D82A}">
                    <a16:rowId xmlns:a16="http://schemas.microsoft.com/office/drawing/2014/main" val="792763938"/>
                  </a:ext>
                </a:extLst>
              </a:tr>
            </a:tbl>
          </a:graphicData>
        </a:graphic>
      </p:graphicFrame>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tretch>
            <a:fillRect/>
          </a:stretch>
        </p:blipFill>
        <p:spPr>
          <a:xfrm>
            <a:off x="5256598" y="-400049"/>
            <a:ext cx="4400550" cy="4181475"/>
          </a:xfrm>
          <a:prstGeom prst="rect">
            <a:avLst/>
          </a:prstGeom>
        </p:spPr>
      </p:pic>
    </p:spTree>
    <p:extLst>
      <p:ext uri="{BB962C8B-B14F-4D97-AF65-F5344CB8AC3E}">
        <p14:creationId xmlns:p14="http://schemas.microsoft.com/office/powerpoint/2010/main" val="13712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432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Visszatekintés</a:t>
            </a:r>
            <a:br>
              <a:rPr lang="hu-HU" dirty="0"/>
            </a:br>
            <a:r>
              <a:rPr lang="hu-HU" dirty="0"/>
              <a:t>(Sprint </a:t>
            </a:r>
            <a:r>
              <a:rPr lang="hu-HU" dirty="0" err="1"/>
              <a:t>Retrospective</a:t>
            </a:r>
            <a:r>
              <a:rPr lang="en-US"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0489"/>
            <a:ext cx="9144000" cy="4657511"/>
          </a:xfrm>
          <a:prstGeom prst="rect">
            <a:avLst/>
          </a:prstGeom>
        </p:spPr>
      </p:pic>
      <p:sp>
        <p:nvSpPr>
          <p:cNvPr id="3" name="Content Placeholder 2"/>
          <p:cNvSpPr>
            <a:spLocks noGrp="1"/>
          </p:cNvSpPr>
          <p:nvPr>
            <p:ph idx="1"/>
          </p:nvPr>
        </p:nvSpPr>
        <p:spPr>
          <a:xfrm>
            <a:off x="628650" y="1978025"/>
            <a:ext cx="7886700" cy="4879975"/>
          </a:xfrm>
        </p:spPr>
        <p:txBody>
          <a:bodyPr>
            <a:noAutofit/>
          </a:bodyPr>
          <a:lstStyle/>
          <a:p>
            <a:r>
              <a:rPr lang="en-US" sz="2400" dirty="0" err="1"/>
              <a:t>Biztos</a:t>
            </a:r>
            <a:r>
              <a:rPr lang="hu-HU" sz="2400" dirty="0" err="1"/>
              <a:t>ítja</a:t>
            </a:r>
            <a:r>
              <a:rPr lang="hu-HU" sz="2400" dirty="0"/>
              <a:t> a </a:t>
            </a:r>
            <a:r>
              <a:rPr lang="hu-HU" sz="2400" b="1" u="sng" dirty="0"/>
              <a:t>folyamatos fejlődést</a:t>
            </a:r>
            <a:endParaRPr lang="en-US" sz="2400" b="1" u="sng" dirty="0"/>
          </a:p>
          <a:p>
            <a:r>
              <a:rPr lang="hu-HU" sz="2400" dirty="0"/>
              <a:t>Azonosítják és sorba rendezik </a:t>
            </a:r>
          </a:p>
          <a:p>
            <a:pPr lvl="1"/>
            <a:r>
              <a:rPr lang="hu-HU" dirty="0"/>
              <a:t>Jól működő elemek </a:t>
            </a:r>
          </a:p>
          <a:p>
            <a:pPr lvl="1"/>
            <a:r>
              <a:rPr lang="hu-HU" dirty="0"/>
              <a:t>Lehetséges javítások</a:t>
            </a:r>
          </a:p>
          <a:p>
            <a:endParaRPr lang="hu-HU" sz="2400" dirty="0"/>
          </a:p>
          <a:p>
            <a:endParaRPr lang="hu-HU" sz="2400" dirty="0"/>
          </a:p>
          <a:p>
            <a:endParaRPr lang="hu-HU" sz="2400" dirty="0"/>
          </a:p>
          <a:p>
            <a:r>
              <a:rPr lang="hu-HU" sz="2400" dirty="0"/>
              <a:t>Terv a Scrum csapat működésének javítására</a:t>
            </a:r>
          </a:p>
          <a:p>
            <a:r>
              <a:rPr lang="hu-HU" sz="2400" dirty="0"/>
              <a:t>Mikor:</a:t>
            </a:r>
          </a:p>
          <a:p>
            <a:pPr lvl="1"/>
            <a:r>
              <a:rPr lang="hu-HU" dirty="0"/>
              <a:t>Sprint Áttekintés után, a következő Sprint tervezés előtt</a:t>
            </a:r>
          </a:p>
          <a:p>
            <a:r>
              <a:rPr lang="hu-HU" sz="2400" dirty="0"/>
              <a:t>Két hetes sprint esetén másfél órára korlátozódik</a:t>
            </a:r>
          </a:p>
        </p:txBody>
      </p:sp>
      <p:sp>
        <p:nvSpPr>
          <p:cNvPr id="6" name="Rectangle 5"/>
          <p:cNvSpPr/>
          <p:nvPr/>
        </p:nvSpPr>
        <p:spPr>
          <a:xfrm>
            <a:off x="4820653" y="2941130"/>
            <a:ext cx="2077452" cy="1569660"/>
          </a:xfrm>
          <a:prstGeom prst="rect">
            <a:avLst/>
          </a:prstGeom>
        </p:spPr>
        <p:txBody>
          <a:bodyPr wrap="square">
            <a:spAutoFit/>
          </a:bodyPr>
          <a:lstStyle/>
          <a:p>
            <a:pPr>
              <a:buFont typeface="Wingdings" panose="05000000000000000000" pitchFamily="2" charset="2"/>
              <a:buChar char="ü"/>
            </a:pPr>
            <a:r>
              <a:rPr lang="hu-HU" sz="2400" dirty="0"/>
              <a:t> Emberek</a:t>
            </a:r>
          </a:p>
          <a:p>
            <a:pPr>
              <a:buFont typeface="Wingdings" panose="05000000000000000000" pitchFamily="2" charset="2"/>
              <a:buChar char="ü"/>
            </a:pPr>
            <a:r>
              <a:rPr lang="hu-HU" sz="2400" dirty="0"/>
              <a:t> Kapcsolatok</a:t>
            </a:r>
          </a:p>
          <a:p>
            <a:pPr>
              <a:buFont typeface="Wingdings" panose="05000000000000000000" pitchFamily="2" charset="2"/>
              <a:buChar char="ü"/>
            </a:pPr>
            <a:r>
              <a:rPr lang="hu-HU" sz="2400" dirty="0"/>
              <a:t> Folyamatok</a:t>
            </a:r>
          </a:p>
          <a:p>
            <a:pPr>
              <a:buFont typeface="Wingdings" panose="05000000000000000000" pitchFamily="2" charset="2"/>
              <a:buChar char="ü"/>
            </a:pPr>
            <a:r>
              <a:rPr lang="hu-HU" sz="2400" dirty="0"/>
              <a:t> Eszközök</a:t>
            </a:r>
          </a:p>
        </p:txBody>
      </p:sp>
      <p:sp>
        <p:nvSpPr>
          <p:cNvPr id="7" name="Down Arrow 6"/>
          <p:cNvSpPr/>
          <p:nvPr/>
        </p:nvSpPr>
        <p:spPr>
          <a:xfrm>
            <a:off x="1523999" y="3642973"/>
            <a:ext cx="1074821" cy="141573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21557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Napi Scrum</a:t>
            </a:r>
            <a:endParaRPr lang="en-US" dirty="0"/>
          </a:p>
        </p:txBody>
      </p:sp>
      <p:sp>
        <p:nvSpPr>
          <p:cNvPr id="3" name="Content Placeholder 2"/>
          <p:cNvSpPr>
            <a:spLocks noGrp="1"/>
          </p:cNvSpPr>
          <p:nvPr>
            <p:ph idx="1"/>
          </p:nvPr>
        </p:nvSpPr>
        <p:spPr>
          <a:xfrm>
            <a:off x="628650" y="1805772"/>
            <a:ext cx="3055592" cy="4702603"/>
          </a:xfrm>
          <a:noFill/>
        </p:spPr>
        <p:txBody>
          <a:bodyPr>
            <a:noAutofit/>
          </a:bodyPr>
          <a:lstStyle/>
          <a:p>
            <a:r>
              <a:rPr lang="hu-HU" sz="2000" dirty="0"/>
              <a:t>Célja:</a:t>
            </a:r>
          </a:p>
          <a:p>
            <a:pPr lvl="1"/>
            <a:r>
              <a:rPr lang="hu-HU" sz="2000" i="0" dirty="0"/>
              <a:t>Lendület fenntartása</a:t>
            </a:r>
          </a:p>
          <a:p>
            <a:pPr lvl="1"/>
            <a:r>
              <a:rPr lang="hu-HU" sz="2000" i="0" dirty="0"/>
              <a:t>Akadályok, problémák felismerése</a:t>
            </a:r>
          </a:p>
          <a:p>
            <a:pPr lvl="1"/>
            <a:r>
              <a:rPr lang="hu-HU" sz="2000" i="0" dirty="0"/>
              <a:t>Csapat kommunikációjának elősegítése</a:t>
            </a:r>
            <a:endParaRPr lang="en-US" sz="2000" i="0" dirty="0"/>
          </a:p>
          <a:p>
            <a:pPr defTabSz="685800">
              <a:lnSpc>
                <a:spcPct val="94000"/>
              </a:lnSpc>
              <a:spcBef>
                <a:spcPts val="750"/>
              </a:spcBef>
              <a:spcAft>
                <a:spcPts val="150"/>
              </a:spcAft>
            </a:pPr>
            <a:endParaRPr lang="en-US" sz="2000" dirty="0">
              <a:solidFill>
                <a:schemeClr val="tx2"/>
              </a:solidFill>
            </a:endParaRPr>
          </a:p>
          <a:p>
            <a:pPr defTabSz="685800">
              <a:lnSpc>
                <a:spcPct val="94000"/>
              </a:lnSpc>
              <a:spcBef>
                <a:spcPts val="750"/>
              </a:spcBef>
              <a:spcAft>
                <a:spcPts val="150"/>
              </a:spcAft>
            </a:pPr>
            <a:r>
              <a:rPr lang="hu-HU" sz="2000" dirty="0">
                <a:solidFill>
                  <a:schemeClr val="tx2"/>
                </a:solidFill>
              </a:rPr>
              <a:t>Módja:</a:t>
            </a:r>
          </a:p>
          <a:p>
            <a:pPr marL="740664" lvl="1" indent="-342900" defTabSz="685800">
              <a:lnSpc>
                <a:spcPct val="94000"/>
              </a:lnSpc>
              <a:spcBef>
                <a:spcPts val="375"/>
              </a:spcBef>
              <a:spcAft>
                <a:spcPts val="150"/>
              </a:spcAft>
            </a:pPr>
            <a:r>
              <a:rPr lang="hu-HU" sz="2000" dirty="0">
                <a:solidFill>
                  <a:schemeClr val="tx2"/>
                </a:solidFill>
              </a:rPr>
              <a:t>Ugyanabban az időben</a:t>
            </a:r>
          </a:p>
          <a:p>
            <a:pPr marL="740664" lvl="1" indent="-342900" defTabSz="685800">
              <a:lnSpc>
                <a:spcPct val="94000"/>
              </a:lnSpc>
              <a:spcBef>
                <a:spcPts val="375"/>
              </a:spcBef>
              <a:spcAft>
                <a:spcPts val="150"/>
              </a:spcAft>
            </a:pPr>
            <a:r>
              <a:rPr lang="hu-HU" sz="2000" dirty="0">
                <a:solidFill>
                  <a:schemeClr val="tx2"/>
                </a:solidFill>
              </a:rPr>
              <a:t>Ugyanazon a </a:t>
            </a:r>
            <a:r>
              <a:rPr lang="hu-HU" sz="2000" dirty="0" smtClean="0">
                <a:solidFill>
                  <a:schemeClr val="tx2"/>
                </a:solidFill>
              </a:rPr>
              <a:t>helyen</a:t>
            </a:r>
          </a:p>
          <a:p>
            <a:pPr marL="740664" lvl="1" indent="-342900" defTabSz="685800">
              <a:lnSpc>
                <a:spcPct val="94000"/>
              </a:lnSpc>
              <a:spcBef>
                <a:spcPts val="375"/>
              </a:spcBef>
              <a:spcAft>
                <a:spcPts val="150"/>
              </a:spcAft>
            </a:pPr>
            <a:r>
              <a:rPr lang="hu-HU" sz="2000" dirty="0" smtClean="0">
                <a:solidFill>
                  <a:schemeClr val="tx2"/>
                </a:solidFill>
              </a:rPr>
              <a:t>Max 15 perc</a:t>
            </a:r>
            <a:endParaRPr lang="hu-HU" sz="2000" dirty="0">
              <a:solidFill>
                <a:schemeClr val="tx2"/>
              </a:solidFill>
            </a:endParaRPr>
          </a:p>
        </p:txBody>
      </p:sp>
      <p:sp>
        <p:nvSpPr>
          <p:cNvPr id="7" name="AutoShape 4"/>
          <p:cNvSpPr>
            <a:spLocks/>
          </p:cNvSpPr>
          <p:nvPr/>
        </p:nvSpPr>
        <p:spPr bwMode="auto">
          <a:xfrm>
            <a:off x="3854957" y="2119944"/>
            <a:ext cx="5076825" cy="768096"/>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Mit sikerült elvégeznem tegnap?</a:t>
            </a:r>
          </a:p>
        </p:txBody>
      </p:sp>
      <p:sp>
        <p:nvSpPr>
          <p:cNvPr id="21" name="Oval 20"/>
          <p:cNvSpPr/>
          <p:nvPr/>
        </p:nvSpPr>
        <p:spPr>
          <a:xfrm>
            <a:off x="8320445" y="1812633"/>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1</a:t>
            </a:r>
          </a:p>
        </p:txBody>
      </p:sp>
      <p:sp>
        <p:nvSpPr>
          <p:cNvPr id="12" name="AutoShape 9"/>
          <p:cNvSpPr>
            <a:spLocks/>
          </p:cNvSpPr>
          <p:nvPr/>
        </p:nvSpPr>
        <p:spPr bwMode="auto">
          <a:xfrm>
            <a:off x="3881795" y="3496176"/>
            <a:ext cx="5076825" cy="771525"/>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Mit fogok tenni ma?</a:t>
            </a:r>
            <a:endParaRPr lang="en-US" sz="2400" dirty="0">
              <a:solidFill>
                <a:schemeClr val="bg1"/>
              </a:solidFill>
              <a:ea typeface="ヒラギノ角ゴ Pro W3" pitchFamily="80" charset="-128"/>
              <a:cs typeface="Arial" charset="0"/>
              <a:sym typeface="Arial" charset="0"/>
            </a:endParaRPr>
          </a:p>
        </p:txBody>
      </p:sp>
      <p:sp>
        <p:nvSpPr>
          <p:cNvPr id="17" name="AutoShape 14"/>
          <p:cNvSpPr>
            <a:spLocks/>
          </p:cNvSpPr>
          <p:nvPr/>
        </p:nvSpPr>
        <p:spPr bwMode="auto">
          <a:xfrm>
            <a:off x="3885367" y="4793207"/>
            <a:ext cx="5076825" cy="771525"/>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Látok-e akadályozó tényezőt?</a:t>
            </a:r>
            <a:endParaRPr lang="en-US" sz="2400" dirty="0">
              <a:solidFill>
                <a:schemeClr val="bg1"/>
              </a:solidFill>
              <a:ea typeface="ヒラギノ角ゴ Pro W3" pitchFamily="80" charset="-128"/>
              <a:cs typeface="Arial" charset="0"/>
              <a:sym typeface="Arial" charset="0"/>
            </a:endParaRPr>
          </a:p>
        </p:txBody>
      </p:sp>
      <p:sp>
        <p:nvSpPr>
          <p:cNvPr id="24" name="Oval 23"/>
          <p:cNvSpPr/>
          <p:nvPr/>
        </p:nvSpPr>
        <p:spPr>
          <a:xfrm>
            <a:off x="8327589" y="3127082"/>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2</a:t>
            </a:r>
          </a:p>
        </p:txBody>
      </p:sp>
      <p:sp>
        <p:nvSpPr>
          <p:cNvPr id="25" name="Oval 24"/>
          <p:cNvSpPr/>
          <p:nvPr/>
        </p:nvSpPr>
        <p:spPr>
          <a:xfrm>
            <a:off x="8320445" y="4450307"/>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3</a:t>
            </a:r>
          </a:p>
        </p:txBody>
      </p:sp>
    </p:spTree>
    <p:extLst>
      <p:ext uri="{BB962C8B-B14F-4D97-AF65-F5344CB8AC3E}">
        <p14:creationId xmlns:p14="http://schemas.microsoft.com/office/powerpoint/2010/main" val="3685234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chemeClr val="tx1"/>
                </a:solidFill>
              </a:rPr>
              <a:t>A </a:t>
            </a:r>
            <a:r>
              <a:rPr lang="en-US" dirty="0">
                <a:solidFill>
                  <a:schemeClr val="tx1"/>
                </a:solidFill>
              </a:rPr>
              <a:t>Scrum</a:t>
            </a:r>
            <a:r>
              <a:rPr lang="hu-HU" dirty="0">
                <a:solidFill>
                  <a:schemeClr val="tx1"/>
                </a:solidFill>
              </a:rPr>
              <a:t> keretrendszer</a:t>
            </a:r>
            <a:endParaRPr lang="en-US" dirty="0">
              <a:solidFill>
                <a:schemeClr val="tx1"/>
              </a:solidFill>
            </a:endParaRPr>
          </a:p>
        </p:txBody>
      </p:sp>
      <p:graphicFrame>
        <p:nvGraphicFramePr>
          <p:cNvPr id="32" name="Content Placeholder 31"/>
          <p:cNvGraphicFramePr>
            <a:graphicFrameLocks noGrp="1"/>
          </p:cNvGraphicFramePr>
          <p:nvPr>
            <p:ph idx="1"/>
            <p:extLst>
              <p:ext uri="{D42A27DB-BD31-4B8C-83A1-F6EECF244321}">
                <p14:modId xmlns:p14="http://schemas.microsoft.com/office/powerpoint/2010/main" val="786961066"/>
              </p:ext>
            </p:extLst>
          </p:nvPr>
        </p:nvGraphicFramePr>
        <p:xfrm>
          <a:off x="417040" y="1876683"/>
          <a:ext cx="8600303" cy="402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2"/>
          <p:cNvGrpSpPr>
            <a:grpSpLocks/>
          </p:cNvGrpSpPr>
          <p:nvPr/>
        </p:nvGrpSpPr>
        <p:grpSpPr bwMode="auto">
          <a:xfrm>
            <a:off x="1038998" y="2555437"/>
            <a:ext cx="3095625" cy="1533525"/>
            <a:chOff x="12" y="-31"/>
            <a:chExt cx="2600" cy="1288"/>
          </a:xfrm>
        </p:grpSpPr>
        <p:sp>
          <p:nvSpPr>
            <p:cNvPr id="5" name="AutoShape 3"/>
            <p:cNvSpPr>
              <a:spLocks/>
            </p:cNvSpPr>
            <p:nvPr/>
          </p:nvSpPr>
          <p:spPr bwMode="auto">
            <a:xfrm>
              <a:off x="12" y="-31"/>
              <a:ext cx="2600" cy="1288"/>
            </a:xfrm>
            <a:prstGeom prst="roundRect">
              <a:avLst>
                <a:gd name="adj" fmla="val 14903"/>
              </a:avLst>
            </a:prstGeom>
            <a:solidFill>
              <a:schemeClr val="bg2">
                <a:lumMod val="90000"/>
              </a:schemeClr>
            </a:solidFill>
            <a:ln>
              <a:solidFill>
                <a:schemeClr val="bg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6" name="Rectangle 4"/>
            <p:cNvSpPr>
              <a:spLocks/>
            </p:cNvSpPr>
            <p:nvPr/>
          </p:nvSpPr>
          <p:spPr bwMode="auto">
            <a:xfrm>
              <a:off x="96" y="392"/>
              <a:ext cx="243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en-US" altLang="en-US" sz="1650" dirty="0">
                  <a:solidFill>
                    <a:schemeClr val="tx1"/>
                  </a:solidFill>
                  <a:latin typeface="+mn-lt"/>
                </a:rPr>
                <a:t>Term</a:t>
              </a:r>
              <a:r>
                <a:rPr lang="hu-HU" altLang="en-US" sz="1650" dirty="0">
                  <a:solidFill>
                    <a:schemeClr val="tx1"/>
                  </a:solidFill>
                  <a:latin typeface="+mn-lt"/>
                </a:rPr>
                <a:t>éktulajdonos</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en-US" altLang="en-US" sz="1650" dirty="0">
                  <a:solidFill>
                    <a:schemeClr val="tx1"/>
                  </a:solidFill>
                  <a:latin typeface="+mn-lt"/>
                </a:rPr>
                <a:t>Scrum</a:t>
              </a:r>
              <a:r>
                <a:rPr lang="hu-HU" altLang="en-US" sz="1650" dirty="0">
                  <a:solidFill>
                    <a:schemeClr val="tx1"/>
                  </a:solidFill>
                  <a:latin typeface="+mn-lt"/>
                </a:rPr>
                <a:t> </a:t>
              </a:r>
              <a:r>
                <a:rPr lang="en-US" altLang="en-US" sz="1650" dirty="0">
                  <a:solidFill>
                    <a:schemeClr val="tx1"/>
                  </a:solidFill>
                  <a:latin typeface="+mn-lt"/>
                </a:rPr>
                <a:t>Master</a:t>
              </a:r>
            </a:p>
            <a:p>
              <a:pPr marL="257175" indent="-257175" algn="l">
                <a:buSzPct val="125000"/>
                <a:buFont typeface="Wingdings" panose="05000000000000000000" pitchFamily="2" charset="2"/>
                <a:buChar char="v"/>
              </a:pPr>
              <a:r>
                <a:rPr lang="hu-HU" altLang="en-US" sz="1650" dirty="0">
                  <a:solidFill>
                    <a:schemeClr val="tx1"/>
                  </a:solidFill>
                  <a:latin typeface="+mn-lt"/>
                </a:rPr>
                <a:t>Fejlesztőcsapat</a:t>
              </a:r>
              <a:endParaRPr lang="en-US" altLang="en-US" sz="1650" dirty="0">
                <a:solidFill>
                  <a:schemeClr val="tx1"/>
                </a:solidFill>
                <a:latin typeface="+mn-lt"/>
              </a:endParaRPr>
            </a:p>
          </p:txBody>
        </p:sp>
        <p:sp>
          <p:nvSpPr>
            <p:cNvPr id="7" name="Rectangle 5"/>
            <p:cNvSpPr>
              <a:spLocks/>
            </p:cNvSpPr>
            <p:nvPr/>
          </p:nvSpPr>
          <p:spPr bwMode="auto">
            <a:xfrm>
              <a:off x="304" y="-24"/>
              <a:ext cx="1200" cy="40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8" name="AutoShape 6"/>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9" name="AutoShape 7"/>
            <p:cNvSpPr>
              <a:spLocks/>
            </p:cNvSpPr>
            <p:nvPr/>
          </p:nvSpPr>
          <p:spPr bwMode="auto">
            <a:xfrm>
              <a:off x="16" y="-24"/>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0" name="Rectangle 8"/>
            <p:cNvSpPr>
              <a:spLocks/>
            </p:cNvSpPr>
            <p:nvPr/>
          </p:nvSpPr>
          <p:spPr bwMode="auto">
            <a:xfrm>
              <a:off x="16" y="216"/>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1" name="Rectangle 9"/>
            <p:cNvSpPr>
              <a:spLocks/>
            </p:cNvSpPr>
            <p:nvPr/>
          </p:nvSpPr>
          <p:spPr bwMode="auto">
            <a:xfrm>
              <a:off x="1352" y="-24"/>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2" name="Rectangle 10"/>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tx1"/>
                  </a:solidFill>
                  <a:latin typeface="+mn-lt"/>
                </a:rPr>
                <a:t>Szerepek</a:t>
              </a:r>
              <a:endParaRPr lang="en-US" altLang="en-US" sz="2100" dirty="0">
                <a:solidFill>
                  <a:schemeClr val="tx1"/>
                </a:solidFill>
                <a:latin typeface="+mn-lt"/>
              </a:endParaRPr>
            </a:p>
          </p:txBody>
        </p:sp>
      </p:grpSp>
      <p:grpSp>
        <p:nvGrpSpPr>
          <p:cNvPr id="13" name="Group 11"/>
          <p:cNvGrpSpPr>
            <a:grpSpLocks/>
          </p:cNvGrpSpPr>
          <p:nvPr/>
        </p:nvGrpSpPr>
        <p:grpSpPr bwMode="auto">
          <a:xfrm>
            <a:off x="3234767" y="3120981"/>
            <a:ext cx="3095625" cy="1814737"/>
            <a:chOff x="8" y="0"/>
            <a:chExt cx="2600" cy="1445"/>
          </a:xfrm>
        </p:grpSpPr>
        <p:sp>
          <p:nvSpPr>
            <p:cNvPr id="14" name="AutoShape 12"/>
            <p:cNvSpPr>
              <a:spLocks/>
            </p:cNvSpPr>
            <p:nvPr/>
          </p:nvSpPr>
          <p:spPr bwMode="auto">
            <a:xfrm>
              <a:off x="8" y="0"/>
              <a:ext cx="2600" cy="1223"/>
            </a:xfrm>
            <a:prstGeom prst="roundRect">
              <a:avLst>
                <a:gd name="adj" fmla="val 12060"/>
              </a:avLst>
            </a:prstGeom>
            <a:solidFill>
              <a:schemeClr val="bg2">
                <a:lumMod val="90000"/>
              </a:schemeClr>
            </a:solidFill>
            <a:ln>
              <a:solidFill>
                <a:schemeClr val="bg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15" name="Rectangle 13"/>
            <p:cNvSpPr>
              <a:spLocks/>
            </p:cNvSpPr>
            <p:nvPr/>
          </p:nvSpPr>
          <p:spPr bwMode="auto">
            <a:xfrm>
              <a:off x="96" y="357"/>
              <a:ext cx="248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tx1"/>
                  </a:solidFill>
                  <a:latin typeface="+mn-lt"/>
                </a:rPr>
                <a:t>Sprint tervezés</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hu-HU" altLang="en-US" sz="1650" dirty="0">
                  <a:solidFill>
                    <a:schemeClr val="tx1"/>
                  </a:solidFill>
                  <a:latin typeface="+mn-lt"/>
                </a:rPr>
                <a:t>Sprint áttekintés</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hu-HU" altLang="en-US" sz="1650" dirty="0">
                  <a:solidFill>
                    <a:schemeClr val="tx1"/>
                  </a:solidFill>
                  <a:latin typeface="+mn-lt"/>
                </a:rPr>
                <a:t>Sprint visszatekintés</a:t>
              </a:r>
              <a:endParaRPr lang="en-US" altLang="en-US" sz="1650" dirty="0">
                <a:solidFill>
                  <a:schemeClr val="tx1"/>
                </a:solidFill>
                <a:latin typeface="+mn-lt"/>
              </a:endParaRPr>
            </a:p>
            <a:p>
              <a:pPr marL="257175" indent="-257175" algn="l">
                <a:buSzPct val="125000"/>
                <a:buFont typeface="Wingdings" panose="05000000000000000000" pitchFamily="2" charset="2"/>
                <a:buChar char="v"/>
              </a:pPr>
              <a:r>
                <a:rPr lang="hu-HU" altLang="en-US" sz="1650" dirty="0">
                  <a:solidFill>
                    <a:schemeClr val="tx1"/>
                  </a:solidFill>
                  <a:latin typeface="+mn-lt"/>
                </a:rPr>
                <a:t>Napi Scrum</a:t>
              </a:r>
              <a:endParaRPr lang="en-US" altLang="en-US" sz="1650" dirty="0">
                <a:solidFill>
                  <a:schemeClr val="tx1"/>
                </a:solidFill>
                <a:latin typeface="+mn-lt"/>
              </a:endParaRPr>
            </a:p>
          </p:txBody>
        </p:sp>
        <p:sp>
          <p:nvSpPr>
            <p:cNvPr id="16" name="Rectangle 14"/>
            <p:cNvSpPr>
              <a:spLocks/>
            </p:cNvSpPr>
            <p:nvPr/>
          </p:nvSpPr>
          <p:spPr bwMode="auto">
            <a:xfrm>
              <a:off x="304" y="0"/>
              <a:ext cx="1200" cy="376"/>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17" name="AutoShape 15"/>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8" name="AutoShape 16"/>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19" name="Rectangle 17"/>
            <p:cNvSpPr>
              <a:spLocks/>
            </p:cNvSpPr>
            <p:nvPr/>
          </p:nvSpPr>
          <p:spPr bwMode="auto">
            <a:xfrm>
              <a:off x="8" y="216"/>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0" name="Rectangle 18"/>
            <p:cNvSpPr>
              <a:spLocks/>
            </p:cNvSpPr>
            <p:nvPr/>
          </p:nvSpPr>
          <p:spPr bwMode="auto">
            <a:xfrm>
              <a:off x="1352" y="0"/>
              <a:ext cx="392" cy="160"/>
            </a:xfrm>
            <a:prstGeom prst="rect">
              <a:avLst/>
            </a:prstGeom>
            <a:solidFill>
              <a:schemeClr val="bg2">
                <a:lumMod val="75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1" name="Rectangle 19"/>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tx1"/>
                  </a:solidFill>
                  <a:latin typeface="+mn-lt"/>
                </a:rPr>
                <a:t>Események</a:t>
              </a:r>
              <a:endParaRPr lang="en-US" altLang="en-US" sz="2100" dirty="0">
                <a:solidFill>
                  <a:schemeClr val="tx1"/>
                </a:solidFill>
                <a:latin typeface="+mn-lt"/>
              </a:endParaRPr>
            </a:p>
          </p:txBody>
        </p:sp>
      </p:grpSp>
      <p:grpSp>
        <p:nvGrpSpPr>
          <p:cNvPr id="22" name="Group 20"/>
          <p:cNvGrpSpPr>
            <a:grpSpLocks/>
          </p:cNvGrpSpPr>
          <p:nvPr/>
        </p:nvGrpSpPr>
        <p:grpSpPr bwMode="auto">
          <a:xfrm>
            <a:off x="5559768" y="4249695"/>
            <a:ext cx="3095625" cy="1533525"/>
            <a:chOff x="8" y="0"/>
            <a:chExt cx="2600" cy="1288"/>
          </a:xfrm>
        </p:grpSpPr>
        <p:sp>
          <p:nvSpPr>
            <p:cNvPr id="23" name="AutoShape 21"/>
            <p:cNvSpPr>
              <a:spLocks/>
            </p:cNvSpPr>
            <p:nvPr/>
          </p:nvSpPr>
          <p:spPr bwMode="auto">
            <a:xfrm>
              <a:off x="8" y="0"/>
              <a:ext cx="2600" cy="1288"/>
            </a:xfrm>
            <a:prstGeom prst="roundRect">
              <a:avLst>
                <a:gd name="adj" fmla="val 14903"/>
              </a:avLst>
            </a:prstGeom>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defRPr/>
              </a:pPr>
              <a:endParaRPr lang="en-US" sz="1350" dirty="0">
                <a:solidFill>
                  <a:schemeClr val="tx1"/>
                </a:solidFill>
                <a:latin typeface="Gill Sans" pitchFamily="80" charset="0"/>
                <a:ea typeface="ヒラギノ角ゴ Pro W3" pitchFamily="80" charset="-128"/>
                <a:sym typeface="Gill Sans" pitchFamily="80" charset="0"/>
              </a:endParaRPr>
            </a:p>
          </p:txBody>
        </p:sp>
        <p:sp>
          <p:nvSpPr>
            <p:cNvPr id="24" name="Rectangle 22"/>
            <p:cNvSpPr>
              <a:spLocks/>
            </p:cNvSpPr>
            <p:nvPr/>
          </p:nvSpPr>
          <p:spPr bwMode="auto">
            <a:xfrm>
              <a:off x="96" y="392"/>
              <a:ext cx="251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marL="257175" indent="-257175" algn="l">
                <a:buSzPct val="125000"/>
                <a:buFont typeface="Wingdings" panose="05000000000000000000" pitchFamily="2" charset="2"/>
                <a:buChar char="v"/>
              </a:pPr>
              <a:r>
                <a:rPr lang="hu-HU" altLang="en-US" sz="1650" dirty="0">
                  <a:solidFill>
                    <a:schemeClr val="bg1"/>
                  </a:solidFill>
                  <a:latin typeface="+mn-lt"/>
                </a:rPr>
                <a:t>A termék teendőlistája</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A sprint teendőlistája</a:t>
              </a:r>
              <a:endParaRPr lang="en-US" altLang="en-US" sz="1650" dirty="0">
                <a:solidFill>
                  <a:schemeClr val="bg1"/>
                </a:solidFill>
                <a:latin typeface="+mn-lt"/>
              </a:endParaRPr>
            </a:p>
            <a:p>
              <a:pPr marL="257175" indent="-257175" algn="l">
                <a:buSzPct val="125000"/>
                <a:buFont typeface="Wingdings" panose="05000000000000000000" pitchFamily="2" charset="2"/>
                <a:buChar char="v"/>
              </a:pPr>
              <a:r>
                <a:rPr lang="hu-HU" altLang="en-US" sz="1650" dirty="0">
                  <a:solidFill>
                    <a:schemeClr val="bg1"/>
                  </a:solidFill>
                  <a:latin typeface="+mn-lt"/>
                </a:rPr>
                <a:t>Napi kimutatás (diagramok)</a:t>
              </a:r>
              <a:endParaRPr lang="en-US" altLang="en-US" sz="1650" dirty="0">
                <a:solidFill>
                  <a:schemeClr val="bg1"/>
                </a:solidFill>
                <a:latin typeface="+mn-lt"/>
              </a:endParaRPr>
            </a:p>
          </p:txBody>
        </p:sp>
        <p:sp>
          <p:nvSpPr>
            <p:cNvPr id="25" name="Rectangle 23"/>
            <p:cNvSpPr>
              <a:spLocks/>
            </p:cNvSpPr>
            <p:nvPr/>
          </p:nvSpPr>
          <p:spPr bwMode="auto">
            <a:xfrm>
              <a:off x="304" y="0"/>
              <a:ext cx="1200" cy="376"/>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6" name="AutoShape 24"/>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27" name="AutoShape 25"/>
            <p:cNvSpPr>
              <a:spLocks/>
            </p:cNvSpPr>
            <p:nvPr/>
          </p:nvSpPr>
          <p:spPr bwMode="auto">
            <a:xfrm>
              <a:off x="8"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350" dirty="0"/>
            </a:p>
          </p:txBody>
        </p:sp>
        <p:sp>
          <p:nvSpPr>
            <p:cNvPr id="28" name="Rectangle 26"/>
            <p:cNvSpPr>
              <a:spLocks/>
            </p:cNvSpPr>
            <p:nvPr/>
          </p:nvSpPr>
          <p:spPr bwMode="auto">
            <a:xfrm>
              <a:off x="8" y="216"/>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29" name="Rectangle 27"/>
            <p:cNvSpPr>
              <a:spLocks/>
            </p:cNvSpPr>
            <p:nvPr/>
          </p:nvSpPr>
          <p:spPr bwMode="auto">
            <a:xfrm>
              <a:off x="1352" y="0"/>
              <a:ext cx="392" cy="160"/>
            </a:xfrm>
            <a:prstGeom prst="rect">
              <a:avLst/>
            </a:prstGeom>
            <a:solidFill>
              <a:schemeClr val="accent4">
                <a:lumMod val="50000"/>
              </a:schemeClr>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dirty="0">
                <a:solidFill>
                  <a:schemeClr val="tx1"/>
                </a:solidFill>
              </a:endParaRPr>
            </a:p>
          </p:txBody>
        </p:sp>
        <p:sp>
          <p:nvSpPr>
            <p:cNvPr id="30" name="Rectangle 28"/>
            <p:cNvSpPr>
              <a:spLocks/>
            </p:cNvSpPr>
            <p:nvPr/>
          </p:nvSpPr>
          <p:spPr bwMode="auto">
            <a:xfrm>
              <a:off x="104" y="8"/>
              <a:ext cx="16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algn="ctr">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algn="ctr">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hu-HU" altLang="en-US" sz="2100" dirty="0">
                  <a:solidFill>
                    <a:schemeClr val="bg1"/>
                  </a:solidFill>
                </a:rPr>
                <a:t>Munkaanyagok</a:t>
              </a:r>
              <a:endParaRPr lang="en-US" altLang="en-US" sz="2100" dirty="0">
                <a:solidFill>
                  <a:schemeClr val="bg1"/>
                </a:solidFill>
              </a:endParaRPr>
            </a:p>
          </p:txBody>
        </p:sp>
      </p:grpSp>
    </p:spTree>
    <p:extLst>
      <p:ext uri="{BB962C8B-B14F-4D97-AF65-F5344CB8AC3E}">
        <p14:creationId xmlns:p14="http://schemas.microsoft.com/office/powerpoint/2010/main" val="1251498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p:cNvSpPr/>
          <p:nvPr/>
        </p:nvSpPr>
        <p:spPr>
          <a:xfrm rot="5400000">
            <a:off x="7820458" y="1147079"/>
            <a:ext cx="428079" cy="443990"/>
          </a:xfrm>
          <a:prstGeom prst="bentArrow">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chemeClr val="tx1"/>
              </a:solidFill>
            </a:endParaRPr>
          </a:p>
        </p:txBody>
      </p:sp>
      <p:sp>
        <p:nvSpPr>
          <p:cNvPr id="2" name="Title 1"/>
          <p:cNvSpPr>
            <a:spLocks noGrp="1"/>
          </p:cNvSpPr>
          <p:nvPr>
            <p:ph type="title"/>
          </p:nvPr>
        </p:nvSpPr>
        <p:spPr/>
        <p:txBody>
          <a:bodyPr/>
          <a:lstStyle/>
          <a:p>
            <a:r>
              <a:rPr lang="en-US" dirty="0"/>
              <a:t>Term</a:t>
            </a:r>
            <a:r>
              <a:rPr lang="hu-HU" dirty="0"/>
              <a:t>ék </a:t>
            </a:r>
            <a:r>
              <a:rPr lang="hu-HU" dirty="0" smtClean="0"/>
              <a:t>teendő lista</a:t>
            </a:r>
            <a:r>
              <a:rPr lang="en-US" dirty="0"/>
              <a:t/>
            </a:r>
            <a:br>
              <a:rPr lang="en-US" dirty="0"/>
            </a:br>
            <a:r>
              <a:rPr lang="en-US" dirty="0"/>
              <a:t>(Product Backlog)</a:t>
            </a:r>
          </a:p>
        </p:txBody>
      </p:sp>
      <p:sp>
        <p:nvSpPr>
          <p:cNvPr id="3" name="Content Placeholder 2"/>
          <p:cNvSpPr>
            <a:spLocks noGrp="1"/>
          </p:cNvSpPr>
          <p:nvPr>
            <p:ph idx="1"/>
          </p:nvPr>
        </p:nvSpPr>
        <p:spPr>
          <a:xfrm>
            <a:off x="628650" y="1909010"/>
            <a:ext cx="6014652" cy="4948989"/>
          </a:xfrm>
        </p:spPr>
        <p:txBody>
          <a:bodyPr>
            <a:noAutofit/>
          </a:bodyPr>
          <a:lstStyle/>
          <a:p>
            <a:r>
              <a:rPr lang="hu-HU" sz="2400" dirty="0"/>
              <a:t>A termékkel kapcsolatos változtatási követelmények </a:t>
            </a:r>
            <a:r>
              <a:rPr lang="hu-HU" sz="2400" b="1" u="sng" dirty="0"/>
              <a:t>egyetlen</a:t>
            </a:r>
            <a:r>
              <a:rPr lang="hu-HU" sz="2400" dirty="0"/>
              <a:t> forrása</a:t>
            </a:r>
          </a:p>
          <a:p>
            <a:pPr lvl="1"/>
            <a:r>
              <a:rPr lang="hu-HU" dirty="0"/>
              <a:t>Követelmények </a:t>
            </a:r>
            <a:r>
              <a:rPr lang="en-US" dirty="0"/>
              <a:t> / </a:t>
            </a:r>
            <a:r>
              <a:rPr lang="hu-HU" dirty="0"/>
              <a:t>Jellemzők</a:t>
            </a:r>
          </a:p>
          <a:p>
            <a:pPr lvl="1"/>
            <a:r>
              <a:rPr lang="hu-HU" dirty="0"/>
              <a:t>Funkcionalitások</a:t>
            </a:r>
          </a:p>
          <a:p>
            <a:pPr lvl="1"/>
            <a:r>
              <a:rPr lang="hu-HU" dirty="0"/>
              <a:t>Tovább fejlesztések</a:t>
            </a:r>
          </a:p>
          <a:p>
            <a:pPr lvl="1"/>
            <a:r>
              <a:rPr lang="hu-HU" dirty="0"/>
              <a:t>Javítások</a:t>
            </a:r>
            <a:endParaRPr lang="en-US" dirty="0"/>
          </a:p>
          <a:p>
            <a:pPr lvl="1"/>
            <a:endParaRPr lang="hu-HU" dirty="0"/>
          </a:p>
          <a:p>
            <a:r>
              <a:rPr lang="hu-HU" sz="2400" dirty="0"/>
              <a:t>Élő, folyamatosan alakuló munkaanyag - dinamikus dokumentum</a:t>
            </a:r>
            <a:endParaRPr lang="en-US" sz="2400" dirty="0"/>
          </a:p>
          <a:p>
            <a:endParaRPr lang="hu-HU" sz="2400" dirty="0"/>
          </a:p>
          <a:p>
            <a:r>
              <a:rPr lang="hu-HU" sz="2400" dirty="0"/>
              <a:t>Sosem tekinthető teljesnek</a:t>
            </a:r>
          </a:p>
          <a:p>
            <a:pPr lvl="1">
              <a:buFont typeface="Wingdings" panose="05000000000000000000" pitchFamily="2" charset="2"/>
              <a:buChar char="Ø"/>
            </a:pPr>
            <a:r>
              <a:rPr lang="en-US" dirty="0"/>
              <a:t> </a:t>
            </a:r>
            <a:r>
              <a:rPr lang="hu-HU" dirty="0"/>
              <a:t>Finomítás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952" y="171032"/>
            <a:ext cx="1828800"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213" y="1519047"/>
            <a:ext cx="2620444" cy="5706667"/>
          </a:xfrm>
          <a:prstGeom prst="rect">
            <a:avLst/>
          </a:prstGeom>
        </p:spPr>
      </p:pic>
    </p:spTree>
    <p:extLst>
      <p:ext uri="{BB962C8B-B14F-4D97-AF65-F5344CB8AC3E}">
        <p14:creationId xmlns:p14="http://schemas.microsoft.com/office/powerpoint/2010/main" val="3220100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Term</a:t>
            </a:r>
            <a:r>
              <a:rPr lang="hu-HU" dirty="0"/>
              <a:t>ék </a:t>
            </a:r>
            <a:r>
              <a:rPr lang="en-US" dirty="0"/>
              <a:t>t</a:t>
            </a:r>
            <a:r>
              <a:rPr lang="hu-HU" dirty="0" err="1" smtClean="0"/>
              <a:t>eendő</a:t>
            </a:r>
            <a:r>
              <a:rPr lang="hu-HU" dirty="0" smtClean="0"/>
              <a:t> lista </a:t>
            </a:r>
            <a:r>
              <a:rPr lang="hu-HU" dirty="0"/>
              <a:t>finomítása </a:t>
            </a:r>
            <a:r>
              <a:rPr lang="en-US" dirty="0"/>
              <a:t>(</a:t>
            </a:r>
            <a:r>
              <a:rPr lang="hu-HU" dirty="0"/>
              <a:t>Backlog </a:t>
            </a:r>
            <a:r>
              <a:rPr lang="hu-HU" dirty="0" err="1"/>
              <a:t>Refinement</a:t>
            </a:r>
            <a:r>
              <a:rPr lang="hu-HU" dirty="0"/>
              <a:t> </a:t>
            </a:r>
            <a:r>
              <a:rPr lang="en-US" dirty="0"/>
              <a:t>/</a:t>
            </a:r>
            <a:r>
              <a:rPr lang="hu-HU" dirty="0"/>
              <a:t> </a:t>
            </a:r>
            <a:r>
              <a:rPr lang="hu-HU" dirty="0" err="1"/>
              <a:t>Grooming</a:t>
            </a:r>
            <a:r>
              <a:rPr lang="en-US" dirty="0"/>
              <a:t>)</a:t>
            </a:r>
          </a:p>
        </p:txBody>
      </p:sp>
      <p:sp>
        <p:nvSpPr>
          <p:cNvPr id="3" name="Content Placeholder 2"/>
          <p:cNvSpPr>
            <a:spLocks noGrp="1"/>
          </p:cNvSpPr>
          <p:nvPr>
            <p:ph idx="1"/>
          </p:nvPr>
        </p:nvSpPr>
        <p:spPr>
          <a:xfrm>
            <a:off x="628650" y="1909011"/>
            <a:ext cx="4713371" cy="4166534"/>
          </a:xfrm>
        </p:spPr>
        <p:txBody>
          <a:bodyPr>
            <a:noAutofit/>
          </a:bodyPr>
          <a:lstStyle/>
          <a:p>
            <a:r>
              <a:rPr lang="hu-HU" sz="2400" dirty="0"/>
              <a:t>Folyamatos tevékenység</a:t>
            </a:r>
          </a:p>
          <a:p>
            <a:pPr lvl="1"/>
            <a:r>
              <a:rPr lang="hu-HU" i="0" dirty="0"/>
              <a:t>A fejlesztőcsapat és a terméktulajdonos </a:t>
            </a:r>
            <a:endParaRPr lang="en-US" i="0" dirty="0"/>
          </a:p>
          <a:p>
            <a:pPr lvl="1"/>
            <a:endParaRPr lang="hu-HU" dirty="0"/>
          </a:p>
          <a:p>
            <a:pPr lvl="1"/>
            <a:r>
              <a:rPr lang="en-US" dirty="0"/>
              <a:t>T</a:t>
            </a:r>
            <a:r>
              <a:rPr lang="hu-HU" dirty="0"/>
              <a:t>ételek:</a:t>
            </a:r>
            <a:endParaRPr lang="hu-HU" i="0" dirty="0"/>
          </a:p>
          <a:p>
            <a:pPr lvl="2"/>
            <a:r>
              <a:rPr lang="hu-HU" sz="2400" dirty="0"/>
              <a:t>Átnézik és felülvizsgálják</a:t>
            </a:r>
          </a:p>
          <a:p>
            <a:pPr lvl="2"/>
            <a:r>
              <a:rPr lang="hu-HU" sz="2400" dirty="0"/>
              <a:t>További részletekkel, becsléssel egészítik ki</a:t>
            </a:r>
          </a:p>
          <a:p>
            <a:pPr lvl="2"/>
            <a:r>
              <a:rPr lang="hu-HU" sz="2400" dirty="0"/>
              <a:t>Amennyiben szükséges, változatnak a sorrenden</a:t>
            </a:r>
          </a:p>
          <a:p>
            <a:endParaRPr lang="en-US" sz="2400" dirty="0"/>
          </a:p>
          <a:p>
            <a:r>
              <a:rPr lang="hu-HU" sz="2400" dirty="0"/>
              <a:t>A Scrum csapat kapacitásának nem több, mint 10%-a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573" y="1551115"/>
            <a:ext cx="5405718" cy="5663301"/>
          </a:xfrm>
          <a:prstGeom prst="rect">
            <a:avLst/>
          </a:prstGeom>
        </p:spPr>
      </p:pic>
    </p:spTree>
    <p:extLst>
      <p:ext uri="{BB962C8B-B14F-4D97-AF65-F5344CB8AC3E}">
        <p14:creationId xmlns:p14="http://schemas.microsoft.com/office/powerpoint/2010/main" val="1606520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440267" y="2089486"/>
            <a:ext cx="8263465" cy="4648199"/>
          </a:xfrm>
          <a:prstGeom prst="rect">
            <a:avLst/>
          </a:prstGeom>
        </p:spPr>
      </p:pic>
      <p:sp>
        <p:nvSpPr>
          <p:cNvPr id="2" name="Title 1"/>
          <p:cNvSpPr>
            <a:spLocks noGrp="1"/>
          </p:cNvSpPr>
          <p:nvPr>
            <p:ph type="title"/>
          </p:nvPr>
        </p:nvSpPr>
        <p:spPr/>
        <p:txBody>
          <a:bodyPr/>
          <a:lstStyle/>
          <a:p>
            <a:r>
              <a:rPr lang="hu-HU" dirty="0"/>
              <a:t>Becslés: </a:t>
            </a:r>
            <a:r>
              <a:rPr lang="hu-HU" dirty="0" err="1"/>
              <a:t>Planning</a:t>
            </a:r>
            <a:r>
              <a:rPr lang="hu-HU" dirty="0"/>
              <a:t> </a:t>
            </a:r>
            <a:r>
              <a:rPr lang="hu-HU" dirty="0" err="1"/>
              <a:t>Poker</a:t>
            </a:r>
            <a:endParaRPr lang="hu-HU" dirty="0"/>
          </a:p>
        </p:txBody>
      </p:sp>
      <p:sp>
        <p:nvSpPr>
          <p:cNvPr id="3" name="Content Placeholder 2"/>
          <p:cNvSpPr>
            <a:spLocks noGrp="1"/>
          </p:cNvSpPr>
          <p:nvPr>
            <p:ph idx="1"/>
          </p:nvPr>
        </p:nvSpPr>
        <p:spPr>
          <a:xfrm rot="18930318">
            <a:off x="-368615" y="2260535"/>
            <a:ext cx="3122505" cy="921209"/>
          </a:xfrm>
        </p:spPr>
        <p:txBody>
          <a:bodyPr>
            <a:noAutofit/>
          </a:bodyPr>
          <a:lstStyle/>
          <a:p>
            <a:pPr marL="0" indent="0" algn="ctr">
              <a:buNone/>
            </a:pPr>
            <a:r>
              <a:rPr lang="hu-HU" sz="2400" b="1" dirty="0"/>
              <a:t>Skála</a:t>
            </a:r>
          </a:p>
          <a:p>
            <a:pPr marL="0" indent="0" algn="ctr">
              <a:buNone/>
            </a:pPr>
            <a:endParaRPr lang="hu-HU" sz="2400" b="1" dirty="0"/>
          </a:p>
          <a:p>
            <a:pPr marL="0" indent="0" algn="ctr">
              <a:buNone/>
            </a:pPr>
            <a:r>
              <a:rPr lang="hu-HU" sz="2400" b="1" dirty="0"/>
              <a:t>Pontok  (Story Point)</a:t>
            </a:r>
          </a:p>
        </p:txBody>
      </p:sp>
      <p:sp>
        <p:nvSpPr>
          <p:cNvPr id="5" name="Rectangle 4"/>
          <p:cNvSpPr/>
          <p:nvPr/>
        </p:nvSpPr>
        <p:spPr>
          <a:xfrm>
            <a:off x="3230880" y="3582588"/>
            <a:ext cx="3078480" cy="830997"/>
          </a:xfrm>
          <a:prstGeom prst="rect">
            <a:avLst/>
          </a:prstGeom>
        </p:spPr>
        <p:txBody>
          <a:bodyPr wrap="square">
            <a:spAutoFit/>
          </a:bodyPr>
          <a:lstStyle/>
          <a:p>
            <a:pPr algn="ctr"/>
            <a:r>
              <a:rPr lang="hu-HU" sz="2400" b="1" dirty="0"/>
              <a:t>Viszonylagos méret</a:t>
            </a:r>
          </a:p>
          <a:p>
            <a:pPr algn="ctr"/>
            <a:r>
              <a:rPr lang="hu-HU" sz="2400" b="1" dirty="0"/>
              <a:t>Előzményeken alapszik</a:t>
            </a:r>
          </a:p>
        </p:txBody>
      </p:sp>
      <p:sp>
        <p:nvSpPr>
          <p:cNvPr id="6" name="Rectangle 5"/>
          <p:cNvSpPr/>
          <p:nvPr/>
        </p:nvSpPr>
        <p:spPr>
          <a:xfrm>
            <a:off x="1285874" y="5906688"/>
            <a:ext cx="6297930" cy="830997"/>
          </a:xfrm>
          <a:prstGeom prst="rect">
            <a:avLst/>
          </a:prstGeom>
        </p:spPr>
        <p:txBody>
          <a:bodyPr wrap="square">
            <a:spAutoFit/>
          </a:bodyPr>
          <a:lstStyle/>
          <a:p>
            <a:pPr algn="ctr"/>
            <a:r>
              <a:rPr lang="hu-HU" sz="2400" b="1" dirty="0"/>
              <a:t>Nem használ átlagot</a:t>
            </a:r>
          </a:p>
          <a:p>
            <a:pPr algn="ctr"/>
            <a:r>
              <a:rPr lang="hu-HU" sz="2400" b="1" dirty="0"/>
              <a:t>Megbeszélés </a:t>
            </a:r>
            <a:r>
              <a:rPr lang="en-US" sz="2400" b="1" dirty="0">
                <a:sym typeface="Wingdings" panose="05000000000000000000" pitchFamily="2" charset="2"/>
              </a:rPr>
              <a:t></a:t>
            </a:r>
            <a:r>
              <a:rPr lang="hu-HU" sz="2400" b="1" dirty="0"/>
              <a:t> </a:t>
            </a:r>
            <a:r>
              <a:rPr lang="en-US" sz="2400" b="1" dirty="0" err="1"/>
              <a:t>Konszenzus</a:t>
            </a:r>
            <a:endParaRPr lang="hu-HU" sz="2400" b="1" dirty="0"/>
          </a:p>
        </p:txBody>
      </p:sp>
      <p:sp>
        <p:nvSpPr>
          <p:cNvPr id="7" name="Rectangle 6"/>
          <p:cNvSpPr/>
          <p:nvPr/>
        </p:nvSpPr>
        <p:spPr>
          <a:xfrm rot="2985993">
            <a:off x="6254625" y="2977988"/>
            <a:ext cx="2658356" cy="461665"/>
          </a:xfrm>
          <a:prstGeom prst="rect">
            <a:avLst/>
          </a:prstGeom>
        </p:spPr>
        <p:txBody>
          <a:bodyPr wrap="none">
            <a:spAutoFit/>
          </a:bodyPr>
          <a:lstStyle/>
          <a:p>
            <a:r>
              <a:rPr lang="en-US" sz="2400" b="1" dirty="0"/>
              <a:t>S</a:t>
            </a:r>
            <a:r>
              <a:rPr lang="hu-HU" sz="2400" b="1" dirty="0" err="1"/>
              <a:t>zakértői</a:t>
            </a:r>
            <a:r>
              <a:rPr lang="hu-HU" sz="2400" b="1" dirty="0"/>
              <a:t> vélemény</a:t>
            </a:r>
          </a:p>
        </p:txBody>
      </p:sp>
    </p:spTree>
    <p:extLst>
      <p:ext uri="{BB962C8B-B14F-4D97-AF65-F5344CB8AC3E}">
        <p14:creationId xmlns:p14="http://schemas.microsoft.com/office/powerpoint/2010/main" val="467512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a:t>
            </a:r>
            <a:r>
              <a:rPr lang="en-US" dirty="0" err="1"/>
              <a:t>Teendőlista</a:t>
            </a:r>
            <a:r>
              <a:rPr lang="en-US" dirty="0"/>
              <a:t> (Sprint Backlog)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918989"/>
            <a:ext cx="7886700" cy="4164610"/>
          </a:xfrm>
        </p:spPr>
      </p:pic>
    </p:spTree>
    <p:extLst>
      <p:ext uri="{BB962C8B-B14F-4D97-AF65-F5344CB8AC3E}">
        <p14:creationId xmlns:p14="http://schemas.microsoft.com/office/powerpoint/2010/main" val="3453490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hu-HU" dirty="0"/>
              <a:t>A Scrum eseményei és </a:t>
            </a:r>
            <a:r>
              <a:rPr lang="hu-HU" dirty="0" err="1"/>
              <a:t>munkaanyagai</a:t>
            </a:r>
            <a:endParaRPr lang="hu-HU" dirty="0"/>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38" y="1928813"/>
            <a:ext cx="8235881" cy="3246937"/>
          </a:xfrm>
          <a:prstGeom prst="rect">
            <a:avLst/>
          </a:prstGeom>
        </p:spPr>
      </p:pic>
      <p:sp>
        <p:nvSpPr>
          <p:cNvPr id="44" name="Rectangle 43"/>
          <p:cNvSpPr/>
          <p:nvPr/>
        </p:nvSpPr>
        <p:spPr>
          <a:xfrm>
            <a:off x="6908984" y="3247256"/>
            <a:ext cx="1412956" cy="784830"/>
          </a:xfrm>
          <a:prstGeom prst="rect">
            <a:avLst/>
          </a:prstGeom>
        </p:spPr>
        <p:txBody>
          <a:bodyPr wrap="square">
            <a:spAutoFit/>
          </a:bodyPr>
          <a:lstStyle/>
          <a:p>
            <a:pPr algn="ctr"/>
            <a:r>
              <a:rPr lang="hu-HU" altLang="en-US" sz="1500" dirty="0"/>
              <a:t>Kibocsátható </a:t>
            </a:r>
          </a:p>
          <a:p>
            <a:pPr algn="ctr"/>
            <a:r>
              <a:rPr lang="hu-HU" altLang="en-US" sz="1500" dirty="0"/>
              <a:t>termék </a:t>
            </a:r>
          </a:p>
          <a:p>
            <a:pPr algn="ctr"/>
            <a:r>
              <a:rPr lang="hu-HU" altLang="en-US" sz="1500" dirty="0"/>
              <a:t>inkrementum</a:t>
            </a:r>
          </a:p>
        </p:txBody>
      </p:sp>
      <p:sp>
        <p:nvSpPr>
          <p:cNvPr id="45" name="Rectangle 44"/>
          <p:cNvSpPr/>
          <p:nvPr/>
        </p:nvSpPr>
        <p:spPr>
          <a:xfrm>
            <a:off x="5217640" y="2970257"/>
            <a:ext cx="1010165" cy="553998"/>
          </a:xfrm>
          <a:prstGeom prst="rect">
            <a:avLst/>
          </a:prstGeom>
        </p:spPr>
        <p:txBody>
          <a:bodyPr wrap="square">
            <a:spAutoFit/>
          </a:bodyPr>
          <a:lstStyle/>
          <a:p>
            <a:pPr algn="ctr"/>
            <a:r>
              <a:rPr lang="hu-HU" altLang="en-US" sz="1500" dirty="0"/>
              <a:t>Sprint</a:t>
            </a:r>
            <a:endParaRPr lang="en-US" altLang="en-US" sz="1500" dirty="0"/>
          </a:p>
          <a:p>
            <a:pPr algn="ctr"/>
            <a:r>
              <a:rPr lang="en-US" altLang="en-US" sz="1500" dirty="0"/>
              <a:t>2-4 </a:t>
            </a:r>
            <a:r>
              <a:rPr lang="hu-HU" altLang="en-US" sz="1500" dirty="0"/>
              <a:t>hét</a:t>
            </a:r>
            <a:endParaRPr lang="en-US" altLang="en-US" sz="1500" dirty="0"/>
          </a:p>
        </p:txBody>
      </p:sp>
      <p:sp>
        <p:nvSpPr>
          <p:cNvPr id="47" name="Rectangle 39"/>
          <p:cNvSpPr>
            <a:spLocks/>
          </p:cNvSpPr>
          <p:nvPr/>
        </p:nvSpPr>
        <p:spPr bwMode="auto">
          <a:xfrm>
            <a:off x="5082940" y="2255118"/>
            <a:ext cx="4945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n-US" altLang="en-US" sz="1500" dirty="0">
                <a:solidFill>
                  <a:schemeClr val="tx1"/>
                </a:solidFill>
                <a:latin typeface="+mn-lt"/>
              </a:rPr>
              <a:t>24 </a:t>
            </a:r>
            <a:r>
              <a:rPr lang="hu-HU" altLang="en-US" sz="1500" dirty="0">
                <a:solidFill>
                  <a:schemeClr val="tx1"/>
                </a:solidFill>
                <a:latin typeface="+mn-lt"/>
              </a:rPr>
              <a:t>óra</a:t>
            </a:r>
            <a:endParaRPr lang="en-US" altLang="en-US" sz="1500" dirty="0">
              <a:solidFill>
                <a:schemeClr val="tx1"/>
              </a:solidFill>
              <a:latin typeface="+mn-lt"/>
            </a:endParaRPr>
          </a:p>
        </p:txBody>
      </p:sp>
      <p:sp>
        <p:nvSpPr>
          <p:cNvPr id="48" name="Rectangle 20"/>
          <p:cNvSpPr>
            <a:spLocks/>
          </p:cNvSpPr>
          <p:nvPr/>
        </p:nvSpPr>
        <p:spPr bwMode="auto">
          <a:xfrm>
            <a:off x="3376837" y="4423618"/>
            <a:ext cx="142921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1500" dirty="0">
                <a:solidFill>
                  <a:schemeClr val="bg1"/>
                </a:solidFill>
                <a:latin typeface="+mn-lt"/>
              </a:rPr>
              <a:t>Sprint</a:t>
            </a:r>
          </a:p>
          <a:p>
            <a:pPr eaLnBrk="1" hangingPunct="1"/>
            <a:r>
              <a:rPr lang="hu-HU" altLang="en-US" sz="1500" dirty="0">
                <a:solidFill>
                  <a:schemeClr val="bg1"/>
                </a:solidFill>
                <a:latin typeface="+mn-lt"/>
              </a:rPr>
              <a:t>teendőlista</a:t>
            </a:r>
            <a:endParaRPr lang="en-US" altLang="en-US" sz="1500" dirty="0">
              <a:solidFill>
                <a:schemeClr val="bg1"/>
              </a:solidFill>
              <a:latin typeface="+mn-lt"/>
            </a:endParaRPr>
          </a:p>
        </p:txBody>
      </p:sp>
      <p:sp>
        <p:nvSpPr>
          <p:cNvPr id="9" name="Rectangle 8"/>
          <p:cNvSpPr/>
          <p:nvPr/>
        </p:nvSpPr>
        <p:spPr>
          <a:xfrm>
            <a:off x="1571705" y="4409382"/>
            <a:ext cx="1888492" cy="553998"/>
          </a:xfrm>
          <a:prstGeom prst="rect">
            <a:avLst/>
          </a:prstGeom>
        </p:spPr>
        <p:txBody>
          <a:bodyPr wrap="square">
            <a:spAutoFit/>
          </a:bodyPr>
          <a:lstStyle/>
          <a:p>
            <a:pPr algn="ctr"/>
            <a:r>
              <a:rPr lang="en-US" altLang="en-US" sz="1500" dirty="0">
                <a:solidFill>
                  <a:schemeClr val="bg1"/>
                </a:solidFill>
              </a:rPr>
              <a:t>Term</a:t>
            </a:r>
            <a:r>
              <a:rPr lang="hu-HU" altLang="en-US" sz="1500" dirty="0">
                <a:solidFill>
                  <a:schemeClr val="bg1"/>
                </a:solidFill>
              </a:rPr>
              <a:t>ék</a:t>
            </a:r>
          </a:p>
          <a:p>
            <a:pPr algn="ctr"/>
            <a:r>
              <a:rPr lang="hu-HU" altLang="en-US" sz="1500" dirty="0">
                <a:solidFill>
                  <a:schemeClr val="bg1"/>
                </a:solidFill>
              </a:rPr>
              <a:t>teendőlista</a:t>
            </a:r>
            <a:endParaRPr lang="en-US" altLang="en-US" sz="1500" dirty="0">
              <a:solidFill>
                <a:schemeClr val="bg1"/>
              </a:solidFill>
            </a:endParaRPr>
          </a:p>
        </p:txBody>
      </p:sp>
      <p:grpSp>
        <p:nvGrpSpPr>
          <p:cNvPr id="10" name="Group 37"/>
          <p:cNvGrpSpPr>
            <a:grpSpLocks/>
          </p:cNvGrpSpPr>
          <p:nvPr/>
        </p:nvGrpSpPr>
        <p:grpSpPr bwMode="auto">
          <a:xfrm>
            <a:off x="1437498" y="3176142"/>
            <a:ext cx="868878" cy="922883"/>
            <a:chOff x="0" y="64"/>
            <a:chExt cx="856" cy="888"/>
          </a:xfrm>
        </p:grpSpPr>
        <p:pic>
          <p:nvPicPr>
            <p:cNvPr id="1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
              <a:ext cx="856"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9"/>
            <p:cNvSpPr>
              <a:spLocks/>
            </p:cNvSpPr>
            <p:nvPr/>
          </p:nvSpPr>
          <p:spPr bwMode="auto">
            <a:xfrm>
              <a:off x="193" y="64"/>
              <a:ext cx="4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1500" dirty="0">
                  <a:solidFill>
                    <a:schemeClr val="tx1"/>
                  </a:solidFill>
                  <a:latin typeface="+mn-lt"/>
                </a:rPr>
                <a:t>Finomítás</a:t>
              </a:r>
              <a:endParaRPr lang="en-US" altLang="en-US" sz="1500" dirty="0">
                <a:solidFill>
                  <a:schemeClr val="tx1"/>
                </a:solidFill>
                <a:latin typeface="+mn-lt"/>
              </a:endParaRPr>
            </a:p>
          </p:txBody>
        </p:sp>
      </p:grpSp>
      <p:sp>
        <p:nvSpPr>
          <p:cNvPr id="13" name="Rectangle 12"/>
          <p:cNvSpPr/>
          <p:nvPr/>
        </p:nvSpPr>
        <p:spPr>
          <a:xfrm>
            <a:off x="2574839" y="3885255"/>
            <a:ext cx="1344891" cy="323165"/>
          </a:xfrm>
          <a:prstGeom prst="rect">
            <a:avLst/>
          </a:prstGeom>
        </p:spPr>
        <p:txBody>
          <a:bodyPr wrap="square">
            <a:spAutoFit/>
          </a:bodyPr>
          <a:lstStyle/>
          <a:p>
            <a:r>
              <a:rPr lang="hu-HU" altLang="en-US" sz="1500" dirty="0">
                <a:solidFill>
                  <a:schemeClr val="bg1"/>
                </a:solidFill>
              </a:rPr>
              <a:t>Sprint tervezés</a:t>
            </a:r>
            <a:endParaRPr lang="en-US" altLang="en-US" sz="1500" dirty="0">
              <a:solidFill>
                <a:schemeClr val="bg1"/>
              </a:solidFill>
            </a:endParaRPr>
          </a:p>
        </p:txBody>
      </p:sp>
      <p:sp>
        <p:nvSpPr>
          <p:cNvPr id="14" name="Rectangle 39"/>
          <p:cNvSpPr>
            <a:spLocks/>
          </p:cNvSpPr>
          <p:nvPr/>
        </p:nvSpPr>
        <p:spPr bwMode="auto">
          <a:xfrm>
            <a:off x="4918607" y="1663446"/>
            <a:ext cx="8960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1500" dirty="0">
                <a:solidFill>
                  <a:schemeClr val="tx1"/>
                </a:solidFill>
                <a:latin typeface="+mn-lt"/>
              </a:rPr>
              <a:t>Napi Scrum</a:t>
            </a:r>
            <a:endParaRPr lang="en-US" altLang="en-US" sz="1500" dirty="0">
              <a:solidFill>
                <a:schemeClr val="tx1"/>
              </a:solidFill>
              <a:latin typeface="+mn-lt"/>
            </a:endParaRPr>
          </a:p>
        </p:txBody>
      </p:sp>
      <p:sp>
        <p:nvSpPr>
          <p:cNvPr id="15" name="Rectangle 39"/>
          <p:cNvSpPr>
            <a:spLocks/>
          </p:cNvSpPr>
          <p:nvPr/>
        </p:nvSpPr>
        <p:spPr bwMode="auto">
          <a:xfrm>
            <a:off x="6449274" y="4475805"/>
            <a:ext cx="14019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1500" dirty="0">
                <a:solidFill>
                  <a:schemeClr val="bg1"/>
                </a:solidFill>
                <a:latin typeface="+mn-lt"/>
              </a:rPr>
              <a:t>Áttekintés (</a:t>
            </a:r>
            <a:r>
              <a:rPr lang="hu-HU" altLang="en-US" sz="1500" dirty="0" err="1">
                <a:solidFill>
                  <a:schemeClr val="bg1"/>
                </a:solidFill>
                <a:latin typeface="+mn-lt"/>
              </a:rPr>
              <a:t>demo</a:t>
            </a:r>
            <a:r>
              <a:rPr lang="hu-HU" altLang="en-US" sz="1500" dirty="0">
                <a:solidFill>
                  <a:schemeClr val="bg1"/>
                </a:solidFill>
                <a:latin typeface="+mn-lt"/>
              </a:rPr>
              <a:t>)</a:t>
            </a:r>
            <a:endParaRPr lang="en-US" altLang="en-US" sz="1500" dirty="0">
              <a:solidFill>
                <a:schemeClr val="bg1"/>
              </a:solidFill>
              <a:latin typeface="+mn-lt"/>
            </a:endParaRPr>
          </a:p>
        </p:txBody>
      </p:sp>
      <p:sp>
        <p:nvSpPr>
          <p:cNvPr id="16" name="Rectangle 39"/>
          <p:cNvSpPr>
            <a:spLocks/>
          </p:cNvSpPr>
          <p:nvPr/>
        </p:nvSpPr>
        <p:spPr bwMode="auto">
          <a:xfrm>
            <a:off x="8223154" y="4193938"/>
            <a:ext cx="5843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hu-HU" altLang="en-US" sz="1400" dirty="0">
                <a:solidFill>
                  <a:schemeClr val="bg1"/>
                </a:solidFill>
                <a:latin typeface="+mn-lt"/>
              </a:rPr>
              <a:t>Vissza</a:t>
            </a:r>
          </a:p>
          <a:p>
            <a:pPr eaLnBrk="1" hangingPunct="1"/>
            <a:r>
              <a:rPr lang="hu-HU" altLang="en-US" sz="1400" dirty="0">
                <a:solidFill>
                  <a:schemeClr val="bg1"/>
                </a:solidFill>
                <a:latin typeface="+mn-lt"/>
              </a:rPr>
              <a:t>tekintés</a:t>
            </a:r>
            <a:endParaRPr lang="en-US" altLang="en-US" sz="1400" dirty="0">
              <a:solidFill>
                <a:schemeClr val="bg1"/>
              </a:solidFill>
              <a:latin typeface="+mn-lt"/>
            </a:endParaRPr>
          </a:p>
        </p:txBody>
      </p:sp>
      <p:sp>
        <p:nvSpPr>
          <p:cNvPr id="17" name="Circular Arrow 16"/>
          <p:cNvSpPr/>
          <p:nvPr/>
        </p:nvSpPr>
        <p:spPr>
          <a:xfrm>
            <a:off x="8137484" y="4010100"/>
            <a:ext cx="756801" cy="679596"/>
          </a:xfrm>
          <a:prstGeom prst="circularArrow">
            <a:avLst/>
          </a:prstGeom>
          <a:solidFill>
            <a:srgbClr val="4C4C4C"/>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Circular Arrow 17"/>
          <p:cNvSpPr/>
          <p:nvPr/>
        </p:nvSpPr>
        <p:spPr>
          <a:xfrm rot="10800000">
            <a:off x="8137246" y="4241418"/>
            <a:ext cx="756801" cy="679596"/>
          </a:xfrm>
          <a:prstGeom prst="circularArrow">
            <a:avLst/>
          </a:prstGeom>
          <a:solidFill>
            <a:srgbClr val="4C4C4C"/>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05680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48" grpId="0"/>
      <p:bldP spid="9" grpId="0"/>
      <p:bldP spid="13" grpId="0"/>
      <p:bldP spid="14" grpId="0"/>
      <p:bldP spid="15"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Nyomon követés – kimutatás</a:t>
            </a:r>
            <a:r>
              <a:rPr lang="en-US" dirty="0"/>
              <a:t>ok</a:t>
            </a:r>
          </a:p>
        </p:txBody>
      </p:sp>
      <p:sp>
        <p:nvSpPr>
          <p:cNvPr id="3" name="Content Placeholder 2"/>
          <p:cNvSpPr>
            <a:spLocks noGrp="1"/>
          </p:cNvSpPr>
          <p:nvPr>
            <p:ph idx="1"/>
          </p:nvPr>
        </p:nvSpPr>
        <p:spPr>
          <a:xfrm>
            <a:off x="628650" y="1825625"/>
            <a:ext cx="7886700" cy="1336675"/>
          </a:xfrm>
        </p:spPr>
        <p:txBody>
          <a:bodyPr>
            <a:normAutofit/>
          </a:bodyPr>
          <a:lstStyle/>
          <a:p>
            <a:r>
              <a:rPr lang="hu-HU" sz="2400" dirty="0"/>
              <a:t>A Scrum az átláthatóságon alapszik</a:t>
            </a:r>
            <a:r>
              <a:rPr lang="en-US" sz="2400" dirty="0"/>
              <a:t>:</a:t>
            </a:r>
            <a:endParaRPr lang="hu-HU" sz="2400" dirty="0"/>
          </a:p>
          <a:p>
            <a:pPr lvl="1"/>
            <a:r>
              <a:rPr lang="hu-HU" dirty="0"/>
              <a:t>Munkaanyagok aktuális állapot</a:t>
            </a:r>
          </a:p>
          <a:p>
            <a:pPr>
              <a:buFont typeface="Wingdings" panose="05000000000000000000" pitchFamily="2" charset="2"/>
              <a:buChar char="Ø"/>
            </a:pPr>
            <a:r>
              <a:rPr lang="en-US" sz="2400" i="0" dirty="0"/>
              <a:t> </a:t>
            </a:r>
            <a:r>
              <a:rPr lang="hu-HU" sz="2400" i="0" dirty="0" err="1"/>
              <a:t>Értékoptimalizá</a:t>
            </a:r>
            <a:r>
              <a:rPr lang="en-US" sz="2400" i="0" dirty="0"/>
              <a:t>l</a:t>
            </a:r>
            <a:r>
              <a:rPr lang="hu-HU" sz="2400" i="0" dirty="0" err="1"/>
              <a:t>ást</a:t>
            </a:r>
            <a:r>
              <a:rPr lang="hu-HU" sz="2400" i="0" dirty="0"/>
              <a:t> és kockázatkezelést érintő döntések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944395"/>
            <a:ext cx="4231105" cy="4231105"/>
          </a:xfrm>
          <a:prstGeom prst="rect">
            <a:avLst/>
          </a:prstGeom>
        </p:spPr>
      </p:pic>
      <p:sp>
        <p:nvSpPr>
          <p:cNvPr id="4" name="Rectangle 3"/>
          <p:cNvSpPr/>
          <p:nvPr/>
        </p:nvSpPr>
        <p:spPr>
          <a:xfrm>
            <a:off x="4965700" y="3871494"/>
            <a:ext cx="3060700" cy="1938992"/>
          </a:xfrm>
          <a:prstGeom prst="rect">
            <a:avLst/>
          </a:prstGeom>
        </p:spPr>
        <p:txBody>
          <a:bodyPr wrap="square">
            <a:spAutoFit/>
          </a:bodyPr>
          <a:lstStyle/>
          <a:p>
            <a:pPr marL="342900" indent="-342900">
              <a:buFont typeface="Wingdings" panose="05000000000000000000" pitchFamily="2" charset="2"/>
              <a:buChar char="v"/>
            </a:pPr>
            <a:r>
              <a:rPr lang="hu-HU" sz="2400" dirty="0"/>
              <a:t>Sprint </a:t>
            </a:r>
            <a:r>
              <a:rPr lang="hu-HU" sz="2400" dirty="0" err="1"/>
              <a:t>burndow</a:t>
            </a:r>
            <a:r>
              <a:rPr lang="en-US" sz="2400" dirty="0"/>
              <a:t>n</a:t>
            </a:r>
          </a:p>
          <a:p>
            <a:pPr marL="342900" indent="-342900">
              <a:buFont typeface="Wingdings" panose="05000000000000000000" pitchFamily="2" charset="2"/>
              <a:buChar char="v"/>
            </a:pPr>
            <a:endParaRPr lang="hu-HU" sz="2400" dirty="0"/>
          </a:p>
          <a:p>
            <a:pPr marL="342900" indent="-342900">
              <a:buFont typeface="Wingdings" panose="05000000000000000000" pitchFamily="2" charset="2"/>
              <a:buChar char="v"/>
            </a:pPr>
            <a:r>
              <a:rPr lang="hu-HU" sz="2400" dirty="0" err="1"/>
              <a:t>Cumulative</a:t>
            </a:r>
            <a:r>
              <a:rPr lang="hu-HU" sz="2400" dirty="0"/>
              <a:t> flow</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hu-HU" sz="2400" dirty="0" err="1"/>
              <a:t>Velocity</a:t>
            </a:r>
            <a:endParaRPr lang="hu-HU" sz="2400" dirty="0"/>
          </a:p>
        </p:txBody>
      </p:sp>
    </p:spTree>
    <p:extLst>
      <p:ext uri="{BB962C8B-B14F-4D97-AF65-F5344CB8AC3E}">
        <p14:creationId xmlns:p14="http://schemas.microsoft.com/office/powerpoint/2010/main" val="3634626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a:t>
            </a:r>
            <a:r>
              <a:rPr lang="hu-HU" dirty="0" err="1"/>
              <a:t>burndown</a:t>
            </a:r>
            <a:r>
              <a:rPr lang="hu-HU" dirty="0"/>
              <a:t> diagram</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13430639"/>
              </p:ext>
            </p:extLst>
          </p:nvPr>
        </p:nvGraphicFramePr>
        <p:xfrm>
          <a:off x="628650" y="1941095"/>
          <a:ext cx="7886699" cy="44436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7"/>
          <p:cNvSpPr txBox="1"/>
          <p:nvPr/>
        </p:nvSpPr>
        <p:spPr>
          <a:xfrm>
            <a:off x="2279704" y="2312670"/>
            <a:ext cx="597023" cy="311496"/>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hu-HU" sz="1400" dirty="0">
                <a:solidFill>
                  <a:schemeClr val="tx1"/>
                </a:solidFill>
              </a:rPr>
              <a:t>Késés</a:t>
            </a:r>
            <a:endParaRPr lang="en-US" sz="1400" dirty="0">
              <a:solidFill>
                <a:schemeClr val="tx1"/>
              </a:solidFill>
            </a:endParaRPr>
          </a:p>
        </p:txBody>
      </p:sp>
      <p:sp>
        <p:nvSpPr>
          <p:cNvPr id="11" name="TextBox 8"/>
          <p:cNvSpPr txBox="1"/>
          <p:nvPr/>
        </p:nvSpPr>
        <p:spPr>
          <a:xfrm>
            <a:off x="860161" y="1782012"/>
            <a:ext cx="759632" cy="5306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hu-HU" sz="1400" dirty="0">
                <a:solidFill>
                  <a:schemeClr val="tx1"/>
                </a:solidFill>
              </a:rPr>
              <a:t>Sprint</a:t>
            </a:r>
          </a:p>
          <a:p>
            <a:r>
              <a:rPr lang="hu-HU" sz="1400" dirty="0">
                <a:solidFill>
                  <a:schemeClr val="tx1"/>
                </a:solidFill>
              </a:rPr>
              <a:t>kezdete</a:t>
            </a:r>
            <a:endParaRPr lang="en-US" sz="1400" dirty="0">
              <a:solidFill>
                <a:schemeClr val="tx1"/>
              </a:solidFill>
            </a:endParaRPr>
          </a:p>
        </p:txBody>
      </p:sp>
      <p:sp>
        <p:nvSpPr>
          <p:cNvPr id="12" name="TextBox 9"/>
          <p:cNvSpPr txBox="1"/>
          <p:nvPr/>
        </p:nvSpPr>
        <p:spPr>
          <a:xfrm>
            <a:off x="7895564" y="5159743"/>
            <a:ext cx="619785" cy="5306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hu-HU" sz="1400" dirty="0">
                <a:solidFill>
                  <a:schemeClr val="tx1"/>
                </a:solidFill>
              </a:rPr>
              <a:t>Sprint</a:t>
            </a:r>
          </a:p>
          <a:p>
            <a:r>
              <a:rPr lang="hu-HU" sz="1400" dirty="0">
                <a:solidFill>
                  <a:schemeClr val="tx1"/>
                </a:solidFill>
              </a:rPr>
              <a:t>vége</a:t>
            </a:r>
            <a:endParaRPr lang="en-US" sz="1400" dirty="0">
              <a:solidFill>
                <a:schemeClr val="tx1"/>
              </a:solidFill>
            </a:endParaRPr>
          </a:p>
        </p:txBody>
      </p:sp>
      <p:sp>
        <p:nvSpPr>
          <p:cNvPr id="3" name="TextBox 2"/>
          <p:cNvSpPr txBox="1"/>
          <p:nvPr/>
        </p:nvSpPr>
        <p:spPr>
          <a:xfrm rot="16200000">
            <a:off x="-756441" y="3639925"/>
            <a:ext cx="2400850" cy="369332"/>
          </a:xfrm>
          <a:prstGeom prst="rect">
            <a:avLst/>
          </a:prstGeom>
          <a:noFill/>
        </p:spPr>
        <p:txBody>
          <a:bodyPr wrap="none" rtlCol="0">
            <a:spAutoFit/>
          </a:bodyPr>
          <a:lstStyle/>
          <a:p>
            <a:r>
              <a:rPr lang="en-US" dirty="0" err="1"/>
              <a:t>Becs</a:t>
            </a:r>
            <a:r>
              <a:rPr lang="hu-HU" dirty="0"/>
              <a:t>ült idő (munkanap)</a:t>
            </a:r>
          </a:p>
        </p:txBody>
      </p:sp>
      <p:sp>
        <p:nvSpPr>
          <p:cNvPr id="4" name="TextBox 3"/>
          <p:cNvSpPr txBox="1"/>
          <p:nvPr/>
        </p:nvSpPr>
        <p:spPr>
          <a:xfrm>
            <a:off x="3888414" y="5889813"/>
            <a:ext cx="1367169" cy="369332"/>
          </a:xfrm>
          <a:prstGeom prst="rect">
            <a:avLst/>
          </a:prstGeom>
          <a:noFill/>
        </p:spPr>
        <p:txBody>
          <a:bodyPr wrap="none" rtlCol="0">
            <a:spAutoFit/>
          </a:bodyPr>
          <a:lstStyle/>
          <a:p>
            <a:r>
              <a:rPr lang="hu-HU" dirty="0"/>
              <a:t>Sprint napjai</a:t>
            </a:r>
          </a:p>
        </p:txBody>
      </p:sp>
    </p:spTree>
    <p:extLst>
      <p:ext uri="{BB962C8B-B14F-4D97-AF65-F5344CB8AC3E}">
        <p14:creationId xmlns:p14="http://schemas.microsoft.com/office/powerpoint/2010/main" val="3028740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hu-HU" dirty="0"/>
              <a:t>ízesés Modell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409686"/>
            <a:ext cx="7886700" cy="3183215"/>
          </a:xfrm>
        </p:spPr>
      </p:pic>
    </p:spTree>
    <p:extLst>
      <p:ext uri="{BB962C8B-B14F-4D97-AF65-F5344CB8AC3E}">
        <p14:creationId xmlns:p14="http://schemas.microsoft.com/office/powerpoint/2010/main" val="1086979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Flow diagram</a:t>
            </a:r>
          </a:p>
        </p:txBody>
      </p:sp>
      <p:graphicFrame>
        <p:nvGraphicFramePr>
          <p:cNvPr id="7" name="Chart 6"/>
          <p:cNvGraphicFramePr>
            <a:graphicFrameLocks/>
          </p:cNvGraphicFramePr>
          <p:nvPr>
            <p:extLst>
              <p:ext uri="{D42A27DB-BD31-4B8C-83A1-F6EECF244321}">
                <p14:modId xmlns:p14="http://schemas.microsoft.com/office/powerpoint/2010/main" val="4264226464"/>
              </p:ext>
            </p:extLst>
          </p:nvPr>
        </p:nvGraphicFramePr>
        <p:xfrm>
          <a:off x="628650" y="2298031"/>
          <a:ext cx="801804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56647" y="6514146"/>
            <a:ext cx="2412968" cy="369332"/>
          </a:xfrm>
          <a:prstGeom prst="rect">
            <a:avLst/>
          </a:prstGeom>
          <a:noFill/>
        </p:spPr>
        <p:txBody>
          <a:bodyPr wrap="none" rtlCol="0">
            <a:spAutoFit/>
          </a:bodyPr>
          <a:lstStyle/>
          <a:p>
            <a:r>
              <a:rPr lang="hu-HU" dirty="0"/>
              <a:t>Sprintek (tervezés után)</a:t>
            </a:r>
          </a:p>
        </p:txBody>
      </p:sp>
      <p:sp>
        <p:nvSpPr>
          <p:cNvPr id="5" name="TextBox 4"/>
          <p:cNvSpPr txBox="1"/>
          <p:nvPr/>
        </p:nvSpPr>
        <p:spPr>
          <a:xfrm rot="16200000">
            <a:off x="-1061108" y="4083679"/>
            <a:ext cx="3010183" cy="369332"/>
          </a:xfrm>
          <a:prstGeom prst="rect">
            <a:avLst/>
          </a:prstGeom>
          <a:noFill/>
        </p:spPr>
        <p:txBody>
          <a:bodyPr wrap="none" rtlCol="0">
            <a:spAutoFit/>
          </a:bodyPr>
          <a:lstStyle/>
          <a:p>
            <a:r>
              <a:rPr lang="hu-HU" dirty="0"/>
              <a:t>Felhasználói történetek száma</a:t>
            </a:r>
          </a:p>
        </p:txBody>
      </p:sp>
    </p:spTree>
    <p:extLst>
      <p:ext uri="{BB962C8B-B14F-4D97-AF65-F5344CB8AC3E}">
        <p14:creationId xmlns:p14="http://schemas.microsoft.com/office/powerpoint/2010/main" val="2567091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diagram</a:t>
            </a:r>
          </a:p>
        </p:txBody>
      </p:sp>
      <p:sp>
        <p:nvSpPr>
          <p:cNvPr id="3" name="TextBox 2"/>
          <p:cNvSpPr txBox="1"/>
          <p:nvPr/>
        </p:nvSpPr>
        <p:spPr>
          <a:xfrm>
            <a:off x="1121376" y="6104328"/>
            <a:ext cx="401392" cy="323165"/>
          </a:xfrm>
          <a:prstGeom prst="rect">
            <a:avLst/>
          </a:prstGeom>
          <a:noFill/>
        </p:spPr>
        <p:txBody>
          <a:bodyPr wrap="none" rtlCol="0">
            <a:spAutoFit/>
          </a:bodyPr>
          <a:lstStyle/>
          <a:p>
            <a:pPr marL="214313" indent="-214313">
              <a:buFont typeface="Arial" panose="020B0604020202020204" pitchFamily="34" charset="0"/>
              <a:buChar char="•"/>
            </a:pPr>
            <a:endParaRPr lang="en-US" sz="1500" dirty="0"/>
          </a:p>
        </p:txBody>
      </p:sp>
      <p:graphicFrame>
        <p:nvGraphicFramePr>
          <p:cNvPr id="9" name="Chart 8"/>
          <p:cNvGraphicFramePr>
            <a:graphicFrameLocks/>
          </p:cNvGraphicFramePr>
          <p:nvPr>
            <p:extLst>
              <p:ext uri="{D42A27DB-BD31-4B8C-83A1-F6EECF244321}">
                <p14:modId xmlns:p14="http://schemas.microsoft.com/office/powerpoint/2010/main" val="670402649"/>
              </p:ext>
            </p:extLst>
          </p:nvPr>
        </p:nvGraphicFramePr>
        <p:xfrm>
          <a:off x="628650" y="2053758"/>
          <a:ext cx="7886700" cy="4265729"/>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a:off x="919548" y="3109438"/>
            <a:ext cx="67004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14276" y="2801661"/>
            <a:ext cx="1052276" cy="307777"/>
          </a:xfrm>
          <a:prstGeom prst="rect">
            <a:avLst/>
          </a:prstGeom>
          <a:noFill/>
        </p:spPr>
        <p:txBody>
          <a:bodyPr wrap="none" rtlCol="0">
            <a:spAutoFit/>
          </a:bodyPr>
          <a:lstStyle/>
          <a:p>
            <a:r>
              <a:rPr lang="hu-HU" sz="1400" b="1" dirty="0" err="1"/>
              <a:t>Velocity</a:t>
            </a:r>
            <a:r>
              <a:rPr lang="en-US" sz="1400" b="1" dirty="0"/>
              <a:t>: 27</a:t>
            </a:r>
          </a:p>
        </p:txBody>
      </p:sp>
      <p:sp>
        <p:nvSpPr>
          <p:cNvPr id="7" name="TextBox 6"/>
          <p:cNvSpPr txBox="1"/>
          <p:nvPr/>
        </p:nvSpPr>
        <p:spPr>
          <a:xfrm rot="16200000">
            <a:off x="-567607" y="4001956"/>
            <a:ext cx="2023183" cy="369332"/>
          </a:xfrm>
          <a:prstGeom prst="rect">
            <a:avLst/>
          </a:prstGeom>
          <a:noFill/>
        </p:spPr>
        <p:txBody>
          <a:bodyPr wrap="none" rtlCol="0">
            <a:spAutoFit/>
          </a:bodyPr>
          <a:lstStyle/>
          <a:p>
            <a:r>
              <a:rPr lang="hu-HU" dirty="0"/>
              <a:t>Story pontok száma</a:t>
            </a:r>
          </a:p>
        </p:txBody>
      </p:sp>
      <p:sp>
        <p:nvSpPr>
          <p:cNvPr id="8" name="TextBox 7"/>
          <p:cNvSpPr txBox="1"/>
          <p:nvPr/>
        </p:nvSpPr>
        <p:spPr>
          <a:xfrm>
            <a:off x="3790219" y="6360057"/>
            <a:ext cx="959109" cy="369332"/>
          </a:xfrm>
          <a:prstGeom prst="rect">
            <a:avLst/>
          </a:prstGeom>
          <a:noFill/>
        </p:spPr>
        <p:txBody>
          <a:bodyPr wrap="none" rtlCol="0">
            <a:spAutoFit/>
          </a:bodyPr>
          <a:lstStyle/>
          <a:p>
            <a:r>
              <a:rPr lang="hu-HU" dirty="0"/>
              <a:t>Sprintek</a:t>
            </a:r>
          </a:p>
        </p:txBody>
      </p:sp>
    </p:spTree>
    <p:extLst>
      <p:ext uri="{BB962C8B-B14F-4D97-AF65-F5344CB8AC3E}">
        <p14:creationId xmlns:p14="http://schemas.microsoft.com/office/powerpoint/2010/main" val="498882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Sprint Lefújása</a:t>
            </a:r>
          </a:p>
        </p:txBody>
      </p:sp>
      <p:sp>
        <p:nvSpPr>
          <p:cNvPr id="3" name="Content Placeholder 2"/>
          <p:cNvSpPr>
            <a:spLocks noGrp="1"/>
          </p:cNvSpPr>
          <p:nvPr>
            <p:ph idx="1"/>
          </p:nvPr>
        </p:nvSpPr>
        <p:spPr/>
        <p:txBody>
          <a:bodyPr>
            <a:normAutofit/>
          </a:bodyPr>
          <a:lstStyle/>
          <a:p>
            <a:pPr marL="202311" indent="-257175">
              <a:buFont typeface="Wingdings" panose="05000000000000000000" pitchFamily="2" charset="2"/>
              <a:buChar char="§"/>
            </a:pPr>
            <a:r>
              <a:rPr lang="hu-HU" sz="2400" dirty="0"/>
              <a:t>Ha a Sprint Célja elavul, okafogyottá válik</a:t>
            </a:r>
          </a:p>
          <a:p>
            <a:pPr marL="600075" lvl="1" indent="-257175">
              <a:buFont typeface="Wingdings" panose="05000000000000000000" pitchFamily="2" charset="2"/>
              <a:buChar char="§"/>
            </a:pPr>
            <a:r>
              <a:rPr lang="hu-HU" dirty="0"/>
              <a:t>Cég irányt változtat</a:t>
            </a:r>
          </a:p>
          <a:p>
            <a:pPr marL="600075" lvl="1" indent="-257175">
              <a:buFont typeface="Wingdings" panose="05000000000000000000" pitchFamily="2" charset="2"/>
              <a:buChar char="§"/>
            </a:pPr>
            <a:r>
              <a:rPr lang="hu-HU" dirty="0"/>
              <a:t>Piaci vagy technológiai feltételek megváltoznak</a:t>
            </a:r>
          </a:p>
          <a:p>
            <a:pPr marL="288036" indent="-342900">
              <a:buFont typeface="Wingdings" panose="05000000000000000000" pitchFamily="2" charset="2"/>
              <a:buChar char="Ø"/>
            </a:pPr>
            <a:r>
              <a:rPr lang="en-US" sz="2400" b="1" dirty="0"/>
              <a:t> A</a:t>
            </a:r>
            <a:r>
              <a:rPr lang="hu-HU" sz="2400" b="1" dirty="0"/>
              <a:t>z adott körülmények között már nincs értelme folytatni</a:t>
            </a:r>
            <a:endParaRPr lang="en-US" sz="2400" dirty="0"/>
          </a:p>
          <a:p>
            <a:pPr marL="0" indent="0">
              <a:buNone/>
            </a:pPr>
            <a:endParaRPr lang="en-US" sz="2400" dirty="0"/>
          </a:p>
          <a:p>
            <a:pPr marL="202311" indent="-257175">
              <a:buFont typeface="Wingdings" panose="05000000000000000000" pitchFamily="2" charset="2"/>
              <a:buChar char="§"/>
            </a:pPr>
            <a:r>
              <a:rPr lang="en-US" sz="2400" dirty="0"/>
              <a:t>Ki: </a:t>
            </a:r>
            <a:r>
              <a:rPr lang="hu-HU" sz="2400" dirty="0"/>
              <a:t>Terméktulajdonos</a:t>
            </a:r>
          </a:p>
          <a:p>
            <a:pPr marL="202311" indent="-257175">
              <a:buFont typeface="Wingdings" panose="05000000000000000000" pitchFamily="2" charset="2"/>
              <a:buChar char="§"/>
            </a:pPr>
            <a:endParaRPr lang="hu-HU" sz="2400" dirty="0"/>
          </a:p>
          <a:p>
            <a:pPr marL="202311" indent="-257175">
              <a:buFont typeface="Wingdings" panose="05000000000000000000" pitchFamily="2" charset="2"/>
              <a:buChar char="§"/>
            </a:pPr>
            <a:r>
              <a:rPr lang="hu-HU" sz="2400" dirty="0"/>
              <a:t>Nyomasztó lehet a csapat számára </a:t>
            </a:r>
            <a:r>
              <a:rPr lang="hu-HU" sz="2400" dirty="0">
                <a:sym typeface="Wingdings" panose="05000000000000000000" pitchFamily="2" charset="2"/>
              </a:rPr>
              <a:t> ritka</a:t>
            </a:r>
            <a:endParaRPr lang="hu-HU"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727" y="365126"/>
            <a:ext cx="1761624" cy="1761624"/>
          </a:xfrm>
          <a:prstGeom prst="rect">
            <a:avLst/>
          </a:prstGeom>
        </p:spPr>
      </p:pic>
    </p:spTree>
    <p:extLst>
      <p:ext uri="{BB962C8B-B14F-4D97-AF65-F5344CB8AC3E}">
        <p14:creationId xmlns:p14="http://schemas.microsoft.com/office/powerpoint/2010/main" val="1821778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Skálázhatóság</a:t>
            </a:r>
            <a:endParaRPr lang="en-US" dirty="0"/>
          </a:p>
        </p:txBody>
      </p:sp>
      <p:sp>
        <p:nvSpPr>
          <p:cNvPr id="3" name="Content Placeholder 2"/>
          <p:cNvSpPr>
            <a:spLocks noGrp="1"/>
          </p:cNvSpPr>
          <p:nvPr>
            <p:ph idx="1"/>
          </p:nvPr>
        </p:nvSpPr>
        <p:spPr>
          <a:xfrm>
            <a:off x="628650" y="2120995"/>
            <a:ext cx="7761371" cy="4613858"/>
          </a:xfrm>
        </p:spPr>
        <p:txBody>
          <a:bodyPr>
            <a:noAutofit/>
          </a:bodyPr>
          <a:lstStyle/>
          <a:p>
            <a:r>
              <a:rPr lang="hu-HU" sz="2400" dirty="0"/>
              <a:t>Nagy projekt</a:t>
            </a:r>
          </a:p>
          <a:p>
            <a:r>
              <a:rPr lang="hu-HU" sz="2400" dirty="0"/>
              <a:t>Nagy számú implementálandó funkcionalitás</a:t>
            </a:r>
          </a:p>
          <a:p>
            <a:r>
              <a:rPr lang="hu-HU" sz="2400" dirty="0"/>
              <a:t>Szoros határidők</a:t>
            </a:r>
          </a:p>
          <a:p>
            <a:endParaRPr lang="hu-HU" sz="2400" dirty="0"/>
          </a:p>
          <a:p>
            <a:pPr lvl="1">
              <a:buFont typeface="Wingdings" panose="05000000000000000000" pitchFamily="2" charset="2"/>
              <a:buChar char="Ø"/>
            </a:pPr>
            <a:r>
              <a:rPr lang="hu-HU" dirty="0"/>
              <a:t> Több csapat</a:t>
            </a:r>
          </a:p>
          <a:p>
            <a:pPr lvl="1">
              <a:buFont typeface="Wingdings" panose="05000000000000000000" pitchFamily="2" charset="2"/>
              <a:buChar char="Ø"/>
            </a:pPr>
            <a:r>
              <a:rPr lang="hu-HU" dirty="0"/>
              <a:t> Párhuzamosítható feladatok</a:t>
            </a:r>
            <a:endParaRPr lang="en-US" dirty="0"/>
          </a:p>
          <a:p>
            <a:endParaRPr lang="hu-HU" sz="2400" dirty="0"/>
          </a:p>
          <a:p>
            <a:r>
              <a:rPr lang="hu-HU" sz="2400" dirty="0"/>
              <a:t>Megközelítés:</a:t>
            </a:r>
          </a:p>
          <a:p>
            <a:pPr lvl="1"/>
            <a:r>
              <a:rPr lang="hu-HU" dirty="0"/>
              <a:t>Egymástól független munkacsomagok</a:t>
            </a:r>
          </a:p>
          <a:p>
            <a:pPr lvl="1"/>
            <a:r>
              <a:rPr lang="hu-HU" dirty="0"/>
              <a:t>Ezeknek egymásutáni illetve párhuzamos beépítése</a:t>
            </a:r>
          </a:p>
          <a:p>
            <a:pPr lvl="1"/>
            <a:r>
              <a:rPr lang="hu-HU" dirty="0"/>
              <a:t>Mindenkinek legyen munkája</a:t>
            </a:r>
          </a:p>
        </p:txBody>
      </p:sp>
    </p:spTree>
    <p:extLst>
      <p:ext uri="{BB962C8B-B14F-4D97-AF65-F5344CB8AC3E}">
        <p14:creationId xmlns:p14="http://schemas.microsoft.com/office/powerpoint/2010/main" val="2048477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Skálázhatóság – Scrum</a:t>
            </a:r>
          </a:p>
        </p:txBody>
      </p:sp>
      <p:sp>
        <p:nvSpPr>
          <p:cNvPr id="3" name="Content Placeholder 2"/>
          <p:cNvSpPr>
            <a:spLocks noGrp="1"/>
          </p:cNvSpPr>
          <p:nvPr>
            <p:ph idx="1"/>
          </p:nvPr>
        </p:nvSpPr>
        <p:spPr>
          <a:xfrm>
            <a:off x="628650" y="2139995"/>
            <a:ext cx="7886700" cy="4687470"/>
          </a:xfrm>
        </p:spPr>
        <p:txBody>
          <a:bodyPr>
            <a:noAutofit/>
          </a:bodyPr>
          <a:lstStyle/>
          <a:p>
            <a:r>
              <a:rPr lang="hu-HU" sz="2400" dirty="0"/>
              <a:t>Több terméktulajdonos – </a:t>
            </a:r>
            <a:r>
              <a:rPr lang="hu-HU" sz="2400" b="1" u="sng" dirty="0"/>
              <a:t>egyetlen termék teendő lista</a:t>
            </a:r>
            <a:r>
              <a:rPr lang="hu-HU" sz="2400" dirty="0"/>
              <a:t>!</a:t>
            </a:r>
          </a:p>
          <a:p>
            <a:pPr lvl="1"/>
            <a:r>
              <a:rPr lang="hu-HU" dirty="0"/>
              <a:t>Koordináció</a:t>
            </a:r>
          </a:p>
          <a:p>
            <a:pPr lvl="1"/>
            <a:r>
              <a:rPr lang="hu-HU" dirty="0"/>
              <a:t>Vezető terméktulajdonos</a:t>
            </a:r>
          </a:p>
          <a:p>
            <a:r>
              <a:rPr lang="hu-HU" sz="2400" dirty="0"/>
              <a:t>Finomítás és tervezés előtt </a:t>
            </a:r>
          </a:p>
          <a:p>
            <a:pPr lvl="1"/>
            <a:r>
              <a:rPr lang="hu-HU" dirty="0"/>
              <a:t>Egyeztetés a terméktulajdonosok között</a:t>
            </a:r>
          </a:p>
          <a:p>
            <a:r>
              <a:rPr lang="hu-HU" sz="2400" dirty="0"/>
              <a:t>Áttekintés</a:t>
            </a:r>
          </a:p>
          <a:p>
            <a:pPr lvl="1"/>
            <a:r>
              <a:rPr lang="hu-HU" dirty="0"/>
              <a:t>Közösen</a:t>
            </a:r>
          </a:p>
          <a:p>
            <a:pPr lvl="1"/>
            <a:r>
              <a:rPr lang="hu-HU" dirty="0" err="1"/>
              <a:t>Csapatonként</a:t>
            </a:r>
            <a:r>
              <a:rPr lang="hu-HU" dirty="0"/>
              <a:t> külön-külön</a:t>
            </a:r>
          </a:p>
          <a:p>
            <a:r>
              <a:rPr lang="hu-HU" sz="2400" dirty="0"/>
              <a:t>Visszatekintés</a:t>
            </a:r>
          </a:p>
          <a:p>
            <a:pPr lvl="1"/>
            <a:r>
              <a:rPr lang="hu-HU" dirty="0"/>
              <a:t>Összes csapat képviselőivel is</a:t>
            </a:r>
          </a:p>
          <a:p>
            <a:r>
              <a:rPr lang="hu-HU" sz="2400" dirty="0"/>
              <a:t>Scrum-ok Scrum-ja (Scrum of </a:t>
            </a:r>
            <a:r>
              <a:rPr lang="hu-HU" sz="2400" dirty="0" err="1"/>
              <a:t>Scrums</a:t>
            </a:r>
            <a:r>
              <a:rPr lang="hu-HU" sz="2400" dirty="0"/>
              <a:t> – SOS)</a:t>
            </a:r>
          </a:p>
        </p:txBody>
      </p:sp>
    </p:spTree>
    <p:extLst>
      <p:ext uri="{BB962C8B-B14F-4D97-AF65-F5344CB8AC3E}">
        <p14:creationId xmlns:p14="http://schemas.microsoft.com/office/powerpoint/2010/main" val="1474820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Scrum-ok Scrum-ja </a:t>
            </a:r>
          </a:p>
        </p:txBody>
      </p:sp>
      <p:sp>
        <p:nvSpPr>
          <p:cNvPr id="4" name="AutoShape 1"/>
          <p:cNvSpPr>
            <a:spLocks/>
          </p:cNvSpPr>
          <p:nvPr/>
        </p:nvSpPr>
        <p:spPr bwMode="auto">
          <a:xfrm>
            <a:off x="894230" y="4002499"/>
            <a:ext cx="2381250" cy="2114550"/>
          </a:xfrm>
          <a:prstGeom prst="roundRect">
            <a:avLst>
              <a:gd name="adj" fmla="val 6755"/>
            </a:avLst>
          </a:prstGeom>
          <a:no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sp>
        <p:nvSpPr>
          <p:cNvPr id="5" name="AutoShape 3"/>
          <p:cNvSpPr>
            <a:spLocks/>
          </p:cNvSpPr>
          <p:nvPr/>
        </p:nvSpPr>
        <p:spPr bwMode="auto">
          <a:xfrm>
            <a:off x="3389780" y="4002499"/>
            <a:ext cx="2381250" cy="2114550"/>
          </a:xfrm>
          <a:prstGeom prst="roundRect">
            <a:avLst>
              <a:gd name="adj" fmla="val 6755"/>
            </a:avLst>
          </a:prstGeom>
          <a:noFill/>
          <a:ln w="25400">
            <a:solidFill>
              <a:srgbClr val="00531C"/>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sp>
        <p:nvSpPr>
          <p:cNvPr id="6" name="AutoShape 4"/>
          <p:cNvSpPr>
            <a:spLocks/>
          </p:cNvSpPr>
          <p:nvPr/>
        </p:nvSpPr>
        <p:spPr bwMode="auto">
          <a:xfrm>
            <a:off x="5856755" y="4002499"/>
            <a:ext cx="2381250" cy="2114550"/>
          </a:xfrm>
          <a:prstGeom prst="roundRect">
            <a:avLst>
              <a:gd name="adj" fmla="val 6755"/>
            </a:avLst>
          </a:prstGeom>
          <a:noFill/>
          <a:ln w="25400">
            <a:solidFill>
              <a:srgbClr val="FD402F"/>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680" y="4821649"/>
            <a:ext cx="581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6"/>
          <p:cNvGrpSpPr>
            <a:grpSpLocks/>
          </p:cNvGrpSpPr>
          <p:nvPr/>
        </p:nvGrpSpPr>
        <p:grpSpPr bwMode="auto">
          <a:xfrm>
            <a:off x="1056155" y="4164424"/>
            <a:ext cx="1952625" cy="504825"/>
            <a:chOff x="0" y="0"/>
            <a:chExt cx="1640" cy="424"/>
          </a:xfrm>
        </p:grpSpPr>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0"/>
          <p:cNvGrpSpPr>
            <a:grpSpLocks/>
          </p:cNvGrpSpPr>
          <p:nvPr/>
        </p:nvGrpSpPr>
        <p:grpSpPr bwMode="auto">
          <a:xfrm>
            <a:off x="1056155" y="5440774"/>
            <a:ext cx="1952625" cy="504825"/>
            <a:chOff x="0" y="0"/>
            <a:chExt cx="1640" cy="424"/>
          </a:xfrm>
        </p:grpSpPr>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
              <a:ext cx="4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655" y="4164424"/>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0930" y="4164424"/>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130" y="4802599"/>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8855" y="4802599"/>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130" y="5440774"/>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0930" y="4802599"/>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2480" y="4802599"/>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8855" y="4183474"/>
            <a:ext cx="581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2105" y="5126449"/>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6830" y="4488274"/>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3105" y="4507324"/>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5830" y="5126449"/>
            <a:ext cx="581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7905" y="5145499"/>
            <a:ext cx="581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7"/>
          <p:cNvGrpSpPr>
            <a:grpSpLocks/>
          </p:cNvGrpSpPr>
          <p:nvPr/>
        </p:nvGrpSpPr>
        <p:grpSpPr bwMode="auto">
          <a:xfrm>
            <a:off x="2913530" y="2611849"/>
            <a:ext cx="3333750" cy="1104900"/>
            <a:chOff x="0" y="0"/>
            <a:chExt cx="2800" cy="928"/>
          </a:xfrm>
        </p:grpSpPr>
        <p:sp>
          <p:nvSpPr>
            <p:cNvPr id="30" name="AutoShape 28"/>
            <p:cNvSpPr>
              <a:spLocks/>
            </p:cNvSpPr>
            <p:nvPr/>
          </p:nvSpPr>
          <p:spPr bwMode="auto">
            <a:xfrm>
              <a:off x="0" y="0"/>
              <a:ext cx="2800" cy="928"/>
            </a:xfrm>
            <a:prstGeom prst="roundRect">
              <a:avLst>
                <a:gd name="adj" fmla="val 20685"/>
              </a:avLst>
            </a:prstGeom>
            <a:noFill/>
            <a:ln w="25400">
              <a:solidFill>
                <a:schemeClr val="tx1"/>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pic>
          <p:nvPicPr>
            <p:cNvPr id="31"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 y="248"/>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 y="264"/>
              <a:ext cx="4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6" y="248"/>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4"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2480" y="4802599"/>
            <a:ext cx="581025" cy="504825"/>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chemeClr val="tx1">
                    <a:alpha val="20000"/>
                  </a:schemeClr>
                </a:solidFill>
                <a:miter lim="800000"/>
                <a:headEnd/>
                <a:tailEnd/>
              </a14:hiddenLine>
            </a:ext>
          </a:extLst>
        </p:spPr>
      </p:pic>
      <p:pic>
        <p:nvPicPr>
          <p:cNvPr id="35"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8855" y="4183474"/>
            <a:ext cx="581025" cy="47625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chemeClr val="tx1">
                    <a:alpha val="20000"/>
                  </a:schemeClr>
                </a:solidFill>
                <a:miter lim="800000"/>
                <a:headEnd/>
                <a:tailEnd/>
              </a14:hiddenLine>
            </a:ext>
          </a:extLst>
        </p:spPr>
      </p:pic>
      <p:pic>
        <p:nvPicPr>
          <p:cNvPr id="36"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2105" y="5126449"/>
            <a:ext cx="581025" cy="504825"/>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chemeClr val="tx1">
                    <a:alpha val="20000"/>
                  </a:schemeClr>
                </a:solidFill>
                <a:miter lim="800000"/>
                <a:headEnd/>
                <a:tailEnd/>
              </a14:hiddenLine>
            </a:ext>
          </a:extLst>
        </p:spPr>
      </p:pic>
    </p:spTree>
    <p:extLst>
      <p:ext uri="{BB962C8B-B14F-4D97-AF65-F5344CB8AC3E}">
        <p14:creationId xmlns:p14="http://schemas.microsoft.com/office/powerpoint/2010/main" val="7548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3500"/>
                            </p:stCondLst>
                            <p:childTnLst>
                              <p:par>
                                <p:cTn id="21" presetID="10" presetClass="exit" presetSubtype="0" fill="hold" nodeType="after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Scrum-ok Scrum-ja </a:t>
            </a:r>
            <a:endParaRPr lang="hu-HU" dirty="0"/>
          </a:p>
        </p:txBody>
      </p:sp>
      <p:sp>
        <p:nvSpPr>
          <p:cNvPr id="4" name="AutoShape 4"/>
          <p:cNvSpPr>
            <a:spLocks/>
          </p:cNvSpPr>
          <p:nvPr/>
        </p:nvSpPr>
        <p:spPr bwMode="auto">
          <a:xfrm>
            <a:off x="628651" y="2732175"/>
            <a:ext cx="7886700" cy="768096"/>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365760" bIns="0" anchor="ctr"/>
          <a:lstStyle/>
          <a:p>
            <a:pPr>
              <a:tabLst>
                <a:tab pos="800100" algn="l"/>
              </a:tabLst>
              <a:defRPr/>
            </a:pPr>
            <a:r>
              <a:rPr lang="hu-HU" sz="2400" dirty="0" smtClean="0">
                <a:solidFill>
                  <a:schemeClr val="bg1"/>
                </a:solidFill>
                <a:ea typeface="ヒラギノ角ゴ Pro W3" pitchFamily="80" charset="-128"/>
                <a:cs typeface="Arial" charset="0"/>
                <a:sym typeface="Arial" charset="0"/>
              </a:rPr>
              <a:t>Mivel foglalkozott a csapatom a legutóbbi találkozásunk</a:t>
            </a:r>
          </a:p>
          <a:p>
            <a:pPr>
              <a:tabLst>
                <a:tab pos="800100" algn="l"/>
              </a:tabLst>
              <a:defRPr/>
            </a:pPr>
            <a:r>
              <a:rPr lang="hu-HU" sz="2400" dirty="0" smtClean="0">
                <a:solidFill>
                  <a:schemeClr val="bg1"/>
                </a:solidFill>
                <a:ea typeface="ヒラギノ角ゴ Pro W3" pitchFamily="80" charset="-128"/>
                <a:cs typeface="Arial" charset="0"/>
                <a:sym typeface="Arial" charset="0"/>
              </a:rPr>
              <a:t>óta és mivel fog foglalkozni a következőig?</a:t>
            </a:r>
            <a:endParaRPr lang="hu-HU" sz="2400" dirty="0">
              <a:solidFill>
                <a:schemeClr val="bg1"/>
              </a:solidFill>
              <a:ea typeface="ヒラギノ角ゴ Pro W3" pitchFamily="80" charset="-128"/>
              <a:cs typeface="Arial" charset="0"/>
              <a:sym typeface="Arial" charset="0"/>
            </a:endParaRPr>
          </a:p>
        </p:txBody>
      </p:sp>
      <p:sp>
        <p:nvSpPr>
          <p:cNvPr id="5" name="Oval 4"/>
          <p:cNvSpPr/>
          <p:nvPr/>
        </p:nvSpPr>
        <p:spPr>
          <a:xfrm>
            <a:off x="7904013" y="2424864"/>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1</a:t>
            </a:r>
          </a:p>
        </p:txBody>
      </p:sp>
      <p:sp>
        <p:nvSpPr>
          <p:cNvPr id="6" name="AutoShape 9"/>
          <p:cNvSpPr>
            <a:spLocks/>
          </p:cNvSpPr>
          <p:nvPr/>
        </p:nvSpPr>
        <p:spPr bwMode="auto">
          <a:xfrm>
            <a:off x="655489" y="4108407"/>
            <a:ext cx="7886700" cy="771525"/>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36576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A csapatom tevékenysége gördíthet-e akadályt más csapatok elé, míg újra találkozunk, és ha igen, mi az?</a:t>
            </a:r>
          </a:p>
        </p:txBody>
      </p:sp>
      <p:sp>
        <p:nvSpPr>
          <p:cNvPr id="7" name="AutoShape 14"/>
          <p:cNvSpPr>
            <a:spLocks/>
          </p:cNvSpPr>
          <p:nvPr/>
        </p:nvSpPr>
        <p:spPr bwMode="auto">
          <a:xfrm>
            <a:off x="659061" y="5405438"/>
            <a:ext cx="7886700" cy="771525"/>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36576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Vannak-e a csapatomnak olyan problémái, amelyek megoldásához más csapatok segítségére van szükség?</a:t>
            </a:r>
            <a:endParaRPr lang="en-US" sz="2400" dirty="0">
              <a:solidFill>
                <a:schemeClr val="bg1"/>
              </a:solidFill>
              <a:ea typeface="ヒラギノ角ゴ Pro W3" pitchFamily="80" charset="-128"/>
              <a:cs typeface="Arial" charset="0"/>
              <a:sym typeface="Arial" charset="0"/>
            </a:endParaRPr>
          </a:p>
        </p:txBody>
      </p:sp>
      <p:sp>
        <p:nvSpPr>
          <p:cNvPr id="8" name="Oval 7"/>
          <p:cNvSpPr/>
          <p:nvPr/>
        </p:nvSpPr>
        <p:spPr>
          <a:xfrm>
            <a:off x="7911157" y="3739313"/>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2</a:t>
            </a:r>
          </a:p>
        </p:txBody>
      </p:sp>
      <p:sp>
        <p:nvSpPr>
          <p:cNvPr id="9" name="Oval 8"/>
          <p:cNvSpPr/>
          <p:nvPr/>
        </p:nvSpPr>
        <p:spPr>
          <a:xfrm>
            <a:off x="7904013" y="5062538"/>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3</a:t>
            </a:r>
          </a:p>
        </p:txBody>
      </p:sp>
    </p:spTree>
    <p:extLst>
      <p:ext uri="{BB962C8B-B14F-4D97-AF65-F5344CB8AC3E}">
        <p14:creationId xmlns:p14="http://schemas.microsoft.com/office/powerpoint/2010/main" val="12361078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96240" y="1432561"/>
            <a:ext cx="8549640" cy="4145279"/>
          </a:xfrm>
          <a:prstGeom prst="wedgeEllipseCallout">
            <a:avLst/>
          </a:prstGeom>
          <a:solidFill>
            <a:srgbClr val="007A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bg1"/>
              </a:solidFill>
            </a:endParaRPr>
          </a:p>
        </p:txBody>
      </p:sp>
      <p:sp>
        <p:nvSpPr>
          <p:cNvPr id="2" name="Title 1"/>
          <p:cNvSpPr>
            <a:spLocks noGrp="1"/>
          </p:cNvSpPr>
          <p:nvPr>
            <p:ph type="title"/>
          </p:nvPr>
        </p:nvSpPr>
        <p:spPr/>
        <p:txBody>
          <a:bodyPr/>
          <a:lstStyle/>
          <a:p>
            <a:r>
              <a:rPr lang="hu-HU" dirty="0"/>
              <a:t>Hogyan ne…</a:t>
            </a:r>
          </a:p>
        </p:txBody>
      </p:sp>
      <p:sp>
        <p:nvSpPr>
          <p:cNvPr id="3" name="Content Placeholder 2"/>
          <p:cNvSpPr>
            <a:spLocks noGrp="1"/>
          </p:cNvSpPr>
          <p:nvPr>
            <p:ph idx="1"/>
          </p:nvPr>
        </p:nvSpPr>
        <p:spPr>
          <a:xfrm>
            <a:off x="1474470" y="2170111"/>
            <a:ext cx="7040880" cy="2822575"/>
          </a:xfrm>
        </p:spPr>
        <p:txBody>
          <a:bodyPr>
            <a:normAutofit/>
          </a:bodyPr>
          <a:lstStyle/>
          <a:p>
            <a:pPr marL="0" indent="0">
              <a:buNone/>
            </a:pPr>
            <a:r>
              <a:rPr lang="en-US" sz="2400" i="1" dirty="0">
                <a:solidFill>
                  <a:schemeClr val="bg1"/>
                </a:solidFill>
              </a:rPr>
              <a:t>“A project manager </a:t>
            </a:r>
            <a:r>
              <a:rPr lang="hu-HU" sz="2400" i="1" dirty="0">
                <a:solidFill>
                  <a:schemeClr val="bg1"/>
                </a:solidFill>
              </a:rPr>
              <a:t>és a Scrum Master-</a:t>
            </a:r>
            <a:r>
              <a:rPr lang="hu-HU" sz="2400" i="1" dirty="0" err="1">
                <a:solidFill>
                  <a:schemeClr val="bg1"/>
                </a:solidFill>
              </a:rPr>
              <a:t>ek</a:t>
            </a:r>
            <a:r>
              <a:rPr lang="hu-HU" sz="2400" i="1" dirty="0">
                <a:solidFill>
                  <a:schemeClr val="bg1"/>
                </a:solidFill>
              </a:rPr>
              <a:t> heti három alkalommal </a:t>
            </a:r>
            <a:r>
              <a:rPr lang="hu-HU" sz="2400" i="1" dirty="0" err="1">
                <a:solidFill>
                  <a:schemeClr val="bg1"/>
                </a:solidFill>
              </a:rPr>
              <a:t>telekonferenciáznak</a:t>
            </a:r>
            <a:r>
              <a:rPr lang="hu-HU" sz="2400" i="1" dirty="0">
                <a:solidFill>
                  <a:schemeClr val="bg1"/>
                </a:solidFill>
              </a:rPr>
              <a:t>, amelyeknek keretén belül a Scrum Master-</a:t>
            </a:r>
            <a:r>
              <a:rPr lang="hu-HU" sz="2400" i="1" dirty="0" err="1">
                <a:solidFill>
                  <a:schemeClr val="bg1"/>
                </a:solidFill>
              </a:rPr>
              <a:t>ek</a:t>
            </a:r>
            <a:r>
              <a:rPr lang="hu-HU" sz="2400" i="1" dirty="0">
                <a:solidFill>
                  <a:schemeClr val="bg1"/>
                </a:solidFill>
              </a:rPr>
              <a:t> felváltva adnak helyzetjelentést és panaszkodnak a csapataik problémáiról. Néhány Scrum Master megkeresett, hogy nem lehetne-e ritkábban tartani ezeket a gyűléseket, mivel semmi újat nem mondanak. Ugyanazokat a problémákat hozzák fel minden gyűlésen.</a:t>
            </a:r>
            <a:r>
              <a:rPr lang="en-US" sz="2400" i="1" dirty="0">
                <a:solidFill>
                  <a:schemeClr val="bg1"/>
                </a:solidFill>
              </a:rPr>
              <a:t>”</a:t>
            </a:r>
            <a:endParaRPr lang="hu-HU" sz="2400" i="1" dirty="0">
              <a:solidFill>
                <a:schemeClr val="bg1"/>
              </a:solidFill>
            </a:endParaRPr>
          </a:p>
        </p:txBody>
      </p:sp>
      <p:sp>
        <p:nvSpPr>
          <p:cNvPr id="4" name="Rectangle 3"/>
          <p:cNvSpPr/>
          <p:nvPr/>
        </p:nvSpPr>
        <p:spPr>
          <a:xfrm>
            <a:off x="628650" y="6176963"/>
            <a:ext cx="7005764" cy="369332"/>
          </a:xfrm>
          <a:prstGeom prst="rect">
            <a:avLst/>
          </a:prstGeom>
        </p:spPr>
        <p:txBody>
          <a:bodyPr wrap="none">
            <a:spAutoFit/>
          </a:bodyPr>
          <a:lstStyle/>
          <a:p>
            <a:r>
              <a:rPr lang="en-US" dirty="0">
                <a:solidFill>
                  <a:srgbClr val="000000"/>
                </a:solidFill>
              </a:rPr>
              <a:t>Morgan </a:t>
            </a:r>
            <a:r>
              <a:rPr lang="en-US" dirty="0" err="1">
                <a:solidFill>
                  <a:srgbClr val="000000"/>
                </a:solidFill>
              </a:rPr>
              <a:t>Ahlström</a:t>
            </a:r>
            <a:r>
              <a:rPr lang="en-US" dirty="0">
                <a:solidFill>
                  <a:srgbClr val="000000"/>
                </a:solidFill>
              </a:rPr>
              <a:t>: </a:t>
            </a:r>
            <a:r>
              <a:rPr lang="en-US" dirty="0"/>
              <a:t>Scrum of Scrums – A Communication Thermometer</a:t>
            </a:r>
            <a:endParaRPr lang="hu-HU" dirty="0"/>
          </a:p>
        </p:txBody>
      </p:sp>
    </p:spTree>
    <p:extLst>
      <p:ext uri="{BB962C8B-B14F-4D97-AF65-F5344CB8AC3E}">
        <p14:creationId xmlns:p14="http://schemas.microsoft.com/office/powerpoint/2010/main" val="567374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Elméletileg nincs</a:t>
            </a:r>
            <a:br>
              <a:rPr lang="hu-HU" dirty="0"/>
            </a:br>
            <a:r>
              <a:rPr lang="hu-HU" dirty="0"/>
              <a:t>határ…</a:t>
            </a:r>
            <a:endParaRPr lang="en-US" dirty="0"/>
          </a:p>
        </p:txBody>
      </p:sp>
      <p:grpSp>
        <p:nvGrpSpPr>
          <p:cNvPr id="4" name="Group 2"/>
          <p:cNvGrpSpPr>
            <a:grpSpLocks/>
          </p:cNvGrpSpPr>
          <p:nvPr/>
        </p:nvGrpSpPr>
        <p:grpSpPr bwMode="auto">
          <a:xfrm>
            <a:off x="1046802" y="4250142"/>
            <a:ext cx="6943725" cy="2124075"/>
            <a:chOff x="0" y="0"/>
            <a:chExt cx="5832" cy="1784"/>
          </a:xfrm>
        </p:grpSpPr>
        <p:grpSp>
          <p:nvGrpSpPr>
            <p:cNvPr id="5" name="Group 3"/>
            <p:cNvGrpSpPr>
              <a:grpSpLocks/>
            </p:cNvGrpSpPr>
            <p:nvPr/>
          </p:nvGrpSpPr>
          <p:grpSpPr bwMode="auto">
            <a:xfrm>
              <a:off x="0" y="0"/>
              <a:ext cx="1800" cy="1704"/>
              <a:chOff x="0" y="0"/>
              <a:chExt cx="1800" cy="1704"/>
            </a:xfrm>
          </p:grpSpPr>
          <p:grpSp>
            <p:nvGrpSpPr>
              <p:cNvPr id="69" name="Group 4"/>
              <p:cNvGrpSpPr>
                <a:grpSpLocks/>
              </p:cNvGrpSpPr>
              <p:nvPr/>
            </p:nvGrpSpPr>
            <p:grpSpPr bwMode="auto">
              <a:xfrm>
                <a:off x="936" y="0"/>
                <a:ext cx="864" cy="1704"/>
                <a:chOff x="0" y="0"/>
                <a:chExt cx="864" cy="1704"/>
              </a:xfrm>
            </p:grpSpPr>
            <p:sp>
              <p:nvSpPr>
                <p:cNvPr id="92" name="AutoShape 5"/>
                <p:cNvSpPr>
                  <a:spLocks/>
                </p:cNvSpPr>
                <p:nvPr/>
              </p:nvSpPr>
              <p:spPr bwMode="auto">
                <a:xfrm>
                  <a:off x="0" y="888"/>
                  <a:ext cx="864" cy="816"/>
                </a:xfrm>
                <a:prstGeom prst="roundRect">
                  <a:avLst>
                    <a:gd name="adj" fmla="val 14704"/>
                  </a:avLst>
                </a:prstGeom>
                <a:no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93" name="Group 6"/>
                <p:cNvGrpSpPr>
                  <a:grpSpLocks/>
                </p:cNvGrpSpPr>
                <p:nvPr/>
              </p:nvGrpSpPr>
              <p:grpSpPr bwMode="auto">
                <a:xfrm>
                  <a:off x="48" y="1008"/>
                  <a:ext cx="768" cy="566"/>
                  <a:chOff x="0" y="0"/>
                  <a:chExt cx="768" cy="566"/>
                </a:xfrm>
              </p:grpSpPr>
              <p:pic>
                <p:nvPicPr>
                  <p:cNvPr id="1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 y="0"/>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 y="12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127"/>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28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 y="28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4" name="AutoShape 13"/>
                <p:cNvSpPr>
                  <a:spLocks/>
                </p:cNvSpPr>
                <p:nvPr/>
              </p:nvSpPr>
              <p:spPr bwMode="auto">
                <a:xfrm>
                  <a:off x="0" y="0"/>
                  <a:ext cx="864" cy="816"/>
                </a:xfrm>
                <a:prstGeom prst="roundRect">
                  <a:avLst>
                    <a:gd name="adj" fmla="val 14704"/>
                  </a:avLst>
                </a:prstGeom>
                <a:no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95" name="Group 14"/>
                <p:cNvGrpSpPr>
                  <a:grpSpLocks/>
                </p:cNvGrpSpPr>
                <p:nvPr/>
              </p:nvGrpSpPr>
              <p:grpSpPr bwMode="auto">
                <a:xfrm>
                  <a:off x="48" y="120"/>
                  <a:ext cx="768" cy="574"/>
                  <a:chOff x="0" y="0"/>
                  <a:chExt cx="768" cy="574"/>
                </a:xfrm>
              </p:grpSpPr>
              <p:pic>
                <p:nvPicPr>
                  <p:cNvPr id="9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 y="12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 y="135"/>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70" name="Group 23"/>
              <p:cNvGrpSpPr>
                <a:grpSpLocks/>
              </p:cNvGrpSpPr>
              <p:nvPr/>
            </p:nvGrpSpPr>
            <p:grpSpPr bwMode="auto">
              <a:xfrm>
                <a:off x="0" y="0"/>
                <a:ext cx="864" cy="1704"/>
                <a:chOff x="0" y="0"/>
                <a:chExt cx="864" cy="1704"/>
              </a:xfrm>
            </p:grpSpPr>
            <p:sp>
              <p:nvSpPr>
                <p:cNvPr id="71" name="AutoShape 24"/>
                <p:cNvSpPr>
                  <a:spLocks/>
                </p:cNvSpPr>
                <p:nvPr/>
              </p:nvSpPr>
              <p:spPr bwMode="auto">
                <a:xfrm>
                  <a:off x="0" y="0"/>
                  <a:ext cx="864" cy="816"/>
                </a:xfrm>
                <a:prstGeom prst="roundRect">
                  <a:avLst>
                    <a:gd name="adj" fmla="val 14704"/>
                  </a:avLst>
                </a:prstGeom>
                <a:no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sp>
              <p:nvSpPr>
                <p:cNvPr id="72" name="AutoShape 25"/>
                <p:cNvSpPr>
                  <a:spLocks/>
                </p:cNvSpPr>
                <p:nvPr/>
              </p:nvSpPr>
              <p:spPr bwMode="auto">
                <a:xfrm>
                  <a:off x="0" y="888"/>
                  <a:ext cx="864" cy="816"/>
                </a:xfrm>
                <a:prstGeom prst="roundRect">
                  <a:avLst>
                    <a:gd name="adj" fmla="val 14704"/>
                  </a:avLst>
                </a:prstGeom>
                <a:no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73" name="Group 26"/>
                <p:cNvGrpSpPr>
                  <a:grpSpLocks/>
                </p:cNvGrpSpPr>
                <p:nvPr/>
              </p:nvGrpSpPr>
              <p:grpSpPr bwMode="auto">
                <a:xfrm>
                  <a:off x="48" y="1008"/>
                  <a:ext cx="768" cy="574"/>
                  <a:chOff x="0" y="0"/>
                  <a:chExt cx="768" cy="574"/>
                </a:xfrm>
              </p:grpSpPr>
              <p:pic>
                <p:nvPicPr>
                  <p:cNvPr id="84"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 y="12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 y="135"/>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4" name="Group 35"/>
                <p:cNvGrpSpPr>
                  <a:grpSpLocks/>
                </p:cNvGrpSpPr>
                <p:nvPr/>
              </p:nvGrpSpPr>
              <p:grpSpPr bwMode="auto">
                <a:xfrm>
                  <a:off x="48" y="96"/>
                  <a:ext cx="768" cy="614"/>
                  <a:chOff x="0" y="0"/>
                  <a:chExt cx="768" cy="614"/>
                </a:xfrm>
              </p:grpSpPr>
              <p:pic>
                <p:nvPicPr>
                  <p:cNvPr id="7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16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 y="33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16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 y="33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6" name="Group 45"/>
            <p:cNvGrpSpPr>
              <a:grpSpLocks/>
            </p:cNvGrpSpPr>
            <p:nvPr/>
          </p:nvGrpSpPr>
          <p:grpSpPr bwMode="auto">
            <a:xfrm>
              <a:off x="2016" y="0"/>
              <a:ext cx="1800" cy="1704"/>
              <a:chOff x="0" y="0"/>
              <a:chExt cx="1800" cy="1704"/>
            </a:xfrm>
          </p:grpSpPr>
          <p:grpSp>
            <p:nvGrpSpPr>
              <p:cNvPr id="43" name="Group 46"/>
              <p:cNvGrpSpPr>
                <a:grpSpLocks/>
              </p:cNvGrpSpPr>
              <p:nvPr/>
            </p:nvGrpSpPr>
            <p:grpSpPr bwMode="auto">
              <a:xfrm>
                <a:off x="0" y="0"/>
                <a:ext cx="864" cy="1704"/>
                <a:chOff x="0" y="0"/>
                <a:chExt cx="864" cy="1704"/>
              </a:xfrm>
            </p:grpSpPr>
            <p:sp>
              <p:nvSpPr>
                <p:cNvPr id="53" name="AutoShape 47"/>
                <p:cNvSpPr>
                  <a:spLocks/>
                </p:cNvSpPr>
                <p:nvPr/>
              </p:nvSpPr>
              <p:spPr bwMode="auto">
                <a:xfrm>
                  <a:off x="0" y="888"/>
                  <a:ext cx="864" cy="816"/>
                </a:xfrm>
                <a:prstGeom prst="roundRect">
                  <a:avLst>
                    <a:gd name="adj" fmla="val 14704"/>
                  </a:avLst>
                </a:prstGeom>
                <a:noFill/>
                <a:ln w="25400">
                  <a:solidFill>
                    <a:srgbClr val="910000"/>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pic>
              <p:nvPicPr>
                <p:cNvPr id="54"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95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 y="95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 y="95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 y="112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 y="112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 y="131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 y="1320"/>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 y="131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AutoShape 56"/>
                <p:cNvSpPr>
                  <a:spLocks/>
                </p:cNvSpPr>
                <p:nvPr/>
              </p:nvSpPr>
              <p:spPr bwMode="auto">
                <a:xfrm>
                  <a:off x="0" y="0"/>
                  <a:ext cx="864" cy="816"/>
                </a:xfrm>
                <a:prstGeom prst="roundRect">
                  <a:avLst>
                    <a:gd name="adj" fmla="val 14704"/>
                  </a:avLst>
                </a:prstGeom>
                <a:noFill/>
                <a:ln w="25400">
                  <a:solidFill>
                    <a:srgbClr val="910000"/>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63" name="Group 57"/>
                <p:cNvGrpSpPr>
                  <a:grpSpLocks/>
                </p:cNvGrpSpPr>
                <p:nvPr/>
              </p:nvGrpSpPr>
              <p:grpSpPr bwMode="auto">
                <a:xfrm>
                  <a:off x="64" y="168"/>
                  <a:ext cx="728" cy="470"/>
                  <a:chOff x="0" y="0"/>
                  <a:chExt cx="728" cy="470"/>
                </a:xfrm>
              </p:grpSpPr>
              <p:pic>
                <p:nvPicPr>
                  <p:cNvPr id="64"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 y="19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 y="199"/>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44" name="Group 63"/>
              <p:cNvGrpSpPr>
                <a:grpSpLocks/>
              </p:cNvGrpSpPr>
              <p:nvPr/>
            </p:nvGrpSpPr>
            <p:grpSpPr bwMode="auto">
              <a:xfrm>
                <a:off x="936" y="448"/>
                <a:ext cx="864" cy="816"/>
                <a:chOff x="0" y="0"/>
                <a:chExt cx="864" cy="816"/>
              </a:xfrm>
            </p:grpSpPr>
            <p:sp>
              <p:nvSpPr>
                <p:cNvPr id="45" name="AutoShape 64"/>
                <p:cNvSpPr>
                  <a:spLocks/>
                </p:cNvSpPr>
                <p:nvPr/>
              </p:nvSpPr>
              <p:spPr bwMode="auto">
                <a:xfrm>
                  <a:off x="0" y="0"/>
                  <a:ext cx="864" cy="816"/>
                </a:xfrm>
                <a:prstGeom prst="roundRect">
                  <a:avLst>
                    <a:gd name="adj" fmla="val 14704"/>
                  </a:avLst>
                </a:prstGeom>
                <a:noFill/>
                <a:ln w="25400">
                  <a:solidFill>
                    <a:srgbClr val="910000"/>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46" name="Group 65"/>
                <p:cNvGrpSpPr>
                  <a:grpSpLocks/>
                </p:cNvGrpSpPr>
                <p:nvPr/>
              </p:nvGrpSpPr>
              <p:grpSpPr bwMode="auto">
                <a:xfrm>
                  <a:off x="64" y="80"/>
                  <a:ext cx="728" cy="654"/>
                  <a:chOff x="0" y="0"/>
                  <a:chExt cx="728" cy="654"/>
                </a:xfrm>
              </p:grpSpPr>
              <p:pic>
                <p:nvPicPr>
                  <p:cNvPr id="47" name="Picture 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 y="191"/>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 y="184"/>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 y="384"/>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5"/>
                    <a:ext cx="3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 y="375"/>
                    <a:ext cx="3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7" name="Group 72"/>
            <p:cNvGrpSpPr>
              <a:grpSpLocks/>
            </p:cNvGrpSpPr>
            <p:nvPr/>
          </p:nvGrpSpPr>
          <p:grpSpPr bwMode="auto">
            <a:xfrm>
              <a:off x="4032" y="0"/>
              <a:ext cx="1800" cy="1784"/>
              <a:chOff x="0" y="0"/>
              <a:chExt cx="1800" cy="1784"/>
            </a:xfrm>
          </p:grpSpPr>
          <p:grpSp>
            <p:nvGrpSpPr>
              <p:cNvPr id="8" name="Group 73"/>
              <p:cNvGrpSpPr>
                <a:grpSpLocks/>
              </p:cNvGrpSpPr>
              <p:nvPr/>
            </p:nvGrpSpPr>
            <p:grpSpPr bwMode="auto">
              <a:xfrm>
                <a:off x="0" y="0"/>
                <a:ext cx="864" cy="1784"/>
                <a:chOff x="0" y="0"/>
                <a:chExt cx="864" cy="1784"/>
              </a:xfrm>
            </p:grpSpPr>
            <p:sp>
              <p:nvSpPr>
                <p:cNvPr id="26" name="AutoShape 74"/>
                <p:cNvSpPr>
                  <a:spLocks/>
                </p:cNvSpPr>
                <p:nvPr/>
              </p:nvSpPr>
              <p:spPr bwMode="auto">
                <a:xfrm>
                  <a:off x="0" y="0"/>
                  <a:ext cx="864" cy="816"/>
                </a:xfrm>
                <a:prstGeom prst="roundRect">
                  <a:avLst>
                    <a:gd name="adj" fmla="val 14704"/>
                  </a:avLst>
                </a:prstGeom>
                <a:noFill/>
                <a:ln w="25400">
                  <a:solidFill>
                    <a:srgbClr val="00531C"/>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sp>
              <p:nvSpPr>
                <p:cNvPr id="27" name="AutoShape 75"/>
                <p:cNvSpPr>
                  <a:spLocks/>
                </p:cNvSpPr>
                <p:nvPr/>
              </p:nvSpPr>
              <p:spPr bwMode="auto">
                <a:xfrm>
                  <a:off x="0" y="968"/>
                  <a:ext cx="864" cy="816"/>
                </a:xfrm>
                <a:prstGeom prst="roundRect">
                  <a:avLst>
                    <a:gd name="adj" fmla="val 14704"/>
                  </a:avLst>
                </a:prstGeom>
                <a:noFill/>
                <a:ln w="25400">
                  <a:solidFill>
                    <a:srgbClr val="00531C"/>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28" name="Group 76"/>
                <p:cNvGrpSpPr>
                  <a:grpSpLocks/>
                </p:cNvGrpSpPr>
                <p:nvPr/>
              </p:nvGrpSpPr>
              <p:grpSpPr bwMode="auto">
                <a:xfrm>
                  <a:off x="64" y="96"/>
                  <a:ext cx="728" cy="622"/>
                  <a:chOff x="0" y="0"/>
                  <a:chExt cx="728" cy="622"/>
                </a:xfrm>
              </p:grpSpPr>
              <p:pic>
                <p:nvPicPr>
                  <p:cNvPr id="35"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 y="16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 y="16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44"/>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 y="344"/>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 y="352"/>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9" name="Picture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 y="104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 y="123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 y="123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 y="140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 y="140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 y="1416"/>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91"/>
              <p:cNvGrpSpPr>
                <a:grpSpLocks/>
              </p:cNvGrpSpPr>
              <p:nvPr/>
            </p:nvGrpSpPr>
            <p:grpSpPr bwMode="auto">
              <a:xfrm>
                <a:off x="936" y="0"/>
                <a:ext cx="864" cy="1784"/>
                <a:chOff x="0" y="0"/>
                <a:chExt cx="864" cy="1784"/>
              </a:xfrm>
            </p:grpSpPr>
            <p:sp>
              <p:nvSpPr>
                <p:cNvPr id="10" name="AutoShape 92"/>
                <p:cNvSpPr>
                  <a:spLocks/>
                </p:cNvSpPr>
                <p:nvPr/>
              </p:nvSpPr>
              <p:spPr bwMode="auto">
                <a:xfrm>
                  <a:off x="0" y="0"/>
                  <a:ext cx="864" cy="816"/>
                </a:xfrm>
                <a:prstGeom prst="roundRect">
                  <a:avLst>
                    <a:gd name="adj" fmla="val 14704"/>
                  </a:avLst>
                </a:prstGeom>
                <a:noFill/>
                <a:ln w="25400">
                  <a:solidFill>
                    <a:srgbClr val="00531C"/>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sp>
              <p:nvSpPr>
                <p:cNvPr id="11" name="AutoShape 93"/>
                <p:cNvSpPr>
                  <a:spLocks/>
                </p:cNvSpPr>
                <p:nvPr/>
              </p:nvSpPr>
              <p:spPr bwMode="auto">
                <a:xfrm>
                  <a:off x="0" y="968"/>
                  <a:ext cx="864" cy="816"/>
                </a:xfrm>
                <a:prstGeom prst="roundRect">
                  <a:avLst>
                    <a:gd name="adj" fmla="val 14704"/>
                  </a:avLst>
                </a:prstGeom>
                <a:noFill/>
                <a:ln w="25400">
                  <a:solidFill>
                    <a:srgbClr val="00531C"/>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12" name="Group 94"/>
                <p:cNvGrpSpPr>
                  <a:grpSpLocks/>
                </p:cNvGrpSpPr>
                <p:nvPr/>
              </p:nvGrpSpPr>
              <p:grpSpPr bwMode="auto">
                <a:xfrm>
                  <a:off x="64" y="152"/>
                  <a:ext cx="728" cy="510"/>
                  <a:chOff x="0" y="0"/>
                  <a:chExt cx="728" cy="510"/>
                </a:xfrm>
              </p:grpSpPr>
              <p:pic>
                <p:nvPicPr>
                  <p:cNvPr id="21"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 y="23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 y="239"/>
                    <a:ext cx="32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 y="1064"/>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 y="1072"/>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 y="1072"/>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 y="123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 y="1232"/>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 y="140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 y="1408"/>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 y="1416"/>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110" name="Group 108"/>
          <p:cNvGrpSpPr>
            <a:grpSpLocks/>
          </p:cNvGrpSpPr>
          <p:nvPr/>
        </p:nvGrpSpPr>
        <p:grpSpPr bwMode="auto">
          <a:xfrm>
            <a:off x="3761427" y="2145117"/>
            <a:ext cx="1514475" cy="685800"/>
            <a:chOff x="0" y="0"/>
            <a:chExt cx="1272" cy="576"/>
          </a:xfrm>
        </p:grpSpPr>
        <p:sp>
          <p:nvSpPr>
            <p:cNvPr id="111" name="AutoShape 109"/>
            <p:cNvSpPr>
              <a:spLocks/>
            </p:cNvSpPr>
            <p:nvPr/>
          </p:nvSpPr>
          <p:spPr bwMode="auto">
            <a:xfrm>
              <a:off x="0" y="0"/>
              <a:ext cx="1272" cy="576"/>
            </a:xfrm>
            <a:prstGeom prst="roundRect">
              <a:avLst>
                <a:gd name="adj" fmla="val 20833"/>
              </a:avLst>
            </a:prstGeom>
            <a:noFill/>
            <a:ln w="25400">
              <a:solidFill>
                <a:schemeClr val="tx1"/>
              </a:solidFill>
              <a:round/>
              <a:headEnd/>
              <a:tailEnd/>
            </a:ln>
          </p:spPr>
          <p:txBody>
            <a:bodyP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2400"/>
            </a:p>
          </p:txBody>
        </p:sp>
        <p:grpSp>
          <p:nvGrpSpPr>
            <p:cNvPr id="112" name="Group 110"/>
            <p:cNvGrpSpPr>
              <a:grpSpLocks/>
            </p:cNvGrpSpPr>
            <p:nvPr/>
          </p:nvGrpSpPr>
          <p:grpSpPr bwMode="auto">
            <a:xfrm>
              <a:off x="104" y="144"/>
              <a:ext cx="1072" cy="278"/>
              <a:chOff x="0" y="0"/>
              <a:chExt cx="1072" cy="278"/>
            </a:xfrm>
          </p:grpSpPr>
          <p:pic>
            <p:nvPicPr>
              <p:cNvPr id="113" name="Picture 1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1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16" name="Group 114"/>
          <p:cNvGrpSpPr>
            <a:grpSpLocks/>
          </p:cNvGrpSpPr>
          <p:nvPr/>
        </p:nvGrpSpPr>
        <p:grpSpPr bwMode="auto">
          <a:xfrm>
            <a:off x="1599252" y="3116667"/>
            <a:ext cx="5838825" cy="847725"/>
            <a:chOff x="0" y="0"/>
            <a:chExt cx="4904" cy="712"/>
          </a:xfrm>
        </p:grpSpPr>
        <p:grpSp>
          <p:nvGrpSpPr>
            <p:cNvPr id="117" name="Group 115"/>
            <p:cNvGrpSpPr>
              <a:grpSpLocks/>
            </p:cNvGrpSpPr>
            <p:nvPr/>
          </p:nvGrpSpPr>
          <p:grpSpPr bwMode="auto">
            <a:xfrm>
              <a:off x="0" y="0"/>
              <a:ext cx="872" cy="712"/>
              <a:chOff x="0" y="0"/>
              <a:chExt cx="872" cy="712"/>
            </a:xfrm>
          </p:grpSpPr>
          <p:sp>
            <p:nvSpPr>
              <p:cNvPr id="131" name="AutoShape 116"/>
              <p:cNvSpPr>
                <a:spLocks/>
              </p:cNvSpPr>
              <p:nvPr/>
            </p:nvSpPr>
            <p:spPr bwMode="auto">
              <a:xfrm>
                <a:off x="0" y="0"/>
                <a:ext cx="872" cy="712"/>
              </a:xfrm>
              <a:prstGeom prst="roundRect">
                <a:avLst>
                  <a:gd name="adj" fmla="val 16852"/>
                </a:avLst>
              </a:prstGeom>
              <a:no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132" name="Group 117"/>
              <p:cNvGrpSpPr>
                <a:grpSpLocks/>
              </p:cNvGrpSpPr>
              <p:nvPr/>
            </p:nvGrpSpPr>
            <p:grpSpPr bwMode="auto">
              <a:xfrm>
                <a:off x="96" y="64"/>
                <a:ext cx="688" cy="582"/>
                <a:chOff x="0" y="0"/>
                <a:chExt cx="688" cy="582"/>
              </a:xfrm>
            </p:grpSpPr>
            <p:pic>
              <p:nvPicPr>
                <p:cNvPr id="133"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1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 y="312"/>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18" name="Group 122"/>
            <p:cNvGrpSpPr>
              <a:grpSpLocks/>
            </p:cNvGrpSpPr>
            <p:nvPr/>
          </p:nvGrpSpPr>
          <p:grpSpPr bwMode="auto">
            <a:xfrm>
              <a:off x="2016" y="0"/>
              <a:ext cx="872" cy="712"/>
              <a:chOff x="0" y="0"/>
              <a:chExt cx="872" cy="712"/>
            </a:xfrm>
          </p:grpSpPr>
          <p:sp>
            <p:nvSpPr>
              <p:cNvPr id="126" name="AutoShape 123"/>
              <p:cNvSpPr>
                <a:spLocks/>
              </p:cNvSpPr>
              <p:nvPr/>
            </p:nvSpPr>
            <p:spPr bwMode="auto">
              <a:xfrm>
                <a:off x="0" y="0"/>
                <a:ext cx="872" cy="712"/>
              </a:xfrm>
              <a:prstGeom prst="roundRect">
                <a:avLst>
                  <a:gd name="adj" fmla="val 16852"/>
                </a:avLst>
              </a:prstGeom>
              <a:noFill/>
              <a:ln w="25400">
                <a:solidFill>
                  <a:srgbClr val="910000"/>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127" name="Group 124"/>
              <p:cNvGrpSpPr>
                <a:grpSpLocks/>
              </p:cNvGrpSpPr>
              <p:nvPr/>
            </p:nvGrpSpPr>
            <p:grpSpPr bwMode="auto">
              <a:xfrm>
                <a:off x="120" y="80"/>
                <a:ext cx="632" cy="574"/>
                <a:chOff x="0" y="0"/>
                <a:chExt cx="632" cy="574"/>
              </a:xfrm>
            </p:grpSpPr>
            <p:pic>
              <p:nvPicPr>
                <p:cNvPr id="128" name="Picture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 name="Picture 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 y="13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 name="Picture 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96"/>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19" name="Group 128"/>
            <p:cNvGrpSpPr>
              <a:grpSpLocks/>
            </p:cNvGrpSpPr>
            <p:nvPr/>
          </p:nvGrpSpPr>
          <p:grpSpPr bwMode="auto">
            <a:xfrm>
              <a:off x="4032" y="0"/>
              <a:ext cx="872" cy="712"/>
              <a:chOff x="0" y="0"/>
              <a:chExt cx="872" cy="712"/>
            </a:xfrm>
          </p:grpSpPr>
          <p:sp>
            <p:nvSpPr>
              <p:cNvPr id="120" name="AutoShape 129"/>
              <p:cNvSpPr>
                <a:spLocks/>
              </p:cNvSpPr>
              <p:nvPr/>
            </p:nvSpPr>
            <p:spPr bwMode="auto">
              <a:xfrm>
                <a:off x="0" y="0"/>
                <a:ext cx="872" cy="712"/>
              </a:xfrm>
              <a:prstGeom prst="roundRect">
                <a:avLst>
                  <a:gd name="adj" fmla="val 16852"/>
                </a:avLst>
              </a:prstGeom>
              <a:noFill/>
              <a:ln w="25400">
                <a:solidFill>
                  <a:srgbClr val="00531C"/>
                </a:solidFill>
                <a:round/>
                <a:headEnd/>
                <a:tailEnd/>
              </a:ln>
              <a:effectLst>
                <a:outerShdw blurRad="114300" dist="63500" dir="2700000" algn="ctr" rotWithShape="0">
                  <a:schemeClr val="bg2">
                    <a:alpha val="29999"/>
                  </a:schemeClr>
                </a:outerShdw>
              </a:effectLst>
            </p:spPr>
            <p:txBody>
              <a:bodyPr/>
              <a:lstStyle/>
              <a:p>
                <a:pPr algn="ctr" eaLnBrk="1" hangingPunct="1">
                  <a:defRPr/>
                </a:pPr>
                <a:endParaRPr lang="en-US" sz="1350">
                  <a:latin typeface="Gill Sans" pitchFamily="80" charset="0"/>
                  <a:ea typeface="ヒラギノ角ゴ Pro W3" pitchFamily="80" charset="-128"/>
                  <a:sym typeface="Gill Sans" pitchFamily="80" charset="0"/>
                </a:endParaRPr>
              </a:p>
            </p:txBody>
          </p:sp>
          <p:grpSp>
            <p:nvGrpSpPr>
              <p:cNvPr id="121" name="Group 130"/>
              <p:cNvGrpSpPr>
                <a:grpSpLocks/>
              </p:cNvGrpSpPr>
              <p:nvPr/>
            </p:nvGrpSpPr>
            <p:grpSpPr bwMode="auto">
              <a:xfrm>
                <a:off x="72" y="32"/>
                <a:ext cx="728" cy="654"/>
                <a:chOff x="0" y="0"/>
                <a:chExt cx="728" cy="654"/>
              </a:xfrm>
            </p:grpSpPr>
            <p:pic>
              <p:nvPicPr>
                <p:cNvPr id="122" name="Picture 1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 y="8"/>
                  <a:ext cx="32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1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1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75"/>
                  <a:ext cx="3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 y="375"/>
                  <a:ext cx="3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12048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2000" fill="hold"/>
                                        <p:tgtEl>
                                          <p:spTgt spid="116"/>
                                        </p:tgtEl>
                                        <p:attrNameLst>
                                          <p:attrName>ppt_x</p:attrName>
                                        </p:attrNameLst>
                                      </p:cBhvr>
                                      <p:tavLst>
                                        <p:tav tm="0">
                                          <p:val>
                                            <p:strVal val="#ppt_x"/>
                                          </p:val>
                                        </p:tav>
                                        <p:tav tm="100000">
                                          <p:val>
                                            <p:strVal val="#ppt_x"/>
                                          </p:val>
                                        </p:tav>
                                      </p:tavLst>
                                    </p:anim>
                                    <p:anim calcmode="lin" valueType="num">
                                      <p:cBhvr additive="base">
                                        <p:cTn id="8" dur="20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2000" fill="hold"/>
                                        <p:tgtEl>
                                          <p:spTgt spid="110"/>
                                        </p:tgtEl>
                                        <p:attrNameLst>
                                          <p:attrName>ppt_x</p:attrName>
                                        </p:attrNameLst>
                                      </p:cBhvr>
                                      <p:tavLst>
                                        <p:tav tm="0">
                                          <p:val>
                                            <p:strVal val="#ppt_x"/>
                                          </p:val>
                                        </p:tav>
                                        <p:tav tm="100000">
                                          <p:val>
                                            <p:strVal val="#ppt_x"/>
                                          </p:val>
                                        </p:tav>
                                      </p:tavLst>
                                    </p:anim>
                                    <p:anim calcmode="lin" valueType="num">
                                      <p:cBhvr additive="base">
                                        <p:cTn id="14" dur="2000" fill="hold"/>
                                        <p:tgtEl>
                                          <p:spTgt spid="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Scrum </a:t>
            </a:r>
            <a:r>
              <a:rPr lang="en-US" dirty="0" err="1"/>
              <a:t>pozit</a:t>
            </a:r>
            <a:r>
              <a:rPr lang="hu-HU" dirty="0"/>
              <a:t>ív hatásai</a:t>
            </a:r>
          </a:p>
        </p:txBody>
      </p:sp>
      <p:sp>
        <p:nvSpPr>
          <p:cNvPr id="3" name="Content Placeholder 2"/>
          <p:cNvSpPr>
            <a:spLocks noGrp="1"/>
          </p:cNvSpPr>
          <p:nvPr>
            <p:ph idx="1"/>
          </p:nvPr>
        </p:nvSpPr>
        <p:spPr>
          <a:xfrm>
            <a:off x="628650" y="2176091"/>
            <a:ext cx="7886700" cy="4681909"/>
          </a:xfrm>
        </p:spPr>
        <p:txBody>
          <a:bodyPr>
            <a:noAutofit/>
          </a:bodyPr>
          <a:lstStyle/>
          <a:p>
            <a:r>
              <a:rPr lang="hu-HU" sz="2400" dirty="0"/>
              <a:t>Felelősségtudat növekedése</a:t>
            </a:r>
          </a:p>
          <a:p>
            <a:r>
              <a:rPr lang="en-US" sz="2400" dirty="0"/>
              <a:t>Term</a:t>
            </a:r>
            <a:r>
              <a:rPr lang="hu-HU" sz="2400" dirty="0"/>
              <a:t>ék- és projektismeret</a:t>
            </a:r>
          </a:p>
          <a:p>
            <a:r>
              <a:rPr lang="hu-HU" sz="2400" dirty="0"/>
              <a:t>Motiváció, kreativitás</a:t>
            </a:r>
          </a:p>
          <a:p>
            <a:r>
              <a:rPr lang="hu-HU" sz="2400" dirty="0"/>
              <a:t>Elkötelezettség</a:t>
            </a:r>
          </a:p>
          <a:p>
            <a:r>
              <a:rPr lang="hu-HU" sz="2400" dirty="0"/>
              <a:t>Átláthatóság</a:t>
            </a:r>
          </a:p>
          <a:p>
            <a:r>
              <a:rPr lang="hu-HU" sz="2400" dirty="0"/>
              <a:t>Függetlenség</a:t>
            </a:r>
          </a:p>
          <a:p>
            <a:r>
              <a:rPr lang="hu-HU" sz="2400" dirty="0"/>
              <a:t>Kommunikáció, csapatszellem</a:t>
            </a:r>
          </a:p>
          <a:p>
            <a:r>
              <a:rPr lang="hu-HU" sz="2400" dirty="0"/>
              <a:t>Folyamatos fejlődés</a:t>
            </a:r>
          </a:p>
          <a:p>
            <a:r>
              <a:rPr lang="en-US" sz="2400" dirty="0"/>
              <a:t>“</a:t>
            </a:r>
            <a:r>
              <a:rPr lang="hu-HU" sz="2400" dirty="0" err="1"/>
              <a:t>Fail</a:t>
            </a:r>
            <a:r>
              <a:rPr lang="hu-HU" sz="2400" dirty="0"/>
              <a:t> </a:t>
            </a:r>
            <a:r>
              <a:rPr lang="hu-HU" sz="2400" dirty="0" err="1"/>
              <a:t>fast</a:t>
            </a:r>
            <a:r>
              <a:rPr lang="hu-HU" sz="2400" dirty="0"/>
              <a:t> and </a:t>
            </a:r>
            <a:r>
              <a:rPr lang="hu-HU" sz="2400" dirty="0" err="1"/>
              <a:t>often</a:t>
            </a:r>
            <a:r>
              <a:rPr lang="en-US" sz="2400" dirty="0"/>
              <a:t>”</a:t>
            </a:r>
            <a:r>
              <a:rPr lang="hu-HU" sz="2400" dirty="0"/>
              <a:t>… a</a:t>
            </a:r>
            <a:r>
              <a:rPr lang="en-US" sz="2400" dirty="0"/>
              <a:t> </a:t>
            </a:r>
            <a:r>
              <a:rPr lang="en-US" sz="2400" dirty="0" err="1"/>
              <a:t>hib</a:t>
            </a:r>
            <a:r>
              <a:rPr lang="hu-HU" sz="2400" dirty="0" err="1"/>
              <a:t>áinkból</a:t>
            </a:r>
            <a:r>
              <a:rPr lang="hu-HU" sz="2400" dirty="0"/>
              <a:t> tanulunk</a:t>
            </a:r>
          </a:p>
          <a:p>
            <a:r>
              <a:rPr lang="hu-HU" sz="2400" dirty="0"/>
              <a:t>Szoftver hibák felfedezése időben</a:t>
            </a:r>
          </a:p>
        </p:txBody>
      </p:sp>
    </p:spTree>
    <p:extLst>
      <p:ext uri="{BB962C8B-B14F-4D97-AF65-F5344CB8AC3E}">
        <p14:creationId xmlns:p14="http://schemas.microsoft.com/office/powerpoint/2010/main" val="180895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V Modell</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5983" y="1825625"/>
            <a:ext cx="6772033" cy="4351338"/>
          </a:xfrm>
        </p:spPr>
      </p:pic>
    </p:spTree>
    <p:extLst>
      <p:ext uri="{BB962C8B-B14F-4D97-AF65-F5344CB8AC3E}">
        <p14:creationId xmlns:p14="http://schemas.microsoft.com/office/powerpoint/2010/main" val="225762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Felelősségtudat növekedése</a:t>
            </a:r>
          </a:p>
        </p:txBody>
      </p:sp>
      <p:sp>
        <p:nvSpPr>
          <p:cNvPr id="4" name="Rounded Rectangle 3"/>
          <p:cNvSpPr/>
          <p:nvPr/>
        </p:nvSpPr>
        <p:spPr>
          <a:xfrm>
            <a:off x="1186173" y="1690689"/>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Fejlesztőcsapat</a:t>
            </a:r>
          </a:p>
        </p:txBody>
      </p:sp>
      <p:sp>
        <p:nvSpPr>
          <p:cNvPr id="5" name="Rounded Rectangle 4"/>
          <p:cNvSpPr/>
          <p:nvPr/>
        </p:nvSpPr>
        <p:spPr>
          <a:xfrm>
            <a:off x="1698265" y="2230935"/>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Becslések</a:t>
            </a:r>
          </a:p>
        </p:txBody>
      </p:sp>
      <p:sp>
        <p:nvSpPr>
          <p:cNvPr id="6" name="Rounded Rectangle 5"/>
          <p:cNvSpPr/>
          <p:nvPr/>
        </p:nvSpPr>
        <p:spPr>
          <a:xfrm>
            <a:off x="5083687" y="2230935"/>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Döntés</a:t>
            </a:r>
          </a:p>
        </p:txBody>
      </p:sp>
      <p:sp>
        <p:nvSpPr>
          <p:cNvPr id="10" name="Rounded Rectangle 9"/>
          <p:cNvSpPr/>
          <p:nvPr/>
        </p:nvSpPr>
        <p:spPr>
          <a:xfrm>
            <a:off x="1186173" y="3815794"/>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Fejlesztőcsapat</a:t>
            </a:r>
          </a:p>
        </p:txBody>
      </p:sp>
      <p:sp>
        <p:nvSpPr>
          <p:cNvPr id="11" name="Rounded Rectangle 10"/>
          <p:cNvSpPr/>
          <p:nvPr/>
        </p:nvSpPr>
        <p:spPr>
          <a:xfrm>
            <a:off x="1698265" y="4322318"/>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Saját magának szab határt</a:t>
            </a:r>
          </a:p>
        </p:txBody>
      </p:sp>
      <p:sp>
        <p:nvSpPr>
          <p:cNvPr id="12" name="Rounded Rectangle 11"/>
          <p:cNvSpPr/>
          <p:nvPr/>
        </p:nvSpPr>
        <p:spPr>
          <a:xfrm>
            <a:off x="5083687" y="4322318"/>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Együtt vállalnak kötelezettséget</a:t>
            </a:r>
          </a:p>
        </p:txBody>
      </p:sp>
      <p:sp>
        <p:nvSpPr>
          <p:cNvPr id="21" name="Rounded Rectangle 20"/>
          <p:cNvSpPr/>
          <p:nvPr/>
        </p:nvSpPr>
        <p:spPr>
          <a:xfrm>
            <a:off x="3347375" y="5862625"/>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Felelősségtudat növekedése</a:t>
            </a:r>
            <a:endParaRPr lang="en-US" sz="2400" dirty="0"/>
          </a:p>
        </p:txBody>
      </p:sp>
      <p:sp>
        <p:nvSpPr>
          <p:cNvPr id="22" name="Down Arrow 21"/>
          <p:cNvSpPr/>
          <p:nvPr/>
        </p:nvSpPr>
        <p:spPr>
          <a:xfrm>
            <a:off x="4485601" y="3317655"/>
            <a:ext cx="472786" cy="3928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Down Arrow 22"/>
          <p:cNvSpPr/>
          <p:nvPr/>
        </p:nvSpPr>
        <p:spPr>
          <a:xfrm>
            <a:off x="4482582" y="5440187"/>
            <a:ext cx="472786" cy="3928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6753471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a:t>
            </a:r>
            <a:r>
              <a:rPr lang="hu-HU" dirty="0"/>
              <a:t>ék- és projektismeret</a:t>
            </a:r>
            <a:br>
              <a:rPr lang="hu-HU" dirty="0"/>
            </a:br>
            <a:r>
              <a:rPr lang="en-US" dirty="0"/>
              <a:t>“Less</a:t>
            </a:r>
            <a:r>
              <a:rPr lang="hu-HU" dirty="0"/>
              <a:t> </a:t>
            </a:r>
            <a:r>
              <a:rPr lang="en-US" dirty="0"/>
              <a:t>single point of failure”</a:t>
            </a:r>
          </a:p>
        </p:txBody>
      </p:sp>
      <p:sp>
        <p:nvSpPr>
          <p:cNvPr id="4" name="Rounded Rectangle 3"/>
          <p:cNvSpPr/>
          <p:nvPr/>
        </p:nvSpPr>
        <p:spPr>
          <a:xfrm>
            <a:off x="982756" y="1711006"/>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Scrum</a:t>
            </a:r>
          </a:p>
        </p:txBody>
      </p:sp>
      <p:sp>
        <p:nvSpPr>
          <p:cNvPr id="5" name="Rounded Rectangle 4"/>
          <p:cNvSpPr/>
          <p:nvPr/>
        </p:nvSpPr>
        <p:spPr>
          <a:xfrm>
            <a:off x="1519251" y="2215511"/>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Kereszt funkcionális csapatok</a:t>
            </a:r>
          </a:p>
        </p:txBody>
      </p:sp>
      <p:sp>
        <p:nvSpPr>
          <p:cNvPr id="6" name="Rounded Rectangle 5"/>
          <p:cNvSpPr/>
          <p:nvPr/>
        </p:nvSpPr>
        <p:spPr>
          <a:xfrm>
            <a:off x="4793468" y="2215512"/>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Minden eseményen részt vesznek</a:t>
            </a:r>
          </a:p>
        </p:txBody>
      </p:sp>
      <p:sp>
        <p:nvSpPr>
          <p:cNvPr id="7" name="Rounded Rectangle 6"/>
          <p:cNvSpPr/>
          <p:nvPr/>
        </p:nvSpPr>
        <p:spPr>
          <a:xfrm>
            <a:off x="982756" y="3767454"/>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Csapattagok</a:t>
            </a:r>
            <a:endParaRPr lang="hu-HU" sz="2400" dirty="0"/>
          </a:p>
        </p:txBody>
      </p:sp>
      <p:sp>
        <p:nvSpPr>
          <p:cNvPr id="8" name="Rounded Rectangle 7"/>
          <p:cNvSpPr/>
          <p:nvPr/>
        </p:nvSpPr>
        <p:spPr>
          <a:xfrm>
            <a:off x="1519251" y="4296421"/>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Termék ismeret</a:t>
            </a:r>
          </a:p>
        </p:txBody>
      </p:sp>
      <p:sp>
        <p:nvSpPr>
          <p:cNvPr id="9" name="Rounded Rectangle 8"/>
          <p:cNvSpPr/>
          <p:nvPr/>
        </p:nvSpPr>
        <p:spPr>
          <a:xfrm>
            <a:off x="4793468" y="4296422"/>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Projekt ismeret</a:t>
            </a:r>
          </a:p>
        </p:txBody>
      </p:sp>
      <p:sp>
        <p:nvSpPr>
          <p:cNvPr id="10" name="Rounded Rectangle 9"/>
          <p:cNvSpPr/>
          <p:nvPr/>
        </p:nvSpPr>
        <p:spPr>
          <a:xfrm>
            <a:off x="3020074" y="5806004"/>
            <a:ext cx="3004422" cy="1013459"/>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Kisebb nyomás egyes személyeken</a:t>
            </a:r>
          </a:p>
        </p:txBody>
      </p:sp>
      <p:sp>
        <p:nvSpPr>
          <p:cNvPr id="16" name="Down Arrow 15"/>
          <p:cNvSpPr/>
          <p:nvPr/>
        </p:nvSpPr>
        <p:spPr>
          <a:xfrm>
            <a:off x="4294884" y="3312573"/>
            <a:ext cx="472786" cy="3928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Down Arrow 16"/>
          <p:cNvSpPr/>
          <p:nvPr/>
        </p:nvSpPr>
        <p:spPr>
          <a:xfrm>
            <a:off x="4282184" y="5367536"/>
            <a:ext cx="472786" cy="3928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1501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M</a:t>
            </a:r>
            <a:r>
              <a:rPr lang="en-US" dirty="0" err="1"/>
              <a:t>otiv</a:t>
            </a:r>
            <a:r>
              <a:rPr lang="hu-HU" dirty="0" err="1"/>
              <a:t>áció</a:t>
            </a:r>
            <a:r>
              <a:rPr lang="hu-HU" dirty="0"/>
              <a:t>, kreativitás</a:t>
            </a:r>
            <a:endParaRPr lang="en-US" dirty="0"/>
          </a:p>
        </p:txBody>
      </p:sp>
      <p:sp>
        <p:nvSpPr>
          <p:cNvPr id="23" name="Down Arrow 22"/>
          <p:cNvSpPr/>
          <p:nvPr/>
        </p:nvSpPr>
        <p:spPr>
          <a:xfrm>
            <a:off x="4265138" y="3351848"/>
            <a:ext cx="523397" cy="121252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Rounded Rectangle 23"/>
          <p:cNvSpPr/>
          <p:nvPr/>
        </p:nvSpPr>
        <p:spPr>
          <a:xfrm>
            <a:off x="977743" y="1690688"/>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Scrum</a:t>
            </a:r>
          </a:p>
        </p:txBody>
      </p:sp>
      <p:sp>
        <p:nvSpPr>
          <p:cNvPr id="25" name="Rounded Rectangle 24"/>
          <p:cNvSpPr/>
          <p:nvPr/>
        </p:nvSpPr>
        <p:spPr>
          <a:xfrm>
            <a:off x="1501140" y="2230935"/>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Közös, világos célok</a:t>
            </a:r>
          </a:p>
        </p:txBody>
      </p:sp>
      <p:sp>
        <p:nvSpPr>
          <p:cNvPr id="26" name="Rounded Rectangle 25"/>
          <p:cNvSpPr/>
          <p:nvPr/>
        </p:nvSpPr>
        <p:spPr>
          <a:xfrm>
            <a:off x="4775357" y="2230936"/>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Megoldás módszerei </a:t>
            </a:r>
            <a:r>
              <a:rPr lang="en-US" sz="2400" dirty="0">
                <a:solidFill>
                  <a:schemeClr val="bg1"/>
                </a:solidFill>
              </a:rPr>
              <a:t>-</a:t>
            </a:r>
            <a:r>
              <a:rPr lang="hu-HU" sz="2400" dirty="0">
                <a:solidFill>
                  <a:schemeClr val="bg1"/>
                </a:solidFill>
              </a:rPr>
              <a:t> csapat</a:t>
            </a:r>
          </a:p>
        </p:txBody>
      </p:sp>
      <p:sp>
        <p:nvSpPr>
          <p:cNvPr id="27" name="Rounded Rectangle 26"/>
          <p:cNvSpPr/>
          <p:nvPr/>
        </p:nvSpPr>
        <p:spPr>
          <a:xfrm>
            <a:off x="977743" y="4671055"/>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Csapattagok</a:t>
            </a:r>
          </a:p>
        </p:txBody>
      </p:sp>
      <p:sp>
        <p:nvSpPr>
          <p:cNvPr id="9" name="Rounded Rectangle 8"/>
          <p:cNvSpPr/>
          <p:nvPr/>
        </p:nvSpPr>
        <p:spPr>
          <a:xfrm>
            <a:off x="1508760" y="5211301"/>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Motiváció</a:t>
            </a:r>
          </a:p>
        </p:txBody>
      </p:sp>
      <p:sp>
        <p:nvSpPr>
          <p:cNvPr id="28" name="Rounded Rectangle 27"/>
          <p:cNvSpPr/>
          <p:nvPr/>
        </p:nvSpPr>
        <p:spPr>
          <a:xfrm>
            <a:off x="4775357" y="5211301"/>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Kreativitás</a:t>
            </a:r>
          </a:p>
        </p:txBody>
      </p:sp>
    </p:spTree>
    <p:extLst>
      <p:ext uri="{BB962C8B-B14F-4D97-AF65-F5344CB8AC3E}">
        <p14:creationId xmlns:p14="http://schemas.microsoft.com/office/powerpoint/2010/main" val="13819684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6" idx="1"/>
            <a:endCxn id="7" idx="0"/>
          </p:cNvCxnSpPr>
          <p:nvPr/>
        </p:nvCxnSpPr>
        <p:spPr>
          <a:xfrm flipH="1">
            <a:off x="1726453" y="4216721"/>
            <a:ext cx="1355045" cy="836298"/>
          </a:xfrm>
          <a:prstGeom prst="straightConnector1">
            <a:avLst/>
          </a:prstGeom>
          <a:ln w="63500">
            <a:solidFill>
              <a:srgbClr val="007AC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Down Arrow 43"/>
          <p:cNvSpPr/>
          <p:nvPr/>
        </p:nvSpPr>
        <p:spPr>
          <a:xfrm>
            <a:off x="4216705" y="3329784"/>
            <a:ext cx="472786" cy="36994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p:cNvSpPr>
            <a:spLocks noGrp="1"/>
          </p:cNvSpPr>
          <p:nvPr>
            <p:ph type="title"/>
          </p:nvPr>
        </p:nvSpPr>
        <p:spPr/>
        <p:txBody>
          <a:bodyPr/>
          <a:lstStyle/>
          <a:p>
            <a:r>
              <a:rPr lang="hu-HU" dirty="0"/>
              <a:t>Elkötelezettség</a:t>
            </a:r>
            <a:endParaRPr lang="en-US" dirty="0"/>
          </a:p>
        </p:txBody>
      </p:sp>
      <p:sp>
        <p:nvSpPr>
          <p:cNvPr id="6" name="Rounded Rectangle 5"/>
          <p:cNvSpPr/>
          <p:nvPr/>
        </p:nvSpPr>
        <p:spPr>
          <a:xfrm>
            <a:off x="3081498" y="3759521"/>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Teljes</a:t>
            </a:r>
            <a:r>
              <a:rPr lang="en-US" sz="2400" dirty="0"/>
              <a:t> k</a:t>
            </a:r>
            <a:r>
              <a:rPr lang="hu-HU" sz="2400" dirty="0"/>
              <a:t>ép</a:t>
            </a:r>
          </a:p>
          <a:p>
            <a:pPr algn="ctr"/>
            <a:r>
              <a:rPr lang="hu-HU" sz="2400" dirty="0"/>
              <a:t>Big </a:t>
            </a:r>
            <a:r>
              <a:rPr lang="hu-HU" sz="2400" dirty="0" err="1"/>
              <a:t>picture</a:t>
            </a:r>
            <a:endParaRPr lang="en-US" sz="2400" dirty="0"/>
          </a:p>
        </p:txBody>
      </p:sp>
      <p:sp>
        <p:nvSpPr>
          <p:cNvPr id="7" name="Rounded Rectangle 6"/>
          <p:cNvSpPr/>
          <p:nvPr/>
        </p:nvSpPr>
        <p:spPr>
          <a:xfrm rot="2346676">
            <a:off x="66438" y="4950571"/>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Bukj</a:t>
            </a:r>
            <a:r>
              <a:rPr lang="en-US" sz="2400" dirty="0"/>
              <a:t> meg </a:t>
            </a:r>
            <a:r>
              <a:rPr lang="en-US" sz="2400" dirty="0" err="1"/>
              <a:t>gyorsan</a:t>
            </a:r>
            <a:r>
              <a:rPr lang="en-US" sz="2400" dirty="0"/>
              <a:t> </a:t>
            </a:r>
            <a:r>
              <a:rPr lang="hu-HU" sz="2400" dirty="0"/>
              <a:t>F</a:t>
            </a:r>
            <a:r>
              <a:rPr lang="en-US" sz="2400" dirty="0"/>
              <a:t>ail fast</a:t>
            </a:r>
            <a:r>
              <a:rPr lang="hu-HU" sz="2400" dirty="0"/>
              <a:t>…</a:t>
            </a:r>
            <a:endParaRPr lang="en-US" sz="2400" dirty="0"/>
          </a:p>
        </p:txBody>
      </p:sp>
      <p:sp>
        <p:nvSpPr>
          <p:cNvPr id="8" name="Rounded Rectangle 7"/>
          <p:cNvSpPr/>
          <p:nvPr/>
        </p:nvSpPr>
        <p:spPr>
          <a:xfrm>
            <a:off x="3081498" y="5184417"/>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Elkötelezettség</a:t>
            </a:r>
            <a:endParaRPr lang="en-US" sz="2400" dirty="0"/>
          </a:p>
        </p:txBody>
      </p:sp>
      <p:sp>
        <p:nvSpPr>
          <p:cNvPr id="33" name="Rounded Rectangle 32"/>
          <p:cNvSpPr/>
          <p:nvPr/>
        </p:nvSpPr>
        <p:spPr>
          <a:xfrm>
            <a:off x="888843" y="1690689"/>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a:solidFill>
                  <a:srgbClr val="007AC3"/>
                </a:solidFill>
              </a:rPr>
              <a:t>Scrum</a:t>
            </a:r>
            <a:endParaRPr lang="hu-HU" sz="2400" dirty="0">
              <a:solidFill>
                <a:srgbClr val="007AC3"/>
              </a:solidFill>
            </a:endParaRPr>
          </a:p>
        </p:txBody>
      </p:sp>
      <p:sp>
        <p:nvSpPr>
          <p:cNvPr id="34" name="Rounded Rectangle 33"/>
          <p:cNvSpPr/>
          <p:nvPr/>
        </p:nvSpPr>
        <p:spPr>
          <a:xfrm>
            <a:off x="1438038" y="2226629"/>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Közös, világos célok</a:t>
            </a:r>
          </a:p>
        </p:txBody>
      </p:sp>
      <p:sp>
        <p:nvSpPr>
          <p:cNvPr id="35" name="Rounded Rectangle 34"/>
          <p:cNvSpPr/>
          <p:nvPr/>
        </p:nvSpPr>
        <p:spPr>
          <a:xfrm>
            <a:off x="4712255" y="2226630"/>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Megoldás módszerei </a:t>
            </a:r>
            <a:r>
              <a:rPr lang="en-US" sz="2400" dirty="0">
                <a:solidFill>
                  <a:schemeClr val="bg1"/>
                </a:solidFill>
              </a:rPr>
              <a:t>-</a:t>
            </a:r>
            <a:r>
              <a:rPr lang="hu-HU" sz="2400" dirty="0">
                <a:solidFill>
                  <a:schemeClr val="bg1"/>
                </a:solidFill>
              </a:rPr>
              <a:t> csapat</a:t>
            </a:r>
          </a:p>
        </p:txBody>
      </p:sp>
      <p:sp>
        <p:nvSpPr>
          <p:cNvPr id="13" name="Down Arrow 12"/>
          <p:cNvSpPr/>
          <p:nvPr/>
        </p:nvSpPr>
        <p:spPr>
          <a:xfrm>
            <a:off x="4216705" y="4744198"/>
            <a:ext cx="472786" cy="36994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51746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749143" y="1954849"/>
            <a:ext cx="712851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a:solidFill>
                  <a:srgbClr val="007AC3"/>
                </a:solidFill>
              </a:rPr>
              <a:t>Scrum</a:t>
            </a:r>
            <a:endParaRPr lang="hu-HU" sz="2400" dirty="0">
              <a:solidFill>
                <a:srgbClr val="007AC3"/>
              </a:solidFill>
            </a:endParaRPr>
          </a:p>
        </p:txBody>
      </p:sp>
      <p:sp>
        <p:nvSpPr>
          <p:cNvPr id="2" name="Title 1"/>
          <p:cNvSpPr>
            <a:spLocks noGrp="1"/>
          </p:cNvSpPr>
          <p:nvPr>
            <p:ph type="title"/>
          </p:nvPr>
        </p:nvSpPr>
        <p:spPr/>
        <p:txBody>
          <a:bodyPr/>
          <a:lstStyle/>
          <a:p>
            <a:r>
              <a:rPr lang="hu-HU" dirty="0"/>
              <a:t>Átláthatóság</a:t>
            </a:r>
            <a:endParaRPr lang="en-US" dirty="0"/>
          </a:p>
        </p:txBody>
      </p:sp>
      <p:sp>
        <p:nvSpPr>
          <p:cNvPr id="15" name="Rounded Rectangle 14"/>
          <p:cNvSpPr/>
          <p:nvPr/>
        </p:nvSpPr>
        <p:spPr>
          <a:xfrm>
            <a:off x="2941798" y="5402424"/>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Átláthatóság</a:t>
            </a:r>
          </a:p>
        </p:txBody>
      </p:sp>
      <p:sp>
        <p:nvSpPr>
          <p:cNvPr id="35" name="Down Arrow 34"/>
          <p:cNvSpPr/>
          <p:nvPr/>
        </p:nvSpPr>
        <p:spPr>
          <a:xfrm>
            <a:off x="4067578" y="3562354"/>
            <a:ext cx="504421" cy="178704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Rounded Rectangle 37"/>
          <p:cNvSpPr/>
          <p:nvPr/>
        </p:nvSpPr>
        <p:spPr>
          <a:xfrm>
            <a:off x="1293497" y="2467613"/>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Sprint Áttekintés</a:t>
            </a:r>
          </a:p>
          <a:p>
            <a:pPr algn="ctr"/>
            <a:r>
              <a:rPr lang="en-US" sz="2400" dirty="0"/>
              <a:t>(</a:t>
            </a:r>
            <a:r>
              <a:rPr lang="hu-HU" sz="2400" dirty="0" err="1"/>
              <a:t>Demo</a:t>
            </a:r>
            <a:r>
              <a:rPr lang="en-US" sz="2400" dirty="0"/>
              <a:t>)</a:t>
            </a:r>
            <a:endParaRPr lang="hu-HU" sz="2400" dirty="0"/>
          </a:p>
        </p:txBody>
      </p:sp>
      <p:sp>
        <p:nvSpPr>
          <p:cNvPr id="39" name="Rounded Rectangle 38"/>
          <p:cNvSpPr/>
          <p:nvPr/>
        </p:nvSpPr>
        <p:spPr>
          <a:xfrm>
            <a:off x="4569857" y="2467614"/>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Felhasználói történetek megbeszélése</a:t>
            </a:r>
          </a:p>
        </p:txBody>
      </p:sp>
    </p:spTree>
    <p:extLst>
      <p:ext uri="{BB962C8B-B14F-4D97-AF65-F5344CB8AC3E}">
        <p14:creationId xmlns:p14="http://schemas.microsoft.com/office/powerpoint/2010/main" val="342184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Függetlenség</a:t>
            </a:r>
          </a:p>
        </p:txBody>
      </p:sp>
      <p:sp>
        <p:nvSpPr>
          <p:cNvPr id="5" name="Rounded Rectangle 4"/>
          <p:cNvSpPr/>
          <p:nvPr/>
        </p:nvSpPr>
        <p:spPr>
          <a:xfrm>
            <a:off x="1060849" y="1690689"/>
            <a:ext cx="7132320"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hu-HU" sz="2400" dirty="0">
                <a:solidFill>
                  <a:srgbClr val="007AC3"/>
                </a:solidFill>
              </a:rPr>
              <a:t>Scrum csapat</a:t>
            </a:r>
          </a:p>
        </p:txBody>
      </p:sp>
      <p:sp>
        <p:nvSpPr>
          <p:cNvPr id="6" name="Rounded Rectangle 5"/>
          <p:cNvSpPr/>
          <p:nvPr/>
        </p:nvSpPr>
        <p:spPr>
          <a:xfrm>
            <a:off x="1531345" y="2201231"/>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Vegyes</a:t>
            </a:r>
            <a:r>
              <a:rPr lang="en-US" sz="2400" dirty="0"/>
              <a:t> </a:t>
            </a:r>
            <a:r>
              <a:rPr lang="en-US" sz="2400" dirty="0" err="1"/>
              <a:t>szakmai</a:t>
            </a:r>
            <a:r>
              <a:rPr lang="en-US" sz="2400" dirty="0"/>
              <a:t> h</a:t>
            </a:r>
            <a:r>
              <a:rPr lang="hu-HU" sz="2400" dirty="0"/>
              <a:t>áttér</a:t>
            </a:r>
          </a:p>
        </p:txBody>
      </p:sp>
      <p:sp>
        <p:nvSpPr>
          <p:cNvPr id="9" name="Rounded Rectangle 8"/>
          <p:cNvSpPr/>
          <p:nvPr/>
        </p:nvSpPr>
        <p:spPr>
          <a:xfrm>
            <a:off x="3200397" y="5262236"/>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Függetlenség</a:t>
            </a:r>
          </a:p>
        </p:txBody>
      </p:sp>
      <p:sp>
        <p:nvSpPr>
          <p:cNvPr id="10" name="Down Arrow 9"/>
          <p:cNvSpPr/>
          <p:nvPr/>
        </p:nvSpPr>
        <p:spPr>
          <a:xfrm>
            <a:off x="4319787" y="3340021"/>
            <a:ext cx="504421" cy="178704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Rounded Rectangle 6"/>
          <p:cNvSpPr/>
          <p:nvPr/>
        </p:nvSpPr>
        <p:spPr>
          <a:xfrm>
            <a:off x="4965700" y="2201231"/>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t>
            </a:r>
            <a:r>
              <a:rPr lang="hu-HU" sz="2400" dirty="0" err="1"/>
              <a:t>öbbfunkciós</a:t>
            </a:r>
            <a:r>
              <a:rPr lang="hu-HU" sz="2400" dirty="0"/>
              <a:t> összetétel</a:t>
            </a:r>
          </a:p>
        </p:txBody>
      </p:sp>
    </p:spTree>
    <p:extLst>
      <p:ext uri="{BB962C8B-B14F-4D97-AF65-F5344CB8AC3E}">
        <p14:creationId xmlns:p14="http://schemas.microsoft.com/office/powerpoint/2010/main" val="13451268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85109" y="5137746"/>
            <a:ext cx="4188617"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hu-HU" sz="2400" dirty="0">
                <a:solidFill>
                  <a:srgbClr val="007AC3"/>
                </a:solidFill>
              </a:rPr>
              <a:t>Extrém programozás</a:t>
            </a:r>
          </a:p>
        </p:txBody>
      </p:sp>
      <p:sp>
        <p:nvSpPr>
          <p:cNvPr id="18" name="Curved Left Arrow 17"/>
          <p:cNvSpPr/>
          <p:nvPr/>
        </p:nvSpPr>
        <p:spPr>
          <a:xfrm>
            <a:off x="4343281" y="4256498"/>
            <a:ext cx="1103232" cy="2174961"/>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 name="Curved Right Arrow 5"/>
          <p:cNvSpPr/>
          <p:nvPr/>
        </p:nvSpPr>
        <p:spPr>
          <a:xfrm>
            <a:off x="468193" y="4217793"/>
            <a:ext cx="1141929" cy="2213666"/>
          </a:xfrm>
          <a:prstGeom prst="curvedRightArrow">
            <a:avLst>
              <a:gd name="adj1" fmla="val 25000"/>
              <a:gd name="adj2" fmla="val 46981"/>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1"/>
          <p:cNvSpPr>
            <a:spLocks noGrp="1"/>
          </p:cNvSpPr>
          <p:nvPr>
            <p:ph type="title"/>
          </p:nvPr>
        </p:nvSpPr>
        <p:spPr/>
        <p:txBody>
          <a:bodyPr/>
          <a:lstStyle/>
          <a:p>
            <a:r>
              <a:rPr lang="hu-HU" dirty="0"/>
              <a:t>Kommunikáció, csapatszellem</a:t>
            </a:r>
            <a:endParaRPr lang="en-US" dirty="0"/>
          </a:p>
        </p:txBody>
      </p:sp>
      <p:grpSp>
        <p:nvGrpSpPr>
          <p:cNvPr id="5" name="Group 4"/>
          <p:cNvGrpSpPr/>
          <p:nvPr/>
        </p:nvGrpSpPr>
        <p:grpSpPr>
          <a:xfrm>
            <a:off x="5446513" y="1690689"/>
            <a:ext cx="3522423" cy="5106329"/>
            <a:chOff x="7251700" y="680651"/>
            <a:chExt cx="3721100" cy="601888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700" y="680651"/>
              <a:ext cx="3721100" cy="5588000"/>
            </a:xfrm>
            <a:prstGeom prst="rect">
              <a:avLst/>
            </a:prstGeom>
          </p:spPr>
        </p:pic>
        <p:sp>
          <p:nvSpPr>
            <p:cNvPr id="4" name="TextBox 3"/>
            <p:cNvSpPr txBox="1"/>
            <p:nvPr/>
          </p:nvSpPr>
          <p:spPr>
            <a:xfrm>
              <a:off x="7827443" y="6268650"/>
              <a:ext cx="2186924" cy="430887"/>
            </a:xfrm>
            <a:prstGeom prst="rect">
              <a:avLst/>
            </a:prstGeom>
            <a:noFill/>
          </p:spPr>
          <p:txBody>
            <a:bodyPr wrap="none" rtlCol="0">
              <a:spAutoFit/>
            </a:bodyPr>
            <a:lstStyle/>
            <a:p>
              <a:r>
                <a:rPr lang="hu-HU" sz="750" dirty="0"/>
                <a:t>Készítette: Sebastian </a:t>
              </a:r>
              <a:r>
                <a:rPr lang="hu-HU" sz="750" dirty="0" err="1"/>
                <a:t>Danon</a:t>
              </a:r>
              <a:endParaRPr lang="hu-HU" sz="750" dirty="0"/>
            </a:p>
            <a:p>
              <a:r>
                <a:rPr lang="hu-HU" sz="750" dirty="0"/>
                <a:t>Forrás: </a:t>
              </a:r>
              <a:r>
                <a:rPr lang="hu-HU" sz="750" dirty="0">
                  <a:hlinkClick r:id="rId4"/>
                </a:rPr>
                <a:t>http://www.freeimages.com/</a:t>
              </a:r>
              <a:endParaRPr lang="en-US" sz="750" dirty="0"/>
            </a:p>
          </p:txBody>
        </p:sp>
      </p:grpSp>
      <p:sp>
        <p:nvSpPr>
          <p:cNvPr id="8" name="Rounded Rectangle 7"/>
          <p:cNvSpPr/>
          <p:nvPr/>
        </p:nvSpPr>
        <p:spPr>
          <a:xfrm>
            <a:off x="804310" y="1671628"/>
            <a:ext cx="4188617" cy="15544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hu-HU" sz="2400" dirty="0">
                <a:solidFill>
                  <a:srgbClr val="007AC3"/>
                </a:solidFill>
              </a:rPr>
              <a:t>Scrum</a:t>
            </a:r>
          </a:p>
        </p:txBody>
      </p:sp>
      <p:sp>
        <p:nvSpPr>
          <p:cNvPr id="9" name="Rounded Rectangle 8"/>
          <p:cNvSpPr/>
          <p:nvPr/>
        </p:nvSpPr>
        <p:spPr>
          <a:xfrm>
            <a:off x="1076247" y="2110095"/>
            <a:ext cx="3644741" cy="1013459"/>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Önálló, problémamegoldó csapat</a:t>
            </a:r>
          </a:p>
        </p:txBody>
      </p:sp>
      <p:sp>
        <p:nvSpPr>
          <p:cNvPr id="11" name="Rounded Rectangle 10"/>
          <p:cNvSpPr/>
          <p:nvPr/>
        </p:nvSpPr>
        <p:spPr>
          <a:xfrm>
            <a:off x="1610122" y="3926391"/>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Kommunikáció</a:t>
            </a:r>
          </a:p>
          <a:p>
            <a:pPr algn="ctr"/>
            <a:r>
              <a:rPr lang="hu-HU" sz="2400" dirty="0"/>
              <a:t>Csapatszellem</a:t>
            </a:r>
          </a:p>
        </p:txBody>
      </p:sp>
      <p:sp>
        <p:nvSpPr>
          <p:cNvPr id="14" name="Rounded Rectangle 13"/>
          <p:cNvSpPr/>
          <p:nvPr/>
        </p:nvSpPr>
        <p:spPr>
          <a:xfrm>
            <a:off x="1254395" y="5685494"/>
            <a:ext cx="1037589" cy="914400"/>
          </a:xfrm>
          <a:prstGeom prst="round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a:t>Pair</a:t>
            </a:r>
            <a:endParaRPr lang="en-US" sz="2400" dirty="0"/>
          </a:p>
          <a:p>
            <a:pPr algn="ctr"/>
            <a:r>
              <a:rPr lang="hu-HU" sz="2400" dirty="0" err="1"/>
              <a:t>Progr</a:t>
            </a:r>
            <a:endParaRPr lang="hu-HU" sz="2400" dirty="0"/>
          </a:p>
        </p:txBody>
      </p:sp>
      <p:sp>
        <p:nvSpPr>
          <p:cNvPr id="15" name="Rounded Rectangle 14"/>
          <p:cNvSpPr/>
          <p:nvPr/>
        </p:nvSpPr>
        <p:spPr>
          <a:xfrm>
            <a:off x="3805472" y="5685494"/>
            <a:ext cx="914400" cy="914400"/>
          </a:xfrm>
          <a:prstGeom prst="round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TDD</a:t>
            </a:r>
            <a:endParaRPr lang="hu-HU" sz="2400" dirty="0"/>
          </a:p>
        </p:txBody>
      </p:sp>
      <p:sp>
        <p:nvSpPr>
          <p:cNvPr id="16" name="Down Arrow 15"/>
          <p:cNvSpPr/>
          <p:nvPr/>
        </p:nvSpPr>
        <p:spPr>
          <a:xfrm>
            <a:off x="2625726" y="3298015"/>
            <a:ext cx="472786" cy="55646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ounded Rectangle 16"/>
          <p:cNvSpPr/>
          <p:nvPr/>
        </p:nvSpPr>
        <p:spPr>
          <a:xfrm>
            <a:off x="2591528" y="5685494"/>
            <a:ext cx="914400" cy="914400"/>
          </a:xfrm>
          <a:prstGeom prst="round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CI</a:t>
            </a:r>
            <a:endParaRPr lang="hu-HU" sz="2400" dirty="0"/>
          </a:p>
        </p:txBody>
      </p:sp>
    </p:spTree>
    <p:extLst>
      <p:ext uri="{BB962C8B-B14F-4D97-AF65-F5344CB8AC3E}">
        <p14:creationId xmlns:p14="http://schemas.microsoft.com/office/powerpoint/2010/main" val="23079708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Folyamatos fejlődés</a:t>
            </a:r>
            <a:endParaRPr lang="en-US" dirty="0"/>
          </a:p>
        </p:txBody>
      </p:sp>
      <p:graphicFrame>
        <p:nvGraphicFramePr>
          <p:cNvPr id="8" name="Diagram 7"/>
          <p:cNvGraphicFramePr/>
          <p:nvPr>
            <p:extLst>
              <p:ext uri="{D42A27DB-BD31-4B8C-83A1-F6EECF244321}">
                <p14:modId xmlns:p14="http://schemas.microsoft.com/office/powerpoint/2010/main" val="411507122"/>
              </p:ext>
            </p:extLst>
          </p:nvPr>
        </p:nvGraphicFramePr>
        <p:xfrm>
          <a:off x="975360" y="1690689"/>
          <a:ext cx="7193280" cy="506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876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 fast</a:t>
            </a:r>
            <a:r>
              <a:rPr lang="hu-HU" dirty="0"/>
              <a:t> and </a:t>
            </a:r>
            <a:r>
              <a:rPr lang="hu-HU" dirty="0" err="1"/>
              <a:t>often</a:t>
            </a:r>
            <a:r>
              <a:rPr lang="hu-HU" dirty="0"/>
              <a:t/>
            </a:r>
            <a:br>
              <a:rPr lang="hu-HU" dirty="0"/>
            </a:br>
            <a:r>
              <a:rPr lang="hu-HU" dirty="0"/>
              <a:t>A hibáinkból tanulunk</a:t>
            </a:r>
          </a:p>
        </p:txBody>
      </p:sp>
      <p:sp>
        <p:nvSpPr>
          <p:cNvPr id="3" name="Content Placeholder 2"/>
          <p:cNvSpPr>
            <a:spLocks noGrp="1"/>
          </p:cNvSpPr>
          <p:nvPr>
            <p:ph idx="1"/>
          </p:nvPr>
        </p:nvSpPr>
        <p:spPr>
          <a:xfrm>
            <a:off x="628650" y="4704400"/>
            <a:ext cx="7886700" cy="1196500"/>
          </a:xfrm>
        </p:spPr>
        <p:txBody>
          <a:bodyPr>
            <a:normAutofit/>
          </a:bodyPr>
          <a:lstStyle/>
          <a:p>
            <a:r>
              <a:rPr lang="en-US" sz="2400" dirty="0"/>
              <a:t>A </a:t>
            </a:r>
            <a:r>
              <a:rPr lang="en-US" sz="2400" dirty="0" err="1"/>
              <a:t>hib</a:t>
            </a:r>
            <a:r>
              <a:rPr lang="hu-HU" sz="2400" dirty="0" err="1"/>
              <a:t>ának</a:t>
            </a:r>
            <a:r>
              <a:rPr lang="hu-HU" sz="2400" dirty="0"/>
              <a:t> nem ad lehetőséget</a:t>
            </a:r>
          </a:p>
          <a:p>
            <a:r>
              <a:rPr lang="hu-HU" sz="2400" dirty="0"/>
              <a:t>Mentális akadályt teremthet</a:t>
            </a:r>
            <a:endParaRPr lang="en-US" sz="2400" dirty="0"/>
          </a:p>
        </p:txBody>
      </p:sp>
      <p:sp>
        <p:nvSpPr>
          <p:cNvPr id="4" name="Rounded Rectangle 3"/>
          <p:cNvSpPr/>
          <p:nvPr/>
        </p:nvSpPr>
        <p:spPr>
          <a:xfrm>
            <a:off x="628650" y="2357440"/>
            <a:ext cx="7128510" cy="186023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a:solidFill>
                  <a:schemeClr val="tx1"/>
                </a:solidFill>
              </a:rPr>
              <a:t>A </a:t>
            </a:r>
            <a:r>
              <a:rPr lang="en-US" sz="2400" dirty="0" err="1">
                <a:solidFill>
                  <a:schemeClr val="tx1"/>
                </a:solidFill>
              </a:rPr>
              <a:t>legt</a:t>
            </a:r>
            <a:r>
              <a:rPr lang="hu-HU" sz="2400" dirty="0">
                <a:solidFill>
                  <a:schemeClr val="tx1"/>
                </a:solidFill>
              </a:rPr>
              <a:t>ö</a:t>
            </a:r>
            <a:r>
              <a:rPr lang="en-US" sz="2400" dirty="0">
                <a:solidFill>
                  <a:schemeClr val="tx1"/>
                </a:solidFill>
              </a:rPr>
              <a:t>bb </a:t>
            </a:r>
            <a:r>
              <a:rPr lang="en-US" sz="2400" dirty="0" err="1">
                <a:solidFill>
                  <a:schemeClr val="tx1"/>
                </a:solidFill>
              </a:rPr>
              <a:t>oktat</a:t>
            </a:r>
            <a:r>
              <a:rPr lang="hu-HU" sz="2400" dirty="0">
                <a:solidFill>
                  <a:schemeClr val="tx1"/>
                </a:solidFill>
              </a:rPr>
              <a:t>á</a:t>
            </a:r>
            <a:r>
              <a:rPr lang="en-US" sz="2400" dirty="0" err="1">
                <a:solidFill>
                  <a:schemeClr val="tx1"/>
                </a:solidFill>
              </a:rPr>
              <a:t>si</a:t>
            </a:r>
            <a:r>
              <a:rPr lang="en-US" sz="2400" dirty="0">
                <a:solidFill>
                  <a:schemeClr val="tx1"/>
                </a:solidFill>
              </a:rPr>
              <a:t> </a:t>
            </a:r>
            <a:r>
              <a:rPr lang="en-US" sz="2400" dirty="0" err="1">
                <a:solidFill>
                  <a:schemeClr val="tx1"/>
                </a:solidFill>
              </a:rPr>
              <a:t>rendszer</a:t>
            </a:r>
            <a:endParaRPr lang="hu-HU" sz="2400" dirty="0">
              <a:solidFill>
                <a:schemeClr val="tx1"/>
              </a:solidFill>
            </a:endParaRPr>
          </a:p>
        </p:txBody>
      </p:sp>
      <p:sp>
        <p:nvSpPr>
          <p:cNvPr id="5" name="Rounded Rectangle 4"/>
          <p:cNvSpPr/>
          <p:nvPr/>
        </p:nvSpPr>
        <p:spPr>
          <a:xfrm>
            <a:off x="900589" y="3039430"/>
            <a:ext cx="2223611" cy="1013459"/>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Kemény munka</a:t>
            </a:r>
          </a:p>
        </p:txBody>
      </p:sp>
      <p:sp>
        <p:nvSpPr>
          <p:cNvPr id="6" name="Rounded Rectangle 5"/>
          <p:cNvSpPr/>
          <p:nvPr/>
        </p:nvSpPr>
        <p:spPr>
          <a:xfrm>
            <a:off x="3970911" y="3039431"/>
            <a:ext cx="1031915" cy="1013458"/>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Idő</a:t>
            </a:r>
          </a:p>
        </p:txBody>
      </p:sp>
      <p:sp>
        <p:nvSpPr>
          <p:cNvPr id="7" name="Rounded Rectangle 6"/>
          <p:cNvSpPr/>
          <p:nvPr/>
        </p:nvSpPr>
        <p:spPr>
          <a:xfrm>
            <a:off x="5849538" y="3024191"/>
            <a:ext cx="1649432" cy="1013458"/>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Siker</a:t>
            </a:r>
          </a:p>
        </p:txBody>
      </p:sp>
      <p:sp>
        <p:nvSpPr>
          <p:cNvPr id="10" name="Plus 9"/>
          <p:cNvSpPr/>
          <p:nvPr/>
        </p:nvSpPr>
        <p:spPr>
          <a:xfrm>
            <a:off x="3065022" y="307372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qual 10"/>
          <p:cNvSpPr/>
          <p:nvPr/>
        </p:nvSpPr>
        <p:spPr>
          <a:xfrm>
            <a:off x="4968982" y="3091817"/>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27206427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hib</a:t>
            </a:r>
            <a:r>
              <a:rPr lang="hu-HU" dirty="0" err="1"/>
              <a:t>áinkból</a:t>
            </a:r>
            <a:r>
              <a:rPr lang="hu-HU" dirty="0"/>
              <a:t> tanulunk</a:t>
            </a:r>
          </a:p>
        </p:txBody>
      </p:sp>
      <p:sp>
        <p:nvSpPr>
          <p:cNvPr id="4" name="Rounded Rectangle 3"/>
          <p:cNvSpPr/>
          <p:nvPr/>
        </p:nvSpPr>
        <p:spPr>
          <a:xfrm>
            <a:off x="628650" y="1690689"/>
            <a:ext cx="7886700" cy="478631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hu-HU" sz="2400" dirty="0"/>
          </a:p>
        </p:txBody>
      </p:sp>
      <p:sp>
        <p:nvSpPr>
          <p:cNvPr id="5" name="Rounded Rectangle 4"/>
          <p:cNvSpPr/>
          <p:nvPr/>
        </p:nvSpPr>
        <p:spPr>
          <a:xfrm>
            <a:off x="1051674" y="3633953"/>
            <a:ext cx="2223611" cy="1013459"/>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Kemény munka</a:t>
            </a:r>
          </a:p>
        </p:txBody>
      </p:sp>
      <p:sp>
        <p:nvSpPr>
          <p:cNvPr id="6" name="Rounded Rectangle 5"/>
          <p:cNvSpPr/>
          <p:nvPr/>
        </p:nvSpPr>
        <p:spPr>
          <a:xfrm>
            <a:off x="4304791" y="3633953"/>
            <a:ext cx="1031915" cy="1013458"/>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Idő</a:t>
            </a:r>
          </a:p>
        </p:txBody>
      </p:sp>
      <p:sp>
        <p:nvSpPr>
          <p:cNvPr id="7" name="Rounded Rectangle 6"/>
          <p:cNvSpPr/>
          <p:nvPr/>
        </p:nvSpPr>
        <p:spPr>
          <a:xfrm>
            <a:off x="6445358" y="5142551"/>
            <a:ext cx="1649432" cy="1013458"/>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Siker</a:t>
            </a:r>
          </a:p>
        </p:txBody>
      </p:sp>
      <p:sp>
        <p:nvSpPr>
          <p:cNvPr id="11" name="Rounded Rectangle 10"/>
          <p:cNvSpPr/>
          <p:nvPr/>
        </p:nvSpPr>
        <p:spPr>
          <a:xfrm>
            <a:off x="6445358" y="1997286"/>
            <a:ext cx="1649432" cy="1013458"/>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Hiba 1</a:t>
            </a:r>
          </a:p>
        </p:txBody>
      </p:sp>
      <p:sp>
        <p:nvSpPr>
          <p:cNvPr id="12" name="Rounded Rectangle 11"/>
          <p:cNvSpPr/>
          <p:nvPr/>
        </p:nvSpPr>
        <p:spPr>
          <a:xfrm>
            <a:off x="6445358" y="3829578"/>
            <a:ext cx="1649432" cy="1013458"/>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Hiba n</a:t>
            </a:r>
          </a:p>
        </p:txBody>
      </p:sp>
      <p:sp>
        <p:nvSpPr>
          <p:cNvPr id="13" name="Rounded Rectangle 12"/>
          <p:cNvSpPr/>
          <p:nvPr/>
        </p:nvSpPr>
        <p:spPr>
          <a:xfrm>
            <a:off x="6660221" y="2909891"/>
            <a:ext cx="1649432" cy="10134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hu-HU" sz="7000" dirty="0">
                <a:solidFill>
                  <a:srgbClr val="007AC3"/>
                </a:solidFill>
              </a:rPr>
              <a:t>…</a:t>
            </a:r>
          </a:p>
        </p:txBody>
      </p:sp>
      <p:sp>
        <p:nvSpPr>
          <p:cNvPr id="14" name="Plus 13"/>
          <p:cNvSpPr/>
          <p:nvPr/>
        </p:nvSpPr>
        <p:spPr>
          <a:xfrm>
            <a:off x="3313654" y="359537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Rectangle 15"/>
          <p:cNvSpPr/>
          <p:nvPr/>
        </p:nvSpPr>
        <p:spPr>
          <a:xfrm>
            <a:off x="5413443" y="3518332"/>
            <a:ext cx="886105" cy="1323439"/>
          </a:xfrm>
          <a:prstGeom prst="rect">
            <a:avLst/>
          </a:prstGeom>
          <a:noFill/>
          <a:ln>
            <a:noFill/>
          </a:ln>
        </p:spPr>
        <p:txBody>
          <a:bodyPr wrap="square" lIns="91440" tIns="45720" rIns="91440" bIns="45720">
            <a:spAutoFit/>
          </a:bodyPr>
          <a:lstStyle/>
          <a:p>
            <a:pPr algn="ctr"/>
            <a:r>
              <a:rPr lang="hu-HU" sz="8000" b="1" cap="none" spc="0" dirty="0">
                <a:ln w="0"/>
                <a:solidFill>
                  <a:schemeClr val="accent1"/>
                </a:solidFill>
                <a:latin typeface="Arial Black" panose="020B0A04020102020204" pitchFamily="34" charset="0"/>
              </a:rPr>
              <a:t>?</a:t>
            </a:r>
            <a:endParaRPr lang="en-US" sz="8000" b="1" cap="none" spc="0" dirty="0">
              <a:ln w="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1721429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projekt management vasháromszöge</a:t>
            </a:r>
          </a:p>
        </p:txBody>
      </p:sp>
      <p:sp>
        <p:nvSpPr>
          <p:cNvPr id="4" name="Isosceles Triangle 3"/>
          <p:cNvSpPr/>
          <p:nvPr/>
        </p:nvSpPr>
        <p:spPr>
          <a:xfrm>
            <a:off x="2117875" y="2835344"/>
            <a:ext cx="4935595" cy="312923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Minőség</a:t>
            </a:r>
            <a:endParaRPr lang="en-US" sz="2400" dirty="0">
              <a:solidFill>
                <a:srgbClr val="007AC3"/>
              </a:solidFill>
            </a:endParaRPr>
          </a:p>
          <a:p>
            <a:pPr algn="ctr"/>
            <a:r>
              <a:rPr lang="hu-HU" sz="2400" dirty="0">
                <a:solidFill>
                  <a:srgbClr val="007AC3"/>
                </a:solidFill>
              </a:rPr>
              <a:t>?</a:t>
            </a:r>
          </a:p>
        </p:txBody>
      </p:sp>
      <p:sp>
        <p:nvSpPr>
          <p:cNvPr id="5" name="Oval 4"/>
          <p:cNvSpPr/>
          <p:nvPr/>
        </p:nvSpPr>
        <p:spPr>
          <a:xfrm>
            <a:off x="6255799" y="5187342"/>
            <a:ext cx="1554480" cy="1554480"/>
          </a:xfrm>
          <a:prstGeom prst="ellipse">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a:t>Határidő</a:t>
            </a:r>
          </a:p>
          <a:p>
            <a:pPr algn="ctr"/>
            <a:r>
              <a:rPr lang="hu-HU" sz="2000" dirty="0"/>
              <a:t>(becsült)</a:t>
            </a:r>
          </a:p>
        </p:txBody>
      </p:sp>
      <p:sp>
        <p:nvSpPr>
          <p:cNvPr id="6" name="Oval 5"/>
          <p:cNvSpPr/>
          <p:nvPr/>
        </p:nvSpPr>
        <p:spPr>
          <a:xfrm>
            <a:off x="1358526" y="5187342"/>
            <a:ext cx="1554480" cy="1554480"/>
          </a:xfrm>
          <a:prstGeom prst="ellipse">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a:t>Költség</a:t>
            </a:r>
            <a:endParaRPr lang="en-US" sz="2400" dirty="0"/>
          </a:p>
          <a:p>
            <a:pPr algn="ctr"/>
            <a:r>
              <a:rPr lang="en-US" sz="2000" dirty="0"/>
              <a:t>(</a:t>
            </a:r>
            <a:r>
              <a:rPr lang="en-US" sz="2000" dirty="0" err="1"/>
              <a:t>becs</a:t>
            </a:r>
            <a:r>
              <a:rPr lang="hu-HU" sz="2000" dirty="0"/>
              <a:t>ült</a:t>
            </a:r>
            <a:r>
              <a:rPr lang="en-US" sz="2000" dirty="0"/>
              <a:t>)</a:t>
            </a:r>
            <a:endParaRPr lang="hu-HU" sz="2000" dirty="0"/>
          </a:p>
        </p:txBody>
      </p:sp>
      <p:sp>
        <p:nvSpPr>
          <p:cNvPr id="7" name="Oval 6"/>
          <p:cNvSpPr/>
          <p:nvPr/>
        </p:nvSpPr>
        <p:spPr>
          <a:xfrm>
            <a:off x="3795732" y="1751295"/>
            <a:ext cx="155448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err="1"/>
              <a:t>Scope</a:t>
            </a:r>
            <a:endParaRPr lang="hu-HU" sz="2400" dirty="0"/>
          </a:p>
          <a:p>
            <a:pPr algn="ctr"/>
            <a:r>
              <a:rPr lang="hu-HU" sz="2000" dirty="0"/>
              <a:t>(rögzített)</a:t>
            </a:r>
          </a:p>
        </p:txBody>
      </p:sp>
    </p:spTree>
    <p:extLst>
      <p:ext uri="{BB962C8B-B14F-4D97-AF65-F5344CB8AC3E}">
        <p14:creationId xmlns:p14="http://schemas.microsoft.com/office/powerpoint/2010/main" val="21080628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Szoftver hibák felfedezése időben</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1750" y="2147889"/>
            <a:ext cx="1553468" cy="4351338"/>
          </a:xfrm>
        </p:spPr>
      </p:pic>
      <p:sp>
        <p:nvSpPr>
          <p:cNvPr id="11" name="Up Arrow 10"/>
          <p:cNvSpPr/>
          <p:nvPr/>
        </p:nvSpPr>
        <p:spPr>
          <a:xfrm>
            <a:off x="5105400" y="2147889"/>
            <a:ext cx="1487932" cy="4351337"/>
          </a:xfrm>
          <a:prstGeom prst="upArrow">
            <a:avLst/>
          </a:prstGeom>
          <a:solidFill>
            <a:srgbClr val="940C72"/>
          </a:solidFill>
          <a:ln>
            <a:solidFill>
              <a:srgbClr val="940C72"/>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dirty="0"/>
              <a:t>K</a:t>
            </a:r>
            <a:r>
              <a:rPr lang="hu-HU" sz="2400" dirty="0"/>
              <a:t>öltség</a:t>
            </a:r>
          </a:p>
        </p:txBody>
      </p:sp>
    </p:spTree>
    <p:extLst>
      <p:ext uri="{BB962C8B-B14F-4D97-AF65-F5344CB8AC3E}">
        <p14:creationId xmlns:p14="http://schemas.microsoft.com/office/powerpoint/2010/main" val="29911500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 s</a:t>
            </a:r>
            <a:r>
              <a:rPr lang="hu-HU" dirty="0">
                <a:solidFill>
                  <a:schemeClr val="bg1"/>
                </a:solidFill>
              </a:rPr>
              <a:t>ötét oldal</a:t>
            </a:r>
            <a:endParaRPr lang="en-US" dirty="0">
              <a:solidFill>
                <a:schemeClr val="bg1"/>
              </a:solidFill>
            </a:endParaRPr>
          </a:p>
        </p:txBody>
      </p:sp>
      <p:pic>
        <p:nvPicPr>
          <p:cNvPr id="4" name="Content Placeholder 3"/>
          <p:cNvPicPr>
            <a:picLocks noGrp="1" noChangeAspect="1"/>
          </p:cNvPicPr>
          <p:nvPr>
            <p:ph idx="1"/>
          </p:nvPr>
        </p:nvPicPr>
        <p:blipFill rotWithShape="1">
          <a:blip r:embed="rId3"/>
          <a:srcRect l="7757" r="911"/>
          <a:stretch/>
        </p:blipFill>
        <p:spPr>
          <a:xfrm>
            <a:off x="1" y="1814679"/>
            <a:ext cx="9143999" cy="5043321"/>
          </a:xfrm>
        </p:spPr>
      </p:pic>
    </p:spTree>
    <p:extLst>
      <p:ext uri="{BB962C8B-B14F-4D97-AF65-F5344CB8AC3E}">
        <p14:creationId xmlns:p14="http://schemas.microsoft.com/office/powerpoint/2010/main" val="2961411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Scrum bőbeszédű</a:t>
            </a:r>
            <a:endParaRPr lang="en-US" dirty="0"/>
          </a:p>
        </p:txBody>
      </p:sp>
      <p:sp>
        <p:nvSpPr>
          <p:cNvPr id="4" name="TextBox 3"/>
          <p:cNvSpPr txBox="1"/>
          <p:nvPr/>
        </p:nvSpPr>
        <p:spPr>
          <a:xfrm>
            <a:off x="754380" y="2026566"/>
            <a:ext cx="3862504" cy="4154984"/>
          </a:xfrm>
          <a:prstGeom prst="rect">
            <a:avLst/>
          </a:prstGeom>
          <a:noFill/>
        </p:spPr>
        <p:txBody>
          <a:bodyPr wrap="square" rtlCol="0">
            <a:spAutoFit/>
          </a:bodyPr>
          <a:lstStyle/>
          <a:p>
            <a:r>
              <a:rPr lang="hu-HU" sz="2400" dirty="0"/>
              <a:t>Scrum események:</a:t>
            </a:r>
          </a:p>
          <a:p>
            <a:pPr marL="671513" lvl="1" indent="-214313">
              <a:buFont typeface="Arial" panose="020B0604020202020204" pitchFamily="34" charset="0"/>
              <a:buChar char="•"/>
            </a:pPr>
            <a:r>
              <a:rPr lang="hu-HU" sz="2400" dirty="0"/>
              <a:t>Sprint tervezés</a:t>
            </a:r>
          </a:p>
          <a:p>
            <a:pPr marL="1014413" lvl="2" indent="-214313">
              <a:buFont typeface="Arial" panose="020B0604020202020204" pitchFamily="34" charset="0"/>
              <a:buChar char="•"/>
            </a:pPr>
            <a:r>
              <a:rPr lang="hu-HU" sz="2400" dirty="0"/>
              <a:t>Max 4 óra</a:t>
            </a:r>
          </a:p>
          <a:p>
            <a:pPr marL="671513" lvl="1" indent="-214313">
              <a:buFont typeface="Arial" panose="020B0604020202020204" pitchFamily="34" charset="0"/>
              <a:buChar char="•"/>
            </a:pPr>
            <a:r>
              <a:rPr lang="hu-HU" sz="2400" dirty="0"/>
              <a:t>Napi Scrum</a:t>
            </a:r>
          </a:p>
          <a:p>
            <a:pPr marL="1014413" lvl="2" indent="-214313">
              <a:buFont typeface="Arial" panose="020B0604020202020204" pitchFamily="34" charset="0"/>
              <a:buChar char="•"/>
            </a:pPr>
            <a:r>
              <a:rPr lang="hu-HU" sz="2400" dirty="0"/>
              <a:t>Kb. 10x15 perc =</a:t>
            </a:r>
          </a:p>
          <a:p>
            <a:pPr marL="800100" lvl="2"/>
            <a:r>
              <a:rPr lang="en-US" sz="2400" dirty="0"/>
              <a:t>          </a:t>
            </a:r>
            <a:r>
              <a:rPr lang="hu-HU" sz="2400" dirty="0"/>
              <a:t>2 óra 30 perc</a:t>
            </a:r>
          </a:p>
          <a:p>
            <a:pPr marL="671513" lvl="1" indent="-214313">
              <a:buFont typeface="Arial" panose="020B0604020202020204" pitchFamily="34" charset="0"/>
              <a:buChar char="•"/>
            </a:pPr>
            <a:r>
              <a:rPr lang="hu-HU" sz="2400" dirty="0"/>
              <a:t>Sprint Áttekintés</a:t>
            </a:r>
          </a:p>
          <a:p>
            <a:pPr marL="1014413" lvl="2" indent="-214313">
              <a:buFont typeface="Arial" panose="020B0604020202020204" pitchFamily="34" charset="0"/>
              <a:buChar char="•"/>
            </a:pPr>
            <a:r>
              <a:rPr lang="en-US" sz="2400" dirty="0"/>
              <a:t>Max</a:t>
            </a:r>
            <a:r>
              <a:rPr lang="hu-HU" sz="2400" dirty="0"/>
              <a:t> </a:t>
            </a:r>
            <a:r>
              <a:rPr lang="en-US" sz="2400" dirty="0"/>
              <a:t>2</a:t>
            </a:r>
            <a:r>
              <a:rPr lang="hu-HU" sz="2400" dirty="0"/>
              <a:t> óra</a:t>
            </a:r>
          </a:p>
          <a:p>
            <a:pPr marL="671513" lvl="1" indent="-214313">
              <a:buFont typeface="Arial" panose="020B0604020202020204" pitchFamily="34" charset="0"/>
              <a:buChar char="•"/>
            </a:pPr>
            <a:r>
              <a:rPr lang="hu-HU" sz="2400" dirty="0"/>
              <a:t>Sprint Visszatekintés</a:t>
            </a:r>
          </a:p>
          <a:p>
            <a:pPr marL="1014413" lvl="2" indent="-214313">
              <a:buFont typeface="Arial" panose="020B0604020202020204" pitchFamily="34" charset="0"/>
              <a:buChar char="•"/>
            </a:pPr>
            <a:r>
              <a:rPr lang="en-US" sz="2400" dirty="0"/>
              <a:t>Max</a:t>
            </a:r>
            <a:r>
              <a:rPr lang="hu-HU" sz="2400" dirty="0"/>
              <a:t> 1</a:t>
            </a:r>
            <a:r>
              <a:rPr lang="en-US" sz="2400" dirty="0"/>
              <a:t>.5</a:t>
            </a:r>
            <a:r>
              <a:rPr lang="hu-HU" sz="2400" dirty="0"/>
              <a:t> óra</a:t>
            </a:r>
          </a:p>
          <a:p>
            <a:endParaRPr lang="hu-HU" sz="2400" dirty="0"/>
          </a:p>
        </p:txBody>
      </p:sp>
      <p:sp>
        <p:nvSpPr>
          <p:cNvPr id="5" name="TextBox 4"/>
          <p:cNvSpPr txBox="1"/>
          <p:nvPr/>
        </p:nvSpPr>
        <p:spPr>
          <a:xfrm>
            <a:off x="4572000" y="2026566"/>
            <a:ext cx="4236720" cy="3785652"/>
          </a:xfrm>
          <a:prstGeom prst="rect">
            <a:avLst/>
          </a:prstGeom>
          <a:noFill/>
        </p:spPr>
        <p:txBody>
          <a:bodyPr wrap="square" rtlCol="0">
            <a:spAutoFit/>
          </a:bodyPr>
          <a:lstStyle/>
          <a:p>
            <a:r>
              <a:rPr lang="hu-HU" sz="2400" dirty="0"/>
              <a:t>Egyéb gyűlések:</a:t>
            </a:r>
          </a:p>
          <a:p>
            <a:pPr marL="671513" lvl="1" indent="-214313">
              <a:buFont typeface="Arial" panose="020B0604020202020204" pitchFamily="34" charset="0"/>
              <a:buChar char="•"/>
            </a:pPr>
            <a:r>
              <a:rPr lang="hu-HU" sz="2400" dirty="0"/>
              <a:t>Termék backlog finomítás</a:t>
            </a:r>
          </a:p>
          <a:p>
            <a:pPr marL="1014413" lvl="2" indent="-214313">
              <a:buFont typeface="Arial" panose="020B0604020202020204" pitchFamily="34" charset="0"/>
              <a:buChar char="•"/>
            </a:pPr>
            <a:r>
              <a:rPr lang="en-US" sz="2400" dirty="0"/>
              <a:t>Max </a:t>
            </a:r>
            <a:r>
              <a:rPr lang="hu-HU" sz="2400" dirty="0"/>
              <a:t>10%</a:t>
            </a:r>
            <a:r>
              <a:rPr lang="en-US" sz="2400" dirty="0"/>
              <a:t> - max </a:t>
            </a:r>
            <a:r>
              <a:rPr lang="hu-HU" sz="2400" dirty="0"/>
              <a:t>8 óra</a:t>
            </a:r>
          </a:p>
          <a:p>
            <a:pPr marL="214313" indent="-214313">
              <a:buFont typeface="Arial" panose="020B0604020202020204" pitchFamily="34" charset="0"/>
              <a:buChar char="•"/>
            </a:pPr>
            <a:endParaRPr lang="hu-HU" sz="2400" dirty="0"/>
          </a:p>
          <a:p>
            <a:endParaRPr lang="en-US" sz="2400" dirty="0"/>
          </a:p>
          <a:p>
            <a:r>
              <a:rPr lang="hu-HU" sz="2400" dirty="0"/>
              <a:t>Több csapat esetén:</a:t>
            </a:r>
          </a:p>
          <a:p>
            <a:pPr marL="557213" lvl="1" indent="-214313">
              <a:buFont typeface="Arial" panose="020B0604020202020204" pitchFamily="34" charset="0"/>
              <a:buChar char="•"/>
            </a:pPr>
            <a:r>
              <a:rPr lang="hu-HU" sz="2400" dirty="0"/>
              <a:t>Gyűlés </a:t>
            </a:r>
            <a:r>
              <a:rPr lang="hu-HU" sz="2400" dirty="0" err="1"/>
              <a:t>epic</a:t>
            </a:r>
            <a:r>
              <a:rPr lang="hu-HU" sz="2400" dirty="0"/>
              <a:t>/</a:t>
            </a:r>
            <a:r>
              <a:rPr lang="hu-HU" sz="2400" dirty="0" err="1"/>
              <a:t>feature</a:t>
            </a:r>
            <a:r>
              <a:rPr lang="hu-HU" sz="2400" dirty="0"/>
              <a:t> lebontáshoz, csapathoz rendeléshez</a:t>
            </a:r>
          </a:p>
          <a:p>
            <a:pPr marL="557213" lvl="1" indent="-214313">
              <a:buFont typeface="Arial" panose="020B0604020202020204" pitchFamily="34" charset="0"/>
              <a:buChar char="•"/>
            </a:pPr>
            <a:r>
              <a:rPr lang="hu-HU" sz="2400" dirty="0"/>
              <a:t>Scrum of </a:t>
            </a:r>
            <a:r>
              <a:rPr lang="hu-HU" sz="2400" dirty="0" err="1"/>
              <a:t>Scrums</a:t>
            </a:r>
            <a:endParaRPr lang="hu-HU" sz="2400" dirty="0"/>
          </a:p>
        </p:txBody>
      </p:sp>
      <p:pic>
        <p:nvPicPr>
          <p:cNvPr id="6" name="Picture 5" descr="Clock with pen that's writing on it &quot;It takes tim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58" y="458641"/>
            <a:ext cx="1685741" cy="1232048"/>
          </a:xfrm>
          <a:prstGeom prst="rect">
            <a:avLst/>
          </a:prstGeom>
        </p:spPr>
      </p:pic>
      <p:sp>
        <p:nvSpPr>
          <p:cNvPr id="9" name="Rectangle 8"/>
          <p:cNvSpPr/>
          <p:nvPr/>
        </p:nvSpPr>
        <p:spPr>
          <a:xfrm>
            <a:off x="754380" y="6172321"/>
            <a:ext cx="2480936" cy="369332"/>
          </a:xfrm>
          <a:prstGeom prst="rect">
            <a:avLst/>
          </a:prstGeom>
        </p:spPr>
        <p:txBody>
          <a:bodyPr wrap="none">
            <a:spAutoFit/>
          </a:bodyPr>
          <a:lstStyle/>
          <a:p>
            <a:r>
              <a:rPr lang="en-US" dirty="0"/>
              <a:t>*</a:t>
            </a:r>
            <a:r>
              <a:rPr lang="hu-HU" dirty="0"/>
              <a:t>2 hetes sprintek esetén</a:t>
            </a:r>
          </a:p>
        </p:txBody>
      </p:sp>
      <p:sp>
        <p:nvSpPr>
          <p:cNvPr id="10" name="Rounded Rectangle 9"/>
          <p:cNvSpPr/>
          <p:nvPr/>
        </p:nvSpPr>
        <p:spPr>
          <a:xfrm>
            <a:off x="628650" y="1858627"/>
            <a:ext cx="3577590" cy="4145755"/>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Rounded Rectangle 10"/>
          <p:cNvSpPr/>
          <p:nvPr/>
        </p:nvSpPr>
        <p:spPr>
          <a:xfrm>
            <a:off x="4331970" y="1858627"/>
            <a:ext cx="4476750" cy="142422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Rounded Rectangle 11"/>
          <p:cNvSpPr/>
          <p:nvPr/>
        </p:nvSpPr>
        <p:spPr>
          <a:xfrm>
            <a:off x="4331970" y="3642956"/>
            <a:ext cx="4476750" cy="2361425"/>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extBox 12"/>
          <p:cNvSpPr txBox="1"/>
          <p:nvPr/>
        </p:nvSpPr>
        <p:spPr>
          <a:xfrm rot="19753412">
            <a:off x="-467928" y="3750114"/>
            <a:ext cx="9217331" cy="707886"/>
          </a:xfrm>
          <a:prstGeom prst="rect">
            <a:avLst/>
          </a:prstGeom>
          <a:noFill/>
        </p:spPr>
        <p:txBody>
          <a:bodyPr wrap="none" rtlCol="0">
            <a:spAutoFit/>
          </a:bodyPr>
          <a:lstStyle/>
          <a:p>
            <a:r>
              <a:rPr lang="en-US" sz="4000" b="1" dirty="0" err="1">
                <a:solidFill>
                  <a:srgbClr val="FF0000"/>
                </a:solidFill>
              </a:rPr>
              <a:t>Ak</a:t>
            </a:r>
            <a:r>
              <a:rPr lang="hu-HU" sz="4000" b="1" dirty="0">
                <a:solidFill>
                  <a:srgbClr val="FF0000"/>
                </a:solidFill>
              </a:rPr>
              <a:t>ár két munkanap, ami a</a:t>
            </a:r>
            <a:r>
              <a:rPr lang="en-US" sz="4000" b="1" dirty="0">
                <a:solidFill>
                  <a:srgbClr val="FF0000"/>
                </a:solidFill>
              </a:rPr>
              <a:t>z </a:t>
            </a:r>
            <a:r>
              <a:rPr lang="hu-HU" sz="4000" b="1" dirty="0">
                <a:solidFill>
                  <a:srgbClr val="FF0000"/>
                </a:solidFill>
              </a:rPr>
              <a:t>ö</a:t>
            </a:r>
            <a:r>
              <a:rPr lang="en-US" sz="4000" b="1" dirty="0" err="1">
                <a:solidFill>
                  <a:srgbClr val="FF0000"/>
                </a:solidFill>
              </a:rPr>
              <a:t>ssz</a:t>
            </a:r>
            <a:r>
              <a:rPr lang="hu-HU" sz="4000" b="1" dirty="0">
                <a:solidFill>
                  <a:srgbClr val="FF0000"/>
                </a:solidFill>
              </a:rPr>
              <a:t>idő 2</a:t>
            </a:r>
            <a:r>
              <a:rPr lang="en-US" sz="4000" b="1" dirty="0">
                <a:solidFill>
                  <a:srgbClr val="FF0000"/>
                </a:solidFill>
              </a:rPr>
              <a:t>0%-a!</a:t>
            </a:r>
            <a:endParaRPr lang="hu-HU" sz="4000" b="1" dirty="0">
              <a:solidFill>
                <a:srgbClr val="FF0000"/>
              </a:solidFill>
            </a:endParaRPr>
          </a:p>
        </p:txBody>
      </p:sp>
    </p:spTree>
    <p:extLst>
      <p:ext uri="{BB962C8B-B14F-4D97-AF65-F5344CB8AC3E}">
        <p14:creationId xmlns:p14="http://schemas.microsoft.com/office/powerpoint/2010/main" val="29919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Flow | Az áramlat</a:t>
            </a:r>
          </a:p>
        </p:txBody>
      </p:sp>
      <p:sp>
        <p:nvSpPr>
          <p:cNvPr id="3" name="Content Placeholder 2"/>
          <p:cNvSpPr>
            <a:spLocks noGrp="1"/>
          </p:cNvSpPr>
          <p:nvPr>
            <p:ph idx="1"/>
          </p:nvPr>
        </p:nvSpPr>
        <p:spPr>
          <a:xfrm>
            <a:off x="628650" y="1690688"/>
            <a:ext cx="4734858" cy="4923471"/>
          </a:xfrm>
        </p:spPr>
        <p:txBody>
          <a:bodyPr>
            <a:noAutofit/>
          </a:bodyPr>
          <a:lstStyle/>
          <a:p>
            <a:r>
              <a:rPr lang="en-US" sz="2400" dirty="0"/>
              <a:t>G</a:t>
            </a:r>
            <a:r>
              <a:rPr lang="hu-HU" sz="2400" dirty="0" err="1"/>
              <a:t>yűlése</a:t>
            </a:r>
            <a:r>
              <a:rPr lang="en-US" sz="2400" dirty="0"/>
              <a:t>k</a:t>
            </a:r>
          </a:p>
          <a:p>
            <a:pPr lvl="1">
              <a:buFont typeface="Wingdings" panose="05000000000000000000" pitchFamily="2" charset="2"/>
              <a:buChar char="ü"/>
            </a:pPr>
            <a:r>
              <a:rPr lang="hu-HU" dirty="0"/>
              <a:t> Napirend</a:t>
            </a:r>
          </a:p>
          <a:p>
            <a:pPr lvl="1">
              <a:buFont typeface="Wingdings" panose="05000000000000000000" pitchFamily="2" charset="2"/>
              <a:buChar char="ü"/>
            </a:pPr>
            <a:r>
              <a:rPr lang="hu-HU" dirty="0"/>
              <a:t> Összpontosítás</a:t>
            </a:r>
          </a:p>
          <a:p>
            <a:pPr lvl="1">
              <a:buFont typeface="Wingdings" panose="05000000000000000000" pitchFamily="2" charset="2"/>
              <a:buChar char="ü"/>
            </a:pPr>
            <a:r>
              <a:rPr lang="hu-HU" dirty="0"/>
              <a:t> Résztvevők</a:t>
            </a:r>
          </a:p>
          <a:p>
            <a:pPr lvl="2">
              <a:buFont typeface="Wingdings" panose="05000000000000000000" pitchFamily="2" charset="2"/>
              <a:buChar char="ü"/>
            </a:pPr>
            <a:r>
              <a:rPr lang="hu-HU" sz="2400" dirty="0"/>
              <a:t> Helyesen megválasztani</a:t>
            </a:r>
          </a:p>
          <a:p>
            <a:pPr lvl="1">
              <a:buFont typeface="Wingdings" panose="05000000000000000000" pitchFamily="2" charset="2"/>
              <a:buChar char="ü"/>
            </a:pPr>
            <a:r>
              <a:rPr lang="hu-HU" dirty="0"/>
              <a:t> Rövidre fogni</a:t>
            </a:r>
          </a:p>
          <a:p>
            <a:pPr lvl="1">
              <a:buFont typeface="Wingdings" panose="05000000000000000000" pitchFamily="2" charset="2"/>
              <a:buChar char="ü"/>
            </a:pPr>
            <a:r>
              <a:rPr lang="hu-HU" dirty="0"/>
              <a:t> Jegyzőkönyv</a:t>
            </a:r>
            <a:endParaRPr lang="en-US" dirty="0"/>
          </a:p>
          <a:p>
            <a:r>
              <a:rPr lang="hu-HU" sz="2400" dirty="0"/>
              <a:t>A</a:t>
            </a:r>
            <a:r>
              <a:rPr lang="en-US" sz="2400" dirty="0" err="1"/>
              <a:t>lternat</a:t>
            </a:r>
            <a:r>
              <a:rPr lang="hu-HU" sz="2400" dirty="0" err="1"/>
              <a:t>ívák</a:t>
            </a:r>
            <a:endParaRPr lang="en-US" sz="2400" dirty="0"/>
          </a:p>
          <a:p>
            <a:endParaRPr lang="hu-HU" sz="2400" dirty="0"/>
          </a:p>
          <a:p>
            <a:r>
              <a:rPr lang="hu-HU" sz="2400" dirty="0"/>
              <a:t>Ha rövidek is, szétdarabolják a fejlesztő napját </a:t>
            </a:r>
            <a:r>
              <a:rPr lang="en-US" sz="2400" dirty="0">
                <a:sym typeface="Wingdings" panose="05000000000000000000" pitchFamily="2" charset="2"/>
              </a:rPr>
              <a:t> </a:t>
            </a:r>
            <a:r>
              <a:rPr lang="hu-HU" sz="2400" strike="sngStrike" dirty="0"/>
              <a:t>Áramlatérzés</a:t>
            </a:r>
          </a:p>
        </p:txBody>
      </p:sp>
      <p:pic>
        <p:nvPicPr>
          <p:cNvPr id="4" name="Picture 3"/>
          <p:cNvPicPr>
            <a:picLocks noChangeAspect="1"/>
          </p:cNvPicPr>
          <p:nvPr/>
        </p:nvPicPr>
        <p:blipFill>
          <a:blip r:embed="rId3"/>
          <a:stretch>
            <a:fillRect/>
          </a:stretch>
        </p:blipFill>
        <p:spPr>
          <a:xfrm>
            <a:off x="5641100" y="1690689"/>
            <a:ext cx="3151842" cy="4493358"/>
          </a:xfrm>
          <a:prstGeom prst="rect">
            <a:avLst/>
          </a:prstGeom>
        </p:spPr>
      </p:pic>
    </p:spTree>
    <p:extLst>
      <p:ext uri="{BB962C8B-B14F-4D97-AF65-F5344CB8AC3E}">
        <p14:creationId xmlns:p14="http://schemas.microsoft.com/office/powerpoint/2010/main" val="32853693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a:t>
            </a:r>
            <a:r>
              <a:rPr lang="hu-HU" dirty="0"/>
              <a:t>Stand</a:t>
            </a:r>
            <a:r>
              <a:rPr lang="en-US" dirty="0"/>
              <a:t>-up</a:t>
            </a:r>
          </a:p>
        </p:txBody>
      </p:sp>
      <p:sp>
        <p:nvSpPr>
          <p:cNvPr id="3" name="Content Placeholder 2"/>
          <p:cNvSpPr>
            <a:spLocks noGrp="1"/>
          </p:cNvSpPr>
          <p:nvPr>
            <p:ph idx="1"/>
          </p:nvPr>
        </p:nvSpPr>
        <p:spPr>
          <a:xfrm>
            <a:off x="628649" y="1690689"/>
            <a:ext cx="6305403" cy="3938134"/>
          </a:xfrm>
        </p:spPr>
        <p:txBody>
          <a:bodyPr>
            <a:noAutofit/>
          </a:bodyPr>
          <a:lstStyle/>
          <a:p>
            <a:r>
              <a:rPr lang="hu-HU" sz="2400" dirty="0"/>
              <a:t>Scrum keretrendszer </a:t>
            </a:r>
            <a:r>
              <a:rPr lang="en-US" sz="2400" dirty="0">
                <a:sym typeface="Wingdings" panose="05000000000000000000" pitchFamily="2" charset="2"/>
              </a:rPr>
              <a:t> </a:t>
            </a:r>
            <a:r>
              <a:rPr lang="en-US" sz="2400" b="1" u="sng" dirty="0" err="1">
                <a:sym typeface="Wingdings" panose="05000000000000000000" pitchFamily="2" charset="2"/>
              </a:rPr>
              <a:t>Napi</a:t>
            </a:r>
            <a:r>
              <a:rPr lang="en-US" sz="2400" b="1" u="sng" dirty="0">
                <a:sym typeface="Wingdings" panose="05000000000000000000" pitchFamily="2" charset="2"/>
              </a:rPr>
              <a:t> Scrum</a:t>
            </a:r>
          </a:p>
          <a:p>
            <a:r>
              <a:rPr lang="en-US" sz="2400" dirty="0"/>
              <a:t>S</a:t>
            </a:r>
            <a:r>
              <a:rPr lang="hu-HU" sz="2400" dirty="0" err="1"/>
              <a:t>zokássá</a:t>
            </a:r>
            <a:r>
              <a:rPr lang="hu-HU" sz="2400" dirty="0"/>
              <a:t> vált</a:t>
            </a:r>
            <a:r>
              <a:rPr lang="en-US" sz="2400" dirty="0"/>
              <a:t>:</a:t>
            </a:r>
            <a:r>
              <a:rPr lang="hu-HU" sz="2400" dirty="0"/>
              <a:t> rituálé, dogma,</a:t>
            </a:r>
            <a:endParaRPr lang="en-US" sz="2400" dirty="0"/>
          </a:p>
          <a:p>
            <a:pPr marL="0" indent="0">
              <a:buNone/>
            </a:pPr>
            <a:r>
              <a:rPr lang="en-US" sz="2400" dirty="0"/>
              <a:t>    </a:t>
            </a:r>
            <a:r>
              <a:rPr lang="hu-HU" sz="2400" i="1" dirty="0"/>
              <a:t>rakománykultusz</a:t>
            </a:r>
            <a:r>
              <a:rPr lang="en-US" sz="2400" dirty="0"/>
              <a:t> (</a:t>
            </a:r>
            <a:r>
              <a:rPr lang="hu-HU" sz="2400" dirty="0" err="1"/>
              <a:t>Jon</a:t>
            </a:r>
            <a:r>
              <a:rPr lang="hu-HU" sz="2400" dirty="0"/>
              <a:t> Evans - </a:t>
            </a:r>
            <a:r>
              <a:rPr lang="en-US" sz="2400" dirty="0"/>
              <a:t>cargo cult)</a:t>
            </a:r>
          </a:p>
          <a:p>
            <a:r>
              <a:rPr lang="hu-HU" sz="2400" dirty="0"/>
              <a:t>Ideális feltételek</a:t>
            </a:r>
          </a:p>
          <a:p>
            <a:pPr lvl="1"/>
            <a:r>
              <a:rPr lang="hu-HU" dirty="0"/>
              <a:t>A fejlesztőcsapat tagjai</a:t>
            </a:r>
          </a:p>
          <a:p>
            <a:pPr lvl="2"/>
            <a:r>
              <a:rPr lang="hu-HU" sz="2400" dirty="0"/>
              <a:t>Nagyjából egyszerre kezdik el a munkát</a:t>
            </a:r>
          </a:p>
          <a:p>
            <a:pPr lvl="2"/>
            <a:r>
              <a:rPr lang="hu-HU" sz="2400" dirty="0"/>
              <a:t>Fizikailag egy helyen</a:t>
            </a:r>
            <a:r>
              <a:rPr lang="en-US" sz="2400" dirty="0"/>
              <a:t> </a:t>
            </a:r>
            <a:r>
              <a:rPr lang="hu-HU" sz="2400" dirty="0"/>
              <a:t>vannak</a:t>
            </a:r>
            <a:endParaRPr lang="en-US" sz="2400" dirty="0"/>
          </a:p>
          <a:p>
            <a:pPr lvl="2"/>
            <a:r>
              <a:rPr lang="hu-HU" sz="2400" dirty="0"/>
              <a:t>Közeli időzónában vannak</a:t>
            </a:r>
          </a:p>
          <a:p>
            <a:pPr lvl="1"/>
            <a:r>
              <a:rPr lang="hu-HU" dirty="0"/>
              <a:t>Rövid ideig tart (</a:t>
            </a:r>
            <a:r>
              <a:rPr lang="hu-HU" dirty="0" err="1"/>
              <a:t>max</a:t>
            </a:r>
            <a:r>
              <a:rPr lang="hu-HU" dirty="0"/>
              <a:t> 10-15 perc)</a:t>
            </a:r>
          </a:p>
        </p:txBody>
      </p:sp>
      <p:pic>
        <p:nvPicPr>
          <p:cNvPr id="5" name="Picture 4"/>
          <p:cNvPicPr>
            <a:picLocks noChangeAspect="1"/>
          </p:cNvPicPr>
          <p:nvPr/>
        </p:nvPicPr>
        <p:blipFill>
          <a:blip r:embed="rId3"/>
          <a:stretch>
            <a:fillRect/>
          </a:stretch>
        </p:blipFill>
        <p:spPr>
          <a:xfrm>
            <a:off x="6934053" y="737220"/>
            <a:ext cx="1531370" cy="2115944"/>
          </a:xfrm>
          <a:prstGeom prst="rect">
            <a:avLst/>
          </a:prstGeom>
        </p:spPr>
      </p:pic>
      <p:sp>
        <p:nvSpPr>
          <p:cNvPr id="7" name="Rounded Rectangle 6"/>
          <p:cNvSpPr/>
          <p:nvPr/>
        </p:nvSpPr>
        <p:spPr>
          <a:xfrm>
            <a:off x="628649" y="5704410"/>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Reggel</a:t>
            </a:r>
            <a:r>
              <a:rPr lang="en-US" sz="2400" dirty="0"/>
              <a:t>: </a:t>
            </a:r>
            <a:r>
              <a:rPr lang="hu-HU" sz="2400" dirty="0"/>
              <a:t>kreatív, produktív periódus</a:t>
            </a:r>
          </a:p>
        </p:txBody>
      </p:sp>
      <p:sp>
        <p:nvSpPr>
          <p:cNvPr id="8" name="Rounded Rectangle 7"/>
          <p:cNvSpPr/>
          <p:nvPr/>
        </p:nvSpPr>
        <p:spPr>
          <a:xfrm>
            <a:off x="5837464" y="5704410"/>
            <a:ext cx="2743200" cy="914400"/>
          </a:xfrm>
          <a:prstGeom prst="roundRect">
            <a:avLst/>
          </a:prstGeom>
          <a:solidFill>
            <a:srgbClr val="007A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Nap k</a:t>
            </a:r>
            <a:r>
              <a:rPr lang="hu-HU" sz="2400" dirty="0" err="1"/>
              <a:t>özben</a:t>
            </a:r>
            <a:r>
              <a:rPr lang="hu-HU" sz="2400" dirty="0"/>
              <a:t>: kontextus váltás</a:t>
            </a:r>
          </a:p>
        </p:txBody>
      </p:sp>
      <p:sp>
        <p:nvSpPr>
          <p:cNvPr id="4" name="Lightning Bolt 3"/>
          <p:cNvSpPr/>
          <p:nvPr/>
        </p:nvSpPr>
        <p:spPr>
          <a:xfrm>
            <a:off x="776990" y="5368834"/>
            <a:ext cx="1765367" cy="1325563"/>
          </a:xfrm>
          <a:prstGeom prst="lightningBolt">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Lightning Bolt 9"/>
          <p:cNvSpPr/>
          <p:nvPr/>
        </p:nvSpPr>
        <p:spPr>
          <a:xfrm>
            <a:off x="6101296" y="5368833"/>
            <a:ext cx="1765367" cy="1325563"/>
          </a:xfrm>
          <a:prstGeom prst="lightningBolt">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11"/>
          <p:cNvSpPr txBox="1"/>
          <p:nvPr/>
        </p:nvSpPr>
        <p:spPr>
          <a:xfrm>
            <a:off x="3943939" y="5704410"/>
            <a:ext cx="1129348" cy="707886"/>
          </a:xfrm>
          <a:prstGeom prst="rect">
            <a:avLst/>
          </a:prstGeom>
          <a:noFill/>
        </p:spPr>
        <p:txBody>
          <a:bodyPr wrap="none" rtlCol="0">
            <a:spAutoFit/>
          </a:bodyPr>
          <a:lstStyle/>
          <a:p>
            <a:r>
              <a:rPr lang="hu-HU" sz="4000" dirty="0">
                <a:solidFill>
                  <a:srgbClr val="007AC3"/>
                </a:solidFill>
              </a:rPr>
              <a:t>vagy</a:t>
            </a:r>
          </a:p>
        </p:txBody>
      </p:sp>
    </p:spTree>
    <p:extLst>
      <p:ext uri="{BB962C8B-B14F-4D97-AF65-F5344CB8AC3E}">
        <p14:creationId xmlns:p14="http://schemas.microsoft.com/office/powerpoint/2010/main" val="36222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90">
                                          <p:stCondLst>
                                            <p:cond delay="0"/>
                                          </p:stCondLst>
                                        </p:cTn>
                                        <p:tgtEl>
                                          <p:spTgt spid="10"/>
                                        </p:tgtEl>
                                      </p:cBhvr>
                                    </p:animEffect>
                                    <p:anim calcmode="lin" valueType="num">
                                      <p:cBhvr>
                                        <p:cTn id="2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1" dur="13">
                                          <p:stCondLst>
                                            <p:cond delay="325"/>
                                          </p:stCondLst>
                                        </p:cTn>
                                        <p:tgtEl>
                                          <p:spTgt spid="10"/>
                                        </p:tgtEl>
                                      </p:cBhvr>
                                      <p:to x="100000" y="60000"/>
                                    </p:animScale>
                                    <p:animScale>
                                      <p:cBhvr>
                                        <p:cTn id="32" dur="83" decel="50000">
                                          <p:stCondLst>
                                            <p:cond delay="338"/>
                                          </p:stCondLst>
                                        </p:cTn>
                                        <p:tgtEl>
                                          <p:spTgt spid="10"/>
                                        </p:tgtEl>
                                      </p:cBhvr>
                                      <p:to x="100000" y="100000"/>
                                    </p:animScale>
                                    <p:animScale>
                                      <p:cBhvr>
                                        <p:cTn id="33" dur="13">
                                          <p:stCondLst>
                                            <p:cond delay="656"/>
                                          </p:stCondLst>
                                        </p:cTn>
                                        <p:tgtEl>
                                          <p:spTgt spid="10"/>
                                        </p:tgtEl>
                                      </p:cBhvr>
                                      <p:to x="100000" y="80000"/>
                                    </p:animScale>
                                    <p:animScale>
                                      <p:cBhvr>
                                        <p:cTn id="34" dur="83" decel="50000">
                                          <p:stCondLst>
                                            <p:cond delay="669"/>
                                          </p:stCondLst>
                                        </p:cTn>
                                        <p:tgtEl>
                                          <p:spTgt spid="10"/>
                                        </p:tgtEl>
                                      </p:cBhvr>
                                      <p:to x="100000" y="100000"/>
                                    </p:animScale>
                                    <p:animScale>
                                      <p:cBhvr>
                                        <p:cTn id="35" dur="13">
                                          <p:stCondLst>
                                            <p:cond delay="821"/>
                                          </p:stCondLst>
                                        </p:cTn>
                                        <p:tgtEl>
                                          <p:spTgt spid="10"/>
                                        </p:tgtEl>
                                      </p:cBhvr>
                                      <p:to x="100000" y="90000"/>
                                    </p:animScale>
                                    <p:animScale>
                                      <p:cBhvr>
                                        <p:cTn id="36" dur="83" decel="50000">
                                          <p:stCondLst>
                                            <p:cond delay="834"/>
                                          </p:stCondLst>
                                        </p:cTn>
                                        <p:tgtEl>
                                          <p:spTgt spid="10"/>
                                        </p:tgtEl>
                                      </p:cBhvr>
                                      <p:to x="100000" y="100000"/>
                                    </p:animScale>
                                    <p:animScale>
                                      <p:cBhvr>
                                        <p:cTn id="37" dur="13">
                                          <p:stCondLst>
                                            <p:cond delay="904"/>
                                          </p:stCondLst>
                                        </p:cTn>
                                        <p:tgtEl>
                                          <p:spTgt spid="10"/>
                                        </p:tgtEl>
                                      </p:cBhvr>
                                      <p:to x="100000" y="95000"/>
                                    </p:animScale>
                                    <p:animScale>
                                      <p:cBhvr>
                                        <p:cTn id="38"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741" y="4050950"/>
            <a:ext cx="2416929" cy="2416929"/>
          </a:xfrm>
          <a:prstGeom prst="rect">
            <a:avLst/>
          </a:prstGeom>
        </p:spPr>
      </p:pic>
      <p:sp>
        <p:nvSpPr>
          <p:cNvPr id="16" name="Striped Right Arrow 15"/>
          <p:cNvSpPr/>
          <p:nvPr/>
        </p:nvSpPr>
        <p:spPr>
          <a:xfrm rot="10800000">
            <a:off x="2385211" y="5006718"/>
            <a:ext cx="1219977"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Rounded Rectangle 19"/>
          <p:cNvSpPr/>
          <p:nvPr/>
        </p:nvSpPr>
        <p:spPr>
          <a:xfrm>
            <a:off x="1907178" y="1918399"/>
            <a:ext cx="1530060" cy="914400"/>
          </a:xfrm>
          <a:prstGeom prst="roundRect">
            <a:avLst/>
          </a:prstGeom>
          <a:solidFill>
            <a:schemeClr val="accent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hu-HU" sz="2400" dirty="0">
                <a:solidFill>
                  <a:schemeClr val="bg1"/>
                </a:solidFill>
              </a:rPr>
              <a:t>…</a:t>
            </a:r>
          </a:p>
        </p:txBody>
      </p:sp>
      <p:sp>
        <p:nvSpPr>
          <p:cNvPr id="2" name="Title 1"/>
          <p:cNvSpPr>
            <a:spLocks noGrp="1"/>
          </p:cNvSpPr>
          <p:nvPr>
            <p:ph type="title"/>
          </p:nvPr>
        </p:nvSpPr>
        <p:spPr/>
        <p:txBody>
          <a:bodyPr/>
          <a:lstStyle/>
          <a:p>
            <a:r>
              <a:rPr lang="hu-HU" dirty="0"/>
              <a:t>A </a:t>
            </a:r>
            <a:r>
              <a:rPr lang="hu-HU" dirty="0" err="1"/>
              <a:t>check</a:t>
            </a:r>
            <a:r>
              <a:rPr lang="hu-HU" dirty="0"/>
              <a:t>-in mint alternatíva</a:t>
            </a:r>
          </a:p>
        </p:txBody>
      </p:sp>
      <p:sp>
        <p:nvSpPr>
          <p:cNvPr id="4" name="AutoShape 4"/>
          <p:cNvSpPr>
            <a:spLocks/>
          </p:cNvSpPr>
          <p:nvPr/>
        </p:nvSpPr>
        <p:spPr bwMode="auto">
          <a:xfrm>
            <a:off x="3763517" y="2499973"/>
            <a:ext cx="5076825" cy="768096"/>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Mit sikerült elvégeznem tegnap?</a:t>
            </a:r>
          </a:p>
        </p:txBody>
      </p:sp>
      <p:sp>
        <p:nvSpPr>
          <p:cNvPr id="5" name="Oval 4"/>
          <p:cNvSpPr/>
          <p:nvPr/>
        </p:nvSpPr>
        <p:spPr>
          <a:xfrm>
            <a:off x="8229005" y="2192662"/>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1</a:t>
            </a:r>
          </a:p>
        </p:txBody>
      </p:sp>
      <p:sp>
        <p:nvSpPr>
          <p:cNvPr id="6" name="AutoShape 9"/>
          <p:cNvSpPr>
            <a:spLocks/>
          </p:cNvSpPr>
          <p:nvPr/>
        </p:nvSpPr>
        <p:spPr bwMode="auto">
          <a:xfrm>
            <a:off x="3790355" y="3876205"/>
            <a:ext cx="5076825" cy="771525"/>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Mit fogok tenni ma?</a:t>
            </a:r>
            <a:endParaRPr lang="en-US" sz="2400" dirty="0">
              <a:solidFill>
                <a:schemeClr val="bg1"/>
              </a:solidFill>
              <a:ea typeface="ヒラギノ角ゴ Pro W3" pitchFamily="80" charset="-128"/>
              <a:cs typeface="Arial" charset="0"/>
              <a:sym typeface="Arial" charset="0"/>
            </a:endParaRPr>
          </a:p>
        </p:txBody>
      </p:sp>
      <p:sp>
        <p:nvSpPr>
          <p:cNvPr id="7" name="AutoShape 14"/>
          <p:cNvSpPr>
            <a:spLocks/>
          </p:cNvSpPr>
          <p:nvPr/>
        </p:nvSpPr>
        <p:spPr bwMode="auto">
          <a:xfrm>
            <a:off x="3793927" y="5173236"/>
            <a:ext cx="5076825" cy="771525"/>
          </a:xfrm>
          <a:prstGeom prst="roundRect">
            <a:avLst>
              <a:gd name="adj" fmla="val 29630"/>
            </a:avLst>
          </a:prstGeom>
          <a:solidFill>
            <a:srgbClr val="007AC3"/>
          </a:solidFill>
          <a:ln w="25400">
            <a:noFill/>
            <a:round/>
            <a:headEnd/>
            <a:tailEnd/>
          </a:ln>
          <a:effectLst>
            <a:outerShdw blurRad="114300" dist="63500" dir="2700000" algn="ctr" rotWithShape="0">
              <a:schemeClr val="bg2">
                <a:alpha val="29999"/>
              </a:schemeClr>
            </a:outerShdw>
          </a:effectLst>
        </p:spPr>
        <p:txBody>
          <a:bodyPr lIns="0" tIns="0" rIns="0" bIns="0" anchor="ctr"/>
          <a:lstStyle/>
          <a:p>
            <a:pPr>
              <a:tabLst>
                <a:tab pos="800100" algn="l"/>
              </a:tabLst>
              <a:defRPr/>
            </a:pPr>
            <a:r>
              <a:rPr lang="hu-HU" sz="2400" dirty="0">
                <a:solidFill>
                  <a:schemeClr val="bg1"/>
                </a:solidFill>
                <a:ea typeface="ヒラギノ角ゴ Pro W3" pitchFamily="80" charset="-128"/>
                <a:cs typeface="Arial" charset="0"/>
                <a:sym typeface="Arial" charset="0"/>
              </a:rPr>
              <a:t>Látok-e akadályozó tényezőt?</a:t>
            </a:r>
            <a:endParaRPr lang="en-US" sz="2400" dirty="0">
              <a:solidFill>
                <a:schemeClr val="bg1"/>
              </a:solidFill>
              <a:ea typeface="ヒラギノ角ゴ Pro W3" pitchFamily="80" charset="-128"/>
              <a:cs typeface="Arial" charset="0"/>
              <a:sym typeface="Arial" charset="0"/>
            </a:endParaRPr>
          </a:p>
        </p:txBody>
      </p:sp>
      <p:sp>
        <p:nvSpPr>
          <p:cNvPr id="8" name="Oval 7"/>
          <p:cNvSpPr/>
          <p:nvPr/>
        </p:nvSpPr>
        <p:spPr>
          <a:xfrm>
            <a:off x="8236149" y="3507111"/>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2</a:t>
            </a:r>
          </a:p>
        </p:txBody>
      </p:sp>
      <p:sp>
        <p:nvSpPr>
          <p:cNvPr id="9" name="Oval 8"/>
          <p:cNvSpPr/>
          <p:nvPr/>
        </p:nvSpPr>
        <p:spPr>
          <a:xfrm>
            <a:off x="8229005" y="4830336"/>
            <a:ext cx="685800" cy="685800"/>
          </a:xfrm>
          <a:prstGeom prst="ellipse">
            <a:avLst/>
          </a:prstGeom>
          <a:pattFill prst="pct80">
            <a:fgClr>
              <a:srgbClr val="007AC3"/>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50" dirty="0">
                <a:solidFill>
                  <a:schemeClr val="bg1"/>
                </a:solidFill>
              </a:rPr>
              <a:t>3</a:t>
            </a:r>
          </a:p>
        </p:txBody>
      </p:sp>
      <p:sp>
        <p:nvSpPr>
          <p:cNvPr id="10" name="Rounded Rectangle 9"/>
          <p:cNvSpPr/>
          <p:nvPr/>
        </p:nvSpPr>
        <p:spPr>
          <a:xfrm>
            <a:off x="1005978" y="1920244"/>
            <a:ext cx="128016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Belépés</a:t>
            </a:r>
          </a:p>
        </p:txBody>
      </p:sp>
      <p:sp>
        <p:nvSpPr>
          <p:cNvPr id="11" name="Rounded Rectangle 10"/>
          <p:cNvSpPr/>
          <p:nvPr/>
        </p:nvSpPr>
        <p:spPr>
          <a:xfrm>
            <a:off x="1315533" y="3239133"/>
            <a:ext cx="1039911" cy="760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Megír</a:t>
            </a:r>
          </a:p>
        </p:txBody>
      </p:sp>
      <p:pic>
        <p:nvPicPr>
          <p:cNvPr id="1026" name="Picture 2" descr="app-256.png (256×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444" y="203496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kype-logo-F4A7960445-seeklogo.com.png (200×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950" y="204282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1336021" y="4830336"/>
            <a:ext cx="1011488" cy="758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2400" dirty="0"/>
              <a:t>Elolvas</a:t>
            </a:r>
          </a:p>
        </p:txBody>
      </p:sp>
      <p:sp>
        <p:nvSpPr>
          <p:cNvPr id="13" name="Rounded Rectangle 12"/>
          <p:cNvSpPr/>
          <p:nvPr/>
        </p:nvSpPr>
        <p:spPr>
          <a:xfrm>
            <a:off x="3631474" y="1920244"/>
            <a:ext cx="5391104" cy="450904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triped Right Arrow 18"/>
          <p:cNvSpPr/>
          <p:nvPr/>
        </p:nvSpPr>
        <p:spPr>
          <a:xfrm>
            <a:off x="2398275" y="3377288"/>
            <a:ext cx="1190367"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ounded Rectangle 16"/>
          <p:cNvSpPr/>
          <p:nvPr/>
        </p:nvSpPr>
        <p:spPr>
          <a:xfrm>
            <a:off x="130626" y="1918398"/>
            <a:ext cx="513962" cy="4510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hu-HU" dirty="0"/>
              <a:t>Aszinkron</a:t>
            </a:r>
          </a:p>
        </p:txBody>
      </p:sp>
      <p:sp>
        <p:nvSpPr>
          <p:cNvPr id="18" name="Down Arrow 17"/>
          <p:cNvSpPr/>
          <p:nvPr/>
        </p:nvSpPr>
        <p:spPr>
          <a:xfrm>
            <a:off x="1590399" y="2873240"/>
            <a:ext cx="484632" cy="324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872745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hu-HU" dirty="0"/>
              <a:t>ő a rugalmasság</a:t>
            </a:r>
            <a:endParaRPr lang="en-US" dirty="0"/>
          </a:p>
        </p:txBody>
      </p:sp>
      <p:sp>
        <p:nvSpPr>
          <p:cNvPr id="3" name="Content Placeholder 2"/>
          <p:cNvSpPr>
            <a:spLocks noGrp="1"/>
          </p:cNvSpPr>
          <p:nvPr>
            <p:ph idx="1"/>
          </p:nvPr>
        </p:nvSpPr>
        <p:spPr>
          <a:xfrm>
            <a:off x="628650" y="1825625"/>
            <a:ext cx="7886700" cy="2448773"/>
          </a:xfrm>
          <a:solidFill>
            <a:schemeClr val="accent1"/>
          </a:solidFill>
        </p:spPr>
        <p:txBody>
          <a:bodyPr>
            <a:normAutofit lnSpcReduction="10000"/>
          </a:bodyPr>
          <a:lstStyle/>
          <a:p>
            <a:r>
              <a:rPr lang="hu-HU" sz="2400" i="1" dirty="0">
                <a:solidFill>
                  <a:schemeClr val="bg1"/>
                </a:solidFill>
              </a:rPr>
              <a:t>“A Scrum szerepkörei, munka anyagai, eseményei és szabályai nem megváltoztathatók, és, bár lehetséges a Scrum csupán egyes részeinek bevezetése is, az eredmény nem Scrum lesz. A Scrum csak a maga teljességében létezik és működik jól, más módszertanok és gyakorlatok, technikák gyűjtőjeként. “</a:t>
            </a:r>
          </a:p>
          <a:p>
            <a:pPr marL="457200" lvl="1" indent="0" algn="r">
              <a:buNone/>
            </a:pPr>
            <a:r>
              <a:rPr lang="hu-HU" sz="1800" dirty="0">
                <a:solidFill>
                  <a:schemeClr val="bg1"/>
                </a:solidFill>
              </a:rPr>
              <a:t>Összegzés, A Scrum Útmutató c. elektronikus könyvből,</a:t>
            </a:r>
          </a:p>
          <a:p>
            <a:pPr marL="457200" lvl="1" indent="0" algn="r">
              <a:buNone/>
            </a:pPr>
            <a:r>
              <a:rPr lang="hu-HU" sz="1800" dirty="0">
                <a:solidFill>
                  <a:schemeClr val="bg1"/>
                </a:solidFill>
              </a:rPr>
              <a:t>Ken </a:t>
            </a:r>
            <a:r>
              <a:rPr lang="hu-HU" sz="1800" dirty="0" err="1">
                <a:solidFill>
                  <a:schemeClr val="bg1"/>
                </a:solidFill>
              </a:rPr>
              <a:t>Schwaber</a:t>
            </a:r>
            <a:r>
              <a:rPr lang="hu-HU" sz="1800" dirty="0">
                <a:solidFill>
                  <a:schemeClr val="bg1"/>
                </a:solidFill>
              </a:rPr>
              <a:t> és </a:t>
            </a:r>
            <a:r>
              <a:rPr lang="hu-HU" sz="1800" dirty="0" err="1">
                <a:solidFill>
                  <a:schemeClr val="bg1"/>
                </a:solidFill>
              </a:rPr>
              <a:t>Jeff</a:t>
            </a:r>
            <a:r>
              <a:rPr lang="hu-HU" sz="1800" dirty="0">
                <a:solidFill>
                  <a:schemeClr val="bg1"/>
                </a:solidFill>
              </a:rPr>
              <a:t> </a:t>
            </a:r>
            <a:r>
              <a:rPr lang="hu-HU" sz="1800" dirty="0" err="1">
                <a:solidFill>
                  <a:schemeClr val="bg1"/>
                </a:solidFill>
              </a:rPr>
              <a:t>Sutherland</a:t>
            </a:r>
            <a:r>
              <a:rPr lang="hu-HU" sz="1800" dirty="0">
                <a:solidFill>
                  <a:schemeClr val="bg1"/>
                </a:solidFill>
              </a:rPr>
              <a:t>, 2013 Július</a:t>
            </a:r>
          </a:p>
        </p:txBody>
      </p:sp>
      <p:sp>
        <p:nvSpPr>
          <p:cNvPr id="5" name="Rectangle 3"/>
          <p:cNvSpPr>
            <a:spLocks/>
          </p:cNvSpPr>
          <p:nvPr/>
        </p:nvSpPr>
        <p:spPr bwMode="auto">
          <a:xfrm>
            <a:off x="5219700" y="5116936"/>
            <a:ext cx="2743200" cy="914400"/>
          </a:xfrm>
          <a:prstGeom prst="rect">
            <a:avLst/>
          </a:prstGeom>
          <a:solidFill>
            <a:srgbClr val="E5E5E5"/>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400" dirty="0">
                <a:ea typeface="Gill Sans" pitchFamily="80" charset="0"/>
                <a:cs typeface="Gill Sans" pitchFamily="80" charset="0"/>
                <a:sym typeface="Gill Sans" pitchFamily="80" charset="0"/>
              </a:rPr>
              <a:t>Folyamatok és eszközök</a:t>
            </a:r>
            <a:endParaRPr lang="en-US" sz="2400" dirty="0">
              <a:ea typeface="Gill Sans" pitchFamily="80" charset="0"/>
              <a:cs typeface="Gill Sans" pitchFamily="80" charset="0"/>
              <a:sym typeface="Gill Sans" pitchFamily="80" charset="0"/>
            </a:endParaRPr>
          </a:p>
        </p:txBody>
      </p:sp>
      <p:sp>
        <p:nvSpPr>
          <p:cNvPr id="6" name="Rectangle 4"/>
          <p:cNvSpPr>
            <a:spLocks/>
          </p:cNvSpPr>
          <p:nvPr/>
        </p:nvSpPr>
        <p:spPr bwMode="auto">
          <a:xfrm>
            <a:off x="1276350" y="5116936"/>
            <a:ext cx="2743200" cy="914400"/>
          </a:xfrm>
          <a:prstGeom prst="rect">
            <a:avLst/>
          </a:prstGeom>
          <a:solidFill>
            <a:srgbClr val="940C72"/>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400" dirty="0">
                <a:solidFill>
                  <a:schemeClr val="bg1"/>
                </a:solidFill>
                <a:ea typeface="Gill Sans" pitchFamily="80" charset="0"/>
                <a:cs typeface="Gill Sans" pitchFamily="80" charset="0"/>
                <a:sym typeface="Gill Sans" pitchFamily="80" charset="0"/>
              </a:rPr>
              <a:t>Egyének és kölcsönhatások</a:t>
            </a:r>
            <a:endParaRPr lang="en-US" sz="2400" dirty="0">
              <a:solidFill>
                <a:schemeClr val="bg1"/>
              </a:solidFill>
              <a:ea typeface="Gill Sans" pitchFamily="80" charset="0"/>
              <a:cs typeface="Gill Sans" pitchFamily="80" charset="0"/>
              <a:sym typeface="Gill Sans" pitchFamily="80" charset="0"/>
            </a:endParaRPr>
          </a:p>
        </p:txBody>
      </p:sp>
      <p:sp>
        <p:nvSpPr>
          <p:cNvPr id="7" name="Rectangle 5"/>
          <p:cNvSpPr>
            <a:spLocks/>
          </p:cNvSpPr>
          <p:nvPr/>
        </p:nvSpPr>
        <p:spPr bwMode="auto">
          <a:xfrm>
            <a:off x="4120753" y="5336011"/>
            <a:ext cx="972741"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spcBef>
                <a:spcPts val="1800"/>
              </a:spcBef>
              <a:buClr>
                <a:srgbClr val="5F7BAE"/>
              </a:buClr>
              <a:buSzPct val="150000"/>
              <a:buFont typeface="Lucida Grande" pitchFamily="1" charset="0"/>
              <a:buChar char="•"/>
              <a:defRPr sz="3600">
                <a:solidFill>
                  <a:schemeClr val="tx1"/>
                </a:solidFill>
                <a:latin typeface="Gill Sans" pitchFamily="1" charset="0"/>
                <a:ea typeface="ヒラギノ角ゴ Pro W3" pitchFamily="1" charset="-128"/>
                <a:sym typeface="Gill Sans" pitchFamily="1" charset="0"/>
              </a:defRPr>
            </a:lvl1pPr>
            <a:lvl2pPr marL="742950" indent="-285750">
              <a:spcBef>
                <a:spcPts val="1800"/>
              </a:spcBef>
              <a:buSzPct val="150000"/>
              <a:buFont typeface="Lucida Grande" pitchFamily="1" charset="0"/>
              <a:buChar char="•"/>
              <a:defRPr sz="3200">
                <a:solidFill>
                  <a:schemeClr val="tx1"/>
                </a:solidFill>
                <a:latin typeface="Gill Sans" pitchFamily="1" charset="0"/>
                <a:ea typeface="ヒラギノ角ゴ Pro W3" pitchFamily="1" charset="-128"/>
                <a:sym typeface="Gill Sans" pitchFamily="1" charset="0"/>
              </a:defRPr>
            </a:lvl2pPr>
            <a:lvl3pPr marL="1143000" indent="-228600">
              <a:spcBef>
                <a:spcPts val="1800"/>
              </a:spcBef>
              <a:buSzPct val="150000"/>
              <a:buFont typeface="Lucida Grande" pitchFamily="1" charset="0"/>
              <a:buChar char="•"/>
              <a:defRPr sz="2800">
                <a:solidFill>
                  <a:schemeClr val="tx1"/>
                </a:solidFill>
                <a:latin typeface="Gill Sans" pitchFamily="1" charset="0"/>
                <a:ea typeface="ヒラギノ角ゴ Pro W3" pitchFamily="1" charset="-128"/>
                <a:sym typeface="Gill Sans" pitchFamily="1" charset="0"/>
              </a:defRPr>
            </a:lvl3pPr>
            <a:lvl4pPr marL="16002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4pPr>
            <a:lvl5pPr marL="2057400" indent="-228600">
              <a:spcBef>
                <a:spcPts val="1800"/>
              </a:spcBef>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buChar char="•"/>
              <a:defRPr sz="2400">
                <a:solidFill>
                  <a:schemeClr val="tx1"/>
                </a:solidFill>
                <a:latin typeface="Gill Sans" pitchFamily="1" charset="0"/>
                <a:ea typeface="ヒラギノ角ゴ Pro W3" pitchFamily="1" charset="-128"/>
                <a:sym typeface="Gill Sans" pitchFamily="1" charset="0"/>
              </a:defRPr>
            </a:lvl9pPr>
          </a:lstStyle>
          <a:p>
            <a:pPr algn="ctr" eaLnBrk="1" hangingPunct="1">
              <a:spcBef>
                <a:spcPct val="0"/>
              </a:spcBef>
              <a:buClrTx/>
              <a:buSzTx/>
              <a:buFontTx/>
              <a:buNone/>
            </a:pPr>
            <a:endParaRPr lang="en-US" altLang="en-US" sz="1800" dirty="0"/>
          </a:p>
        </p:txBody>
      </p:sp>
      <p:sp>
        <p:nvSpPr>
          <p:cNvPr id="8" name="Rectangle 7"/>
          <p:cNvSpPr/>
          <p:nvPr/>
        </p:nvSpPr>
        <p:spPr>
          <a:xfrm>
            <a:off x="4079030" y="4760172"/>
            <a:ext cx="985940" cy="1685077"/>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lIns="68580" tIns="34290" rIns="68580" bIns="34290">
            <a:spAutoFit/>
          </a:bodyPr>
          <a:lstStyle/>
          <a:p>
            <a:pPr algn="ctr"/>
            <a:r>
              <a:rPr lang="hu-HU" sz="10500" i="1" dirty="0">
                <a:ln w="0"/>
                <a:solidFill>
                  <a:schemeClr val="tx1"/>
                </a:solidFill>
                <a:effectLst>
                  <a:outerShdw blurRad="38100" dist="19050" dir="2700000" algn="tl" rotWithShape="0">
                    <a:schemeClr val="dk1">
                      <a:alpha val="40000"/>
                    </a:schemeClr>
                  </a:outerShdw>
                </a:effectLst>
              </a:rPr>
              <a:t>?</a:t>
            </a:r>
            <a:endParaRPr lang="en-US" sz="10500"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37215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Nincsenek változások sprint közben</a:t>
            </a:r>
          </a:p>
        </p:txBody>
      </p:sp>
      <p:sp>
        <p:nvSpPr>
          <p:cNvPr id="3" name="Content Placeholder 2"/>
          <p:cNvSpPr>
            <a:spLocks noGrp="1"/>
          </p:cNvSpPr>
          <p:nvPr>
            <p:ph idx="1"/>
          </p:nvPr>
        </p:nvSpPr>
        <p:spPr>
          <a:xfrm>
            <a:off x="775275" y="2191153"/>
            <a:ext cx="2483708" cy="2410699"/>
          </a:xfrm>
        </p:spPr>
        <p:txBody>
          <a:bodyPr>
            <a:noAutofit/>
          </a:bodyPr>
          <a:lstStyle/>
          <a:p>
            <a:r>
              <a:rPr lang="hu-HU" sz="2400" dirty="0"/>
              <a:t>Úgy kell megtervezni a sprintek hosszát, hogy azok a változásnak ellen tudjanak állni</a:t>
            </a:r>
          </a:p>
        </p:txBody>
      </p:sp>
      <p:sp>
        <p:nvSpPr>
          <p:cNvPr id="4" name="AutoShape 16"/>
          <p:cNvSpPr>
            <a:spLocks noChangeArrowheads="1"/>
          </p:cNvSpPr>
          <p:nvPr/>
        </p:nvSpPr>
        <p:spPr bwMode="auto">
          <a:xfrm>
            <a:off x="2959047" y="2300883"/>
            <a:ext cx="1120379" cy="837010"/>
          </a:xfrm>
          <a:prstGeom prst="lightningBolt">
            <a:avLst/>
          </a:prstGeom>
          <a:solidFill>
            <a:srgbClr val="FF0000"/>
          </a:solidFill>
          <a:ln w="9525">
            <a:noFill/>
            <a:miter lim="800000"/>
            <a:headEnd/>
            <a:tailEnd/>
          </a:ln>
        </p:spPr>
        <p:txBody>
          <a:bodyPr wrap="none" anchor="ctr"/>
          <a:lstStyle>
            <a:lvl1pPr algn="ctr">
              <a:defRPr sz="3200">
                <a:solidFill>
                  <a:srgbClr val="000000"/>
                </a:solidFill>
                <a:latin typeface="Gill Sans" pitchFamily="1" charset="0"/>
                <a:ea typeface="ヒラギノ角ゴ Pro W3" pitchFamily="1" charset="-128"/>
                <a:sym typeface="Gill Sans" pitchFamily="1" charset="0"/>
              </a:defRPr>
            </a:lvl1pPr>
            <a:lvl2pPr marL="742950" indent="-285750" algn="ctr">
              <a:defRPr sz="3200">
                <a:solidFill>
                  <a:srgbClr val="000000"/>
                </a:solidFill>
                <a:latin typeface="Gill Sans" pitchFamily="1" charset="0"/>
                <a:ea typeface="ヒラギノ角ゴ Pro W3" pitchFamily="1" charset="-128"/>
                <a:sym typeface="Gill Sans" pitchFamily="1" charset="0"/>
              </a:defRPr>
            </a:lvl2pPr>
            <a:lvl3pPr marL="1143000" indent="-228600" algn="ctr">
              <a:defRPr sz="3200">
                <a:solidFill>
                  <a:srgbClr val="000000"/>
                </a:solidFill>
                <a:latin typeface="Gill Sans" pitchFamily="1" charset="0"/>
                <a:ea typeface="ヒラギノ角ゴ Pro W3" pitchFamily="1" charset="-128"/>
                <a:sym typeface="Gill Sans" pitchFamily="1" charset="0"/>
              </a:defRPr>
            </a:lvl3pPr>
            <a:lvl4pPr marL="1600200" indent="-228600" algn="ctr">
              <a:defRPr sz="3200">
                <a:solidFill>
                  <a:srgbClr val="000000"/>
                </a:solidFill>
                <a:latin typeface="Gill Sans" pitchFamily="1" charset="0"/>
                <a:ea typeface="ヒラギノ角ゴ Pro W3" pitchFamily="1" charset="-128"/>
                <a:sym typeface="Gill Sans" pitchFamily="1" charset="0"/>
              </a:defRPr>
            </a:lvl4pPr>
            <a:lvl5pPr marL="2057400" indent="-228600" algn="ctr">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n-US" altLang="en-US" sz="1500" b="1" i="1" dirty="0">
              <a:solidFill>
                <a:schemeClr val="tx1"/>
              </a:solidFill>
              <a:latin typeface="Tahoma" panose="020B0604030504040204" pitchFamily="34" charset="0"/>
            </a:endParaRPr>
          </a:p>
        </p:txBody>
      </p:sp>
      <p:grpSp>
        <p:nvGrpSpPr>
          <p:cNvPr id="12" name="Group 11"/>
          <p:cNvGrpSpPr/>
          <p:nvPr/>
        </p:nvGrpSpPr>
        <p:grpSpPr>
          <a:xfrm>
            <a:off x="6016970" y="2988150"/>
            <a:ext cx="2743200" cy="2743200"/>
            <a:chOff x="7886700" y="2482850"/>
            <a:chExt cx="3657600" cy="3657600"/>
          </a:xfrm>
        </p:grpSpPr>
        <p:grpSp>
          <p:nvGrpSpPr>
            <p:cNvPr id="10" name="Group 9"/>
            <p:cNvGrpSpPr/>
            <p:nvPr/>
          </p:nvGrpSpPr>
          <p:grpSpPr>
            <a:xfrm>
              <a:off x="7886700" y="2482850"/>
              <a:ext cx="3657600" cy="3657600"/>
              <a:chOff x="6601963" y="2039895"/>
              <a:chExt cx="3657600" cy="3657600"/>
            </a:xfrm>
          </p:grpSpPr>
          <p:grpSp>
            <p:nvGrpSpPr>
              <p:cNvPr id="5" name="Group 7"/>
              <p:cNvGrpSpPr>
                <a:grpSpLocks/>
              </p:cNvGrpSpPr>
              <p:nvPr/>
            </p:nvGrpSpPr>
            <p:grpSpPr bwMode="auto">
              <a:xfrm>
                <a:off x="7399682" y="2867797"/>
                <a:ext cx="2062162" cy="2171700"/>
                <a:chOff x="0" y="0"/>
                <a:chExt cx="1298" cy="1368"/>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
                  <a:ext cx="129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 y="0"/>
                  <a:ext cx="623"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Frame 7"/>
              <p:cNvSpPr/>
              <p:nvPr/>
            </p:nvSpPr>
            <p:spPr>
              <a:xfrm>
                <a:off x="6601963" y="2039895"/>
                <a:ext cx="3657600" cy="3657600"/>
              </a:xfrm>
              <a:prstGeom prst="frame">
                <a:avLst/>
              </a:prstGeom>
              <a:solidFill>
                <a:srgbClr val="007AC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solidFill>
                    <a:schemeClr val="tx1"/>
                  </a:solidFill>
                </a:endParaRPr>
              </a:p>
            </p:txBody>
          </p:sp>
        </p:grpSp>
        <p:sp>
          <p:nvSpPr>
            <p:cNvPr id="11" name="TextBox 10"/>
            <p:cNvSpPr txBox="1"/>
            <p:nvPr/>
          </p:nvSpPr>
          <p:spPr>
            <a:xfrm>
              <a:off x="9150256" y="4165965"/>
              <a:ext cx="1008568" cy="492443"/>
            </a:xfrm>
            <a:prstGeom prst="rect">
              <a:avLst/>
            </a:prstGeom>
            <a:noFill/>
          </p:spPr>
          <p:txBody>
            <a:bodyPr wrap="none" rtlCol="0">
              <a:spAutoFit/>
            </a:bodyPr>
            <a:lstStyle/>
            <a:p>
              <a:r>
                <a:rPr lang="hu-HU" b="1" dirty="0"/>
                <a:t>Sprint</a:t>
              </a:r>
              <a:endParaRPr lang="en-US" b="1" dirty="0"/>
            </a:p>
          </p:txBody>
        </p:sp>
      </p:grpSp>
      <p:grpSp>
        <p:nvGrpSpPr>
          <p:cNvPr id="14" name="Group 13"/>
          <p:cNvGrpSpPr/>
          <p:nvPr/>
        </p:nvGrpSpPr>
        <p:grpSpPr>
          <a:xfrm>
            <a:off x="4044242" y="2880380"/>
            <a:ext cx="1514582" cy="1462802"/>
            <a:chOff x="5649554" y="2482850"/>
            <a:chExt cx="2019443" cy="1950401"/>
          </a:xfrm>
        </p:grpSpPr>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011" y="248285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649554" y="3940809"/>
              <a:ext cx="2019443" cy="492442"/>
            </a:xfrm>
            <a:prstGeom prst="rect">
              <a:avLst/>
            </a:prstGeom>
            <a:noFill/>
          </p:spPr>
          <p:txBody>
            <a:bodyPr wrap="none" rtlCol="0">
              <a:spAutoFit/>
            </a:bodyPr>
            <a:lstStyle/>
            <a:p>
              <a:r>
                <a:rPr lang="hu-HU" b="1" dirty="0"/>
                <a:t>Scrum Master</a:t>
              </a:r>
              <a:endParaRPr lang="en-US" b="1" dirty="0"/>
            </a:p>
          </p:txBody>
        </p:sp>
      </p:grpSp>
      <p:sp>
        <p:nvSpPr>
          <p:cNvPr id="15" name="Oval Callout 14"/>
          <p:cNvSpPr/>
          <p:nvPr/>
        </p:nvSpPr>
        <p:spPr>
          <a:xfrm>
            <a:off x="4922247" y="2122528"/>
            <a:ext cx="1693013" cy="818507"/>
          </a:xfrm>
          <a:prstGeom prst="wedgeEllipseCallout">
            <a:avLst/>
          </a:prstGeom>
          <a:solidFill>
            <a:srgbClr val="E5E5E5"/>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tx1"/>
                </a:solidFill>
              </a:rPr>
              <a:t>A Scrum őre vagyok</a:t>
            </a:r>
          </a:p>
        </p:txBody>
      </p:sp>
      <p:sp>
        <p:nvSpPr>
          <p:cNvPr id="17" name="Rectangle 7"/>
          <p:cNvSpPr>
            <a:spLocks/>
          </p:cNvSpPr>
          <p:nvPr/>
        </p:nvSpPr>
        <p:spPr bwMode="auto">
          <a:xfrm>
            <a:off x="3106982" y="5809210"/>
            <a:ext cx="2743200" cy="914400"/>
          </a:xfrm>
          <a:prstGeom prst="rect">
            <a:avLst/>
          </a:prstGeom>
          <a:solidFill>
            <a:srgbClr val="E5E5E5"/>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400" dirty="0">
                <a:ea typeface="Gill Sans" pitchFamily="80" charset="0"/>
                <a:cs typeface="Gill Sans" pitchFamily="80" charset="0"/>
                <a:sym typeface="Gill Sans" pitchFamily="80" charset="0"/>
              </a:rPr>
              <a:t>Terv követése</a:t>
            </a:r>
            <a:endParaRPr lang="en-US" sz="2400" dirty="0">
              <a:ea typeface="Gill Sans" pitchFamily="80" charset="0"/>
              <a:cs typeface="Gill Sans" pitchFamily="80" charset="0"/>
              <a:sym typeface="Gill Sans" pitchFamily="80" charset="0"/>
            </a:endParaRPr>
          </a:p>
        </p:txBody>
      </p:sp>
      <p:sp>
        <p:nvSpPr>
          <p:cNvPr id="18" name="Rectangle 8"/>
          <p:cNvSpPr>
            <a:spLocks/>
          </p:cNvSpPr>
          <p:nvPr/>
        </p:nvSpPr>
        <p:spPr bwMode="auto">
          <a:xfrm>
            <a:off x="775275" y="4852805"/>
            <a:ext cx="2743200" cy="914400"/>
          </a:xfrm>
          <a:prstGeom prst="rect">
            <a:avLst/>
          </a:prstGeom>
          <a:solidFill>
            <a:srgbClr val="007AC3"/>
          </a:solidFill>
          <a:ln w="25400">
            <a:noFill/>
            <a:miter lim="800000"/>
            <a:headEnd/>
            <a:tailEnd/>
          </a:ln>
          <a:effectLst>
            <a:outerShdw blurRad="114300" dist="63500" dir="2700000" algn="ctr" rotWithShape="0">
              <a:schemeClr val="bg2">
                <a:alpha val="29999"/>
              </a:schemeClr>
            </a:outerShdw>
          </a:effectLst>
        </p:spPr>
        <p:txBody>
          <a:bodyPr lIns="0" tIns="0" rIns="0" bIns="0" anchor="ctr"/>
          <a:lstStyle/>
          <a:p>
            <a:pPr algn="ctr">
              <a:tabLst>
                <a:tab pos="800100" algn="l"/>
              </a:tabLst>
              <a:defRPr/>
            </a:pPr>
            <a:r>
              <a:rPr lang="hu-HU" sz="2400" dirty="0">
                <a:solidFill>
                  <a:schemeClr val="bg1"/>
                </a:solidFill>
                <a:ea typeface="Gill Sans" pitchFamily="80" charset="0"/>
                <a:cs typeface="Gill Sans" pitchFamily="80" charset="0"/>
                <a:sym typeface="Gill Sans" pitchFamily="80" charset="0"/>
              </a:rPr>
              <a:t>Változás iránti</a:t>
            </a:r>
            <a:endParaRPr lang="en-US" sz="2400" dirty="0">
              <a:solidFill>
                <a:schemeClr val="bg1"/>
              </a:solidFill>
              <a:ea typeface="Gill Sans" pitchFamily="80" charset="0"/>
              <a:cs typeface="Gill Sans" pitchFamily="80" charset="0"/>
              <a:sym typeface="Gill Sans" pitchFamily="80" charset="0"/>
            </a:endParaRPr>
          </a:p>
          <a:p>
            <a:pPr algn="ctr">
              <a:tabLst>
                <a:tab pos="800100" algn="l"/>
              </a:tabLst>
              <a:defRPr/>
            </a:pPr>
            <a:r>
              <a:rPr lang="hu-HU" sz="2400" dirty="0">
                <a:solidFill>
                  <a:schemeClr val="bg1"/>
                </a:solidFill>
                <a:ea typeface="Gill Sans" pitchFamily="80" charset="0"/>
                <a:cs typeface="Gill Sans" pitchFamily="80" charset="0"/>
                <a:sym typeface="Gill Sans" pitchFamily="80" charset="0"/>
              </a:rPr>
              <a:t>készség</a:t>
            </a:r>
            <a:endParaRPr lang="en-US" sz="2400" dirty="0">
              <a:solidFill>
                <a:schemeClr val="bg1"/>
              </a:solidFill>
              <a:ea typeface="Gill Sans" pitchFamily="80" charset="0"/>
              <a:cs typeface="Gill Sans" pitchFamily="80" charset="0"/>
              <a:sym typeface="Gill Sans" pitchFamily="80" charset="0"/>
            </a:endParaRPr>
          </a:p>
        </p:txBody>
      </p:sp>
      <p:sp>
        <p:nvSpPr>
          <p:cNvPr id="19" name="Rectangle 18"/>
          <p:cNvSpPr/>
          <p:nvPr/>
        </p:nvSpPr>
        <p:spPr>
          <a:xfrm>
            <a:off x="3106982" y="4906780"/>
            <a:ext cx="985940" cy="1685077"/>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lIns="68580" tIns="34290" rIns="68580" bIns="34290">
            <a:spAutoFit/>
          </a:bodyPr>
          <a:lstStyle/>
          <a:p>
            <a:pPr algn="ctr"/>
            <a:r>
              <a:rPr lang="hu-HU" sz="10500" i="1" dirty="0">
                <a:ln w="0"/>
                <a:solidFill>
                  <a:schemeClr val="tx1"/>
                </a:solidFill>
                <a:effectLst>
                  <a:outerShdw blurRad="38100" dist="19050" dir="2700000" algn="tl" rotWithShape="0">
                    <a:schemeClr val="dk1">
                      <a:alpha val="40000"/>
                    </a:schemeClr>
                  </a:outerShdw>
                </a:effectLst>
              </a:rPr>
              <a:t>?</a:t>
            </a:r>
            <a:endParaRPr lang="en-US" sz="10500"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16719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Agile</a:t>
            </a:r>
            <a:r>
              <a:rPr lang="hu-HU" dirty="0"/>
              <a:t> szemlélet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8102" y="1347396"/>
            <a:ext cx="5307796" cy="5307796"/>
          </a:xfrm>
          <a:prstGeom prst="rect">
            <a:avLst/>
          </a:prstGeom>
        </p:spPr>
      </p:pic>
      <p:sp>
        <p:nvSpPr>
          <p:cNvPr id="5" name="TextBox 4"/>
          <p:cNvSpPr txBox="1"/>
          <p:nvPr/>
        </p:nvSpPr>
        <p:spPr>
          <a:xfrm rot="15268424">
            <a:off x="1732929" y="4124989"/>
            <a:ext cx="1713098" cy="461665"/>
          </a:xfrm>
          <a:prstGeom prst="rect">
            <a:avLst/>
          </a:prstGeom>
          <a:noFill/>
        </p:spPr>
        <p:txBody>
          <a:bodyPr wrap="none" rtlCol="0">
            <a:spAutoFit/>
          </a:bodyPr>
          <a:lstStyle/>
          <a:p>
            <a:r>
              <a:rPr lang="hu-HU" sz="2400" dirty="0">
                <a:solidFill>
                  <a:schemeClr val="bg1"/>
                </a:solidFill>
              </a:rPr>
              <a:t>Megrendelő</a:t>
            </a:r>
          </a:p>
        </p:txBody>
      </p:sp>
      <p:sp>
        <p:nvSpPr>
          <p:cNvPr id="6" name="TextBox 5"/>
          <p:cNvSpPr txBox="1"/>
          <p:nvPr/>
        </p:nvSpPr>
        <p:spPr>
          <a:xfrm rot="1055655">
            <a:off x="4740442" y="1720943"/>
            <a:ext cx="1024961" cy="461665"/>
          </a:xfrm>
          <a:prstGeom prst="rect">
            <a:avLst/>
          </a:prstGeom>
          <a:noFill/>
        </p:spPr>
        <p:txBody>
          <a:bodyPr wrap="none" rtlCol="0">
            <a:spAutoFit/>
          </a:bodyPr>
          <a:lstStyle/>
          <a:p>
            <a:r>
              <a:rPr lang="hu-HU" sz="2400" dirty="0">
                <a:solidFill>
                  <a:schemeClr val="bg1"/>
                </a:solidFill>
              </a:rPr>
              <a:t>Csapat</a:t>
            </a:r>
          </a:p>
        </p:txBody>
      </p:sp>
      <p:sp>
        <p:nvSpPr>
          <p:cNvPr id="7" name="Rectangle 6"/>
          <p:cNvSpPr/>
          <p:nvPr/>
        </p:nvSpPr>
        <p:spPr>
          <a:xfrm>
            <a:off x="3891076" y="5622246"/>
            <a:ext cx="1361848" cy="461665"/>
          </a:xfrm>
          <a:prstGeom prst="rect">
            <a:avLst/>
          </a:prstGeom>
        </p:spPr>
        <p:txBody>
          <a:bodyPr wrap="none">
            <a:spAutoFit/>
          </a:bodyPr>
          <a:lstStyle/>
          <a:p>
            <a:r>
              <a:rPr lang="hu-HU" sz="2400" dirty="0">
                <a:solidFill>
                  <a:schemeClr val="bg1"/>
                </a:solidFill>
              </a:rPr>
              <a:t>Szervezet</a:t>
            </a:r>
            <a:endParaRPr lang="hu-HU" sz="2400" dirty="0"/>
          </a:p>
        </p:txBody>
      </p:sp>
      <p:sp>
        <p:nvSpPr>
          <p:cNvPr id="8" name="Rectangle 7"/>
          <p:cNvSpPr/>
          <p:nvPr/>
        </p:nvSpPr>
        <p:spPr>
          <a:xfrm rot="18598371">
            <a:off x="5327143" y="4774836"/>
            <a:ext cx="1824538" cy="461665"/>
          </a:xfrm>
          <a:prstGeom prst="rect">
            <a:avLst/>
          </a:prstGeom>
        </p:spPr>
        <p:txBody>
          <a:bodyPr wrap="none">
            <a:spAutoFit/>
          </a:bodyPr>
          <a:lstStyle/>
          <a:p>
            <a:r>
              <a:rPr lang="hu-HU" sz="2400" dirty="0">
                <a:solidFill>
                  <a:schemeClr val="bg1"/>
                </a:solidFill>
              </a:rPr>
              <a:t>Felső vezetés</a:t>
            </a:r>
            <a:endParaRPr lang="hu-HU" sz="2400" dirty="0"/>
          </a:p>
        </p:txBody>
      </p:sp>
      <p:sp>
        <p:nvSpPr>
          <p:cNvPr id="9" name="TextBox 8"/>
          <p:cNvSpPr txBox="1"/>
          <p:nvPr/>
        </p:nvSpPr>
        <p:spPr>
          <a:xfrm>
            <a:off x="3556401" y="3309957"/>
            <a:ext cx="2031197" cy="954107"/>
          </a:xfrm>
          <a:prstGeom prst="rect">
            <a:avLst/>
          </a:prstGeom>
          <a:noFill/>
        </p:spPr>
        <p:txBody>
          <a:bodyPr wrap="none" rtlCol="0">
            <a:spAutoFit/>
          </a:bodyPr>
          <a:lstStyle/>
          <a:p>
            <a:pPr algn="ctr"/>
            <a:r>
              <a:rPr lang="hu-HU" sz="2800" dirty="0" err="1">
                <a:solidFill>
                  <a:srgbClr val="007AC3"/>
                </a:solidFill>
              </a:rPr>
              <a:t>Agile</a:t>
            </a:r>
            <a:endParaRPr lang="hu-HU" sz="2800" dirty="0">
              <a:solidFill>
                <a:srgbClr val="007AC3"/>
              </a:solidFill>
            </a:endParaRPr>
          </a:p>
          <a:p>
            <a:pPr algn="ctr"/>
            <a:r>
              <a:rPr lang="hu-HU" sz="2800" dirty="0">
                <a:solidFill>
                  <a:srgbClr val="007AC3"/>
                </a:solidFill>
              </a:rPr>
              <a:t>gondolkodás</a:t>
            </a:r>
          </a:p>
        </p:txBody>
      </p:sp>
    </p:spTree>
    <p:extLst>
      <p:ext uri="{BB962C8B-B14F-4D97-AF65-F5344CB8AC3E}">
        <p14:creationId xmlns:p14="http://schemas.microsoft.com/office/powerpoint/2010/main" val="3949004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Nagy a pörgés</a:t>
            </a:r>
            <a:endParaRPr lang="en-US" dirty="0"/>
          </a:p>
        </p:txBody>
      </p:sp>
      <p:sp>
        <p:nvSpPr>
          <p:cNvPr id="3" name="Content Placeholder 2"/>
          <p:cNvSpPr>
            <a:spLocks noGrp="1"/>
          </p:cNvSpPr>
          <p:nvPr>
            <p:ph idx="1"/>
          </p:nvPr>
        </p:nvSpPr>
        <p:spPr>
          <a:xfrm>
            <a:off x="1385479" y="3073995"/>
            <a:ext cx="3081201" cy="3415713"/>
          </a:xfrm>
        </p:spPr>
        <p:txBody>
          <a:bodyPr>
            <a:noAutofit/>
          </a:bodyPr>
          <a:lstStyle/>
          <a:p>
            <a:r>
              <a:rPr lang="hu-HU" sz="2400" dirty="0"/>
              <a:t>Sokat kivesz a fejlesztőcsapat tagjaiból</a:t>
            </a:r>
          </a:p>
          <a:p>
            <a:endParaRPr lang="en-US" sz="2400" dirty="0"/>
          </a:p>
          <a:p>
            <a:r>
              <a:rPr lang="hu-HU" sz="2400" dirty="0"/>
              <a:t>A ciklikussága miatt elméletileg lehet lazítani a sprintek között, ezt meg kell ragadni</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1306476"/>
            <a:ext cx="5812972" cy="5183233"/>
          </a:xfrm>
          <a:prstGeom prst="rect">
            <a:avLst/>
          </a:prstGeom>
        </p:spPr>
      </p:pic>
      <p:sp>
        <p:nvSpPr>
          <p:cNvPr id="7" name="Rectangle 6"/>
          <p:cNvSpPr/>
          <p:nvPr/>
        </p:nvSpPr>
        <p:spPr>
          <a:xfrm>
            <a:off x="5381160" y="1429079"/>
            <a:ext cx="902811" cy="523220"/>
          </a:xfrm>
          <a:prstGeom prst="rect">
            <a:avLst/>
          </a:prstGeom>
        </p:spPr>
        <p:txBody>
          <a:bodyPr wrap="none">
            <a:spAutoFit/>
          </a:bodyPr>
          <a:lstStyle/>
          <a:p>
            <a:r>
              <a:rPr lang="hu-HU" sz="2800" dirty="0" err="1">
                <a:solidFill>
                  <a:srgbClr val="00007F"/>
                </a:solidFill>
              </a:rPr>
              <a:t>Agile</a:t>
            </a:r>
            <a:endParaRPr lang="hu-HU" sz="2800" dirty="0">
              <a:solidFill>
                <a:srgbClr val="00007F"/>
              </a:solidFill>
            </a:endParaRPr>
          </a:p>
        </p:txBody>
      </p:sp>
    </p:spTree>
    <p:extLst>
      <p:ext uri="{BB962C8B-B14F-4D97-AF65-F5344CB8AC3E}">
        <p14:creationId xmlns:p14="http://schemas.microsoft.com/office/powerpoint/2010/main" val="2416378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Műszaki adósság (</a:t>
            </a:r>
            <a:r>
              <a:rPr lang="hu-HU" dirty="0" err="1"/>
              <a:t>Technical</a:t>
            </a:r>
            <a:r>
              <a:rPr lang="hu-HU" dirty="0"/>
              <a:t> </a:t>
            </a:r>
            <a:r>
              <a:rPr lang="hu-HU" dirty="0" err="1"/>
              <a:t>Debt</a:t>
            </a:r>
            <a:r>
              <a:rPr lang="hu-HU" dirty="0"/>
              <a:t>)</a:t>
            </a:r>
          </a:p>
        </p:txBody>
      </p:sp>
      <p:sp>
        <p:nvSpPr>
          <p:cNvPr id="3" name="Content Placeholder 2"/>
          <p:cNvSpPr>
            <a:spLocks noGrp="1"/>
          </p:cNvSpPr>
          <p:nvPr>
            <p:ph idx="1"/>
          </p:nvPr>
        </p:nvSpPr>
        <p:spPr>
          <a:xfrm>
            <a:off x="628650" y="1868101"/>
            <a:ext cx="7886700" cy="2830899"/>
          </a:xfrm>
          <a:solidFill>
            <a:srgbClr val="007AC3"/>
          </a:solidFill>
        </p:spPr>
        <p:txBody>
          <a:bodyPr>
            <a:noAutofit/>
          </a:bodyPr>
          <a:lstStyle/>
          <a:p>
            <a:pPr marL="0" indent="0">
              <a:buNone/>
            </a:pPr>
            <a:r>
              <a:rPr lang="hu-HU" sz="2400" i="1" dirty="0">
                <a:solidFill>
                  <a:schemeClr val="bg1"/>
                </a:solidFill>
              </a:rPr>
              <a:t>“A kód első kiszállítása olyan, mint amikor kölcsönt veszünk fel. Egy kis kölcsön mindaddig felgyorsítja a fejlesztést, amíg gyorsan vissza is fizetik egy újra írás által… Az adósságot vissza nem fizetni veszélyes. Minden perc, amit nem éppen helyes kóddal töltünk kamatnak számít. Egész mérnöki szervezetek állhatnak le egy meg nem szilárdított megvalósítás adósságának terhei alatt…”</a:t>
            </a:r>
          </a:p>
          <a:p>
            <a:pPr marL="0" indent="0" algn="r">
              <a:buNone/>
            </a:pPr>
            <a:r>
              <a:rPr lang="hu-HU" sz="1800" dirty="0" err="1">
                <a:solidFill>
                  <a:schemeClr val="bg1"/>
                </a:solidFill>
              </a:rPr>
              <a:t>Ward</a:t>
            </a:r>
            <a:r>
              <a:rPr lang="hu-HU" sz="1800" dirty="0">
                <a:solidFill>
                  <a:schemeClr val="bg1"/>
                </a:solidFill>
              </a:rPr>
              <a:t> </a:t>
            </a:r>
            <a:r>
              <a:rPr lang="hu-HU" sz="1800" dirty="0" err="1">
                <a:solidFill>
                  <a:schemeClr val="bg1"/>
                </a:solidFill>
              </a:rPr>
              <a:t>Cunningham</a:t>
            </a:r>
            <a:r>
              <a:rPr lang="hu-HU" sz="1800" dirty="0">
                <a:solidFill>
                  <a:schemeClr val="bg1"/>
                </a:solidFill>
              </a:rPr>
              <a:t>, 1992</a:t>
            </a:r>
            <a:endParaRPr lang="hu-HU" sz="1800" i="1" dirty="0">
              <a:solidFill>
                <a:schemeClr val="bg1"/>
              </a:solidFill>
            </a:endParaRPr>
          </a:p>
        </p:txBody>
      </p:sp>
      <p:sp>
        <p:nvSpPr>
          <p:cNvPr id="5" name="Rounded Rectangle 4"/>
          <p:cNvSpPr/>
          <p:nvPr/>
        </p:nvSpPr>
        <p:spPr>
          <a:xfrm>
            <a:off x="323850" y="5354793"/>
            <a:ext cx="1174750" cy="914400"/>
          </a:xfrm>
          <a:prstGeom prst="roundRect">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AC3"/>
                </a:solidFill>
              </a:rPr>
              <a:t>Hat</a:t>
            </a:r>
            <a:r>
              <a:rPr lang="hu-HU" sz="2000" dirty="0" err="1">
                <a:solidFill>
                  <a:srgbClr val="007AC3"/>
                </a:solidFill>
              </a:rPr>
              <a:t>áridő</a:t>
            </a:r>
            <a:endParaRPr lang="hu-HU" sz="2000" dirty="0">
              <a:solidFill>
                <a:srgbClr val="007AC3"/>
              </a:solidFill>
            </a:endParaRPr>
          </a:p>
        </p:txBody>
      </p:sp>
      <p:sp>
        <p:nvSpPr>
          <p:cNvPr id="6" name="Rounded Rectangle 5"/>
          <p:cNvSpPr/>
          <p:nvPr/>
        </p:nvSpPr>
        <p:spPr>
          <a:xfrm>
            <a:off x="2160587" y="5354793"/>
            <a:ext cx="1123950" cy="914400"/>
          </a:xfrm>
          <a:prstGeom prst="roundRect">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rgbClr val="007AC3"/>
                </a:solidFill>
              </a:rPr>
              <a:t>Nyomás</a:t>
            </a:r>
          </a:p>
        </p:txBody>
      </p:sp>
      <p:sp>
        <p:nvSpPr>
          <p:cNvPr id="10" name="Rounded Rectangle 9"/>
          <p:cNvSpPr/>
          <p:nvPr/>
        </p:nvSpPr>
        <p:spPr>
          <a:xfrm>
            <a:off x="3838575" y="5354793"/>
            <a:ext cx="1143000" cy="914400"/>
          </a:xfrm>
          <a:prstGeom prst="roundRect">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a:solidFill>
                <a:srgbClr val="007AC3"/>
              </a:solidFill>
            </a:endParaRPr>
          </a:p>
        </p:txBody>
      </p:sp>
      <p:sp>
        <p:nvSpPr>
          <p:cNvPr id="13" name="Rounded Rectangle 12"/>
          <p:cNvSpPr/>
          <p:nvPr/>
        </p:nvSpPr>
        <p:spPr>
          <a:xfrm>
            <a:off x="7473950" y="5324786"/>
            <a:ext cx="1365250" cy="914400"/>
          </a:xfrm>
          <a:prstGeom prst="roundRect">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000" dirty="0">
                <a:solidFill>
                  <a:srgbClr val="007AC3"/>
                </a:solidFill>
              </a:rPr>
              <a:t>Műszaki adósság</a:t>
            </a:r>
          </a:p>
        </p:txBody>
      </p:sp>
      <p:sp>
        <p:nvSpPr>
          <p:cNvPr id="16" name="Right Arrow 15"/>
          <p:cNvSpPr/>
          <p:nvPr/>
        </p:nvSpPr>
        <p:spPr>
          <a:xfrm>
            <a:off x="1622425" y="5569677"/>
            <a:ext cx="414337" cy="484632"/>
          </a:xfrm>
          <a:prstGeom prst="rightArrow">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sp>
        <p:nvSpPr>
          <p:cNvPr id="18" name="Right Arrow 17"/>
          <p:cNvSpPr/>
          <p:nvPr/>
        </p:nvSpPr>
        <p:spPr>
          <a:xfrm>
            <a:off x="3337718" y="5569677"/>
            <a:ext cx="414337" cy="484632"/>
          </a:xfrm>
          <a:prstGeom prst="rightArrow">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sp>
        <p:nvSpPr>
          <p:cNvPr id="19" name="Right Arrow 18"/>
          <p:cNvSpPr/>
          <p:nvPr/>
        </p:nvSpPr>
        <p:spPr>
          <a:xfrm>
            <a:off x="5037138" y="5590469"/>
            <a:ext cx="414337" cy="484632"/>
          </a:xfrm>
          <a:prstGeom prst="rightArrow">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sp>
        <p:nvSpPr>
          <p:cNvPr id="20" name="Right Arrow 19"/>
          <p:cNvSpPr/>
          <p:nvPr/>
        </p:nvSpPr>
        <p:spPr>
          <a:xfrm>
            <a:off x="7015163" y="5539670"/>
            <a:ext cx="414337" cy="484632"/>
          </a:xfrm>
          <a:prstGeom prst="rightArrow">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grpSp>
        <p:nvGrpSpPr>
          <p:cNvPr id="29" name="Group 28"/>
          <p:cNvGrpSpPr/>
          <p:nvPr/>
        </p:nvGrpSpPr>
        <p:grpSpPr>
          <a:xfrm>
            <a:off x="5556251" y="5060237"/>
            <a:ext cx="1356518" cy="731520"/>
            <a:chOff x="5481637" y="4917997"/>
            <a:chExt cx="1356518" cy="731520"/>
          </a:xfrm>
        </p:grpSpPr>
        <p:sp>
          <p:nvSpPr>
            <p:cNvPr id="11" name="Rounded Rectangle 10"/>
            <p:cNvSpPr/>
            <p:nvPr/>
          </p:nvSpPr>
          <p:spPr>
            <a:xfrm>
              <a:off x="5481637" y="4917997"/>
              <a:ext cx="1356518" cy="731520"/>
            </a:xfrm>
            <a:prstGeom prst="roundRect">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000" dirty="0">
                  <a:solidFill>
                    <a:srgbClr val="007AC3"/>
                  </a:solidFill>
                </a:rPr>
                <a:t>Kód minőség</a:t>
              </a:r>
            </a:p>
          </p:txBody>
        </p:sp>
        <p:sp>
          <p:nvSpPr>
            <p:cNvPr id="22" name="Down Arrow 21"/>
            <p:cNvSpPr/>
            <p:nvPr/>
          </p:nvSpPr>
          <p:spPr>
            <a:xfrm>
              <a:off x="6531768" y="5098253"/>
              <a:ext cx="215900" cy="3548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grpSp>
      <p:grpSp>
        <p:nvGrpSpPr>
          <p:cNvPr id="28" name="Group 27"/>
          <p:cNvGrpSpPr/>
          <p:nvPr/>
        </p:nvGrpSpPr>
        <p:grpSpPr>
          <a:xfrm>
            <a:off x="5552281" y="5907453"/>
            <a:ext cx="1356518" cy="731520"/>
            <a:chOff x="5481637" y="5913981"/>
            <a:chExt cx="1356518" cy="731520"/>
          </a:xfrm>
        </p:grpSpPr>
        <p:sp>
          <p:nvSpPr>
            <p:cNvPr id="12" name="Rounded Rectangle 11"/>
            <p:cNvSpPr/>
            <p:nvPr/>
          </p:nvSpPr>
          <p:spPr>
            <a:xfrm>
              <a:off x="5481637" y="5913981"/>
              <a:ext cx="1356518" cy="731520"/>
            </a:xfrm>
            <a:prstGeom prst="roundRect">
              <a:avLst/>
            </a:prstGeom>
            <a:no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000" dirty="0">
                  <a:solidFill>
                    <a:srgbClr val="007AC3"/>
                  </a:solidFill>
                </a:rPr>
                <a:t>Tesztek</a:t>
              </a:r>
            </a:p>
          </p:txBody>
        </p:sp>
        <p:sp>
          <p:nvSpPr>
            <p:cNvPr id="23" name="Down Arrow 22"/>
            <p:cNvSpPr/>
            <p:nvPr/>
          </p:nvSpPr>
          <p:spPr>
            <a:xfrm>
              <a:off x="6516686" y="6125457"/>
              <a:ext cx="194071" cy="3085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grpSp>
      <p:sp>
        <p:nvSpPr>
          <p:cNvPr id="26" name="Up Arrow 25"/>
          <p:cNvSpPr/>
          <p:nvPr/>
        </p:nvSpPr>
        <p:spPr>
          <a:xfrm>
            <a:off x="8521700" y="5501375"/>
            <a:ext cx="191292" cy="62123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07AC3"/>
              </a:solidFill>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686" y="5375197"/>
            <a:ext cx="876032" cy="847216"/>
          </a:xfrm>
          <a:prstGeom prst="rect">
            <a:avLst/>
          </a:prstGeom>
        </p:spPr>
      </p:pic>
    </p:spTree>
    <p:extLst>
      <p:ext uri="{BB962C8B-B14F-4D97-AF65-F5344CB8AC3E}">
        <p14:creationId xmlns:p14="http://schemas.microsoft.com/office/powerpoint/2010/main" val="29369874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Scrum fizetőssé tette az</a:t>
            </a:r>
            <a:r>
              <a:rPr lang="en-US" dirty="0"/>
              <a:t/>
            </a:r>
            <a:br>
              <a:rPr lang="en-US" dirty="0"/>
            </a:br>
            <a:r>
              <a:rPr lang="hu-HU" dirty="0" err="1"/>
              <a:t>agile</a:t>
            </a:r>
            <a:r>
              <a:rPr lang="hu-HU" dirty="0"/>
              <a:t> mozgalmat</a:t>
            </a:r>
            <a:endParaRPr lang="en-US" dirty="0"/>
          </a:p>
        </p:txBody>
      </p:sp>
      <p:sp>
        <p:nvSpPr>
          <p:cNvPr id="3" name="Content Placeholder 2"/>
          <p:cNvSpPr>
            <a:spLocks noGrp="1"/>
          </p:cNvSpPr>
          <p:nvPr>
            <p:ph idx="1"/>
          </p:nvPr>
        </p:nvSpPr>
        <p:spPr>
          <a:xfrm>
            <a:off x="628650" y="2233749"/>
            <a:ext cx="7886700" cy="4493622"/>
          </a:xfrm>
        </p:spPr>
        <p:txBody>
          <a:bodyPr>
            <a:noAutofit/>
          </a:bodyPr>
          <a:lstStyle/>
          <a:p>
            <a:r>
              <a:rPr lang="hu-HU" sz="2400" dirty="0"/>
              <a:t>Kurzusok</a:t>
            </a:r>
          </a:p>
          <a:p>
            <a:r>
              <a:rPr lang="hu-HU" sz="2400" dirty="0" err="1"/>
              <a:t>Workshop</a:t>
            </a:r>
            <a:endParaRPr lang="hu-HU" sz="2400" dirty="0"/>
          </a:p>
          <a:p>
            <a:r>
              <a:rPr lang="en-US" sz="2400" dirty="0"/>
              <a:t>C</a:t>
            </a:r>
            <a:r>
              <a:rPr lang="hu-HU" sz="2400" dirty="0" err="1"/>
              <a:t>ertification</a:t>
            </a:r>
            <a:endParaRPr lang="hu-HU" sz="2400" dirty="0"/>
          </a:p>
          <a:p>
            <a:pPr lvl="1"/>
            <a:r>
              <a:rPr lang="en-US" dirty="0"/>
              <a:t>N</a:t>
            </a:r>
            <a:r>
              <a:rPr lang="hu-HU" dirty="0"/>
              <a:t>agy összegekért</a:t>
            </a:r>
          </a:p>
          <a:p>
            <a:pPr lvl="1"/>
            <a:r>
              <a:rPr lang="en-US" dirty="0"/>
              <a:t>L</a:t>
            </a:r>
            <a:r>
              <a:rPr lang="hu-HU" dirty="0" err="1"/>
              <a:t>ejár</a:t>
            </a:r>
            <a:r>
              <a:rPr lang="en-US" dirty="0"/>
              <a:t>!</a:t>
            </a:r>
            <a:endParaRPr lang="hu-HU" dirty="0"/>
          </a:p>
          <a:p>
            <a:pPr lvl="1"/>
            <a:r>
              <a:rPr lang="en-US" dirty="0"/>
              <a:t>I</a:t>
            </a:r>
            <a:r>
              <a:rPr lang="hu-HU" dirty="0" err="1"/>
              <a:t>dőnként</a:t>
            </a:r>
            <a:r>
              <a:rPr lang="hu-HU" dirty="0"/>
              <a:t> megújítani, még több pénzért</a:t>
            </a:r>
          </a:p>
          <a:p>
            <a:pPr lvl="1"/>
            <a:endParaRPr lang="hu-HU" dirty="0"/>
          </a:p>
          <a:p>
            <a:r>
              <a:rPr lang="hu-HU" sz="2400" dirty="0"/>
              <a:t>A Scrum ezt egy egészen új szintre emelte</a:t>
            </a:r>
          </a:p>
          <a:p>
            <a:endParaRPr lang="hu-HU" sz="2400" dirty="0"/>
          </a:p>
          <a:p>
            <a:r>
              <a:rPr lang="hu-HU" sz="2400" dirty="0"/>
              <a:t>Evangélisták, coach-ok, akik pénzért prédikálják a Scrum üzenetét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567" y="2849336"/>
            <a:ext cx="1631224" cy="1631224"/>
          </a:xfrm>
          <a:prstGeom prst="rect">
            <a:avLst/>
          </a:prstGeom>
        </p:spPr>
      </p:pic>
    </p:spTree>
    <p:extLst>
      <p:ext uri="{BB962C8B-B14F-4D97-AF65-F5344CB8AC3E}">
        <p14:creationId xmlns:p14="http://schemas.microsoft.com/office/powerpoint/2010/main" val="30271402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Kik lettek a Scrum Masterek?</a:t>
            </a:r>
            <a:endParaRPr lang="en-US" dirty="0"/>
          </a:p>
        </p:txBody>
      </p:sp>
      <p:sp>
        <p:nvSpPr>
          <p:cNvPr id="3" name="Content Placeholder 2"/>
          <p:cNvSpPr>
            <a:spLocks noGrp="1"/>
          </p:cNvSpPr>
          <p:nvPr>
            <p:ph idx="1"/>
          </p:nvPr>
        </p:nvSpPr>
        <p:spPr>
          <a:xfrm>
            <a:off x="628650" y="2086883"/>
            <a:ext cx="5746024" cy="3478285"/>
          </a:xfrm>
        </p:spPr>
        <p:txBody>
          <a:bodyPr>
            <a:noAutofit/>
          </a:bodyPr>
          <a:lstStyle/>
          <a:p>
            <a:r>
              <a:rPr lang="hu-HU" sz="2400" dirty="0"/>
              <a:t>Többnyire a Projekt Managerek</a:t>
            </a:r>
          </a:p>
          <a:p>
            <a:endParaRPr lang="hu-HU" sz="2400" dirty="0"/>
          </a:p>
          <a:p>
            <a:r>
              <a:rPr lang="hu-HU" sz="2400" dirty="0"/>
              <a:t>Gyakran nem rendelkeznek szakmai tudással</a:t>
            </a:r>
          </a:p>
          <a:p>
            <a:pPr lvl="1"/>
            <a:r>
              <a:rPr lang="en-US" dirty="0"/>
              <a:t>N</a:t>
            </a:r>
            <a:r>
              <a:rPr lang="hu-HU" dirty="0" err="1"/>
              <a:t>em</a:t>
            </a:r>
            <a:r>
              <a:rPr lang="hu-HU" dirty="0"/>
              <a:t> foglalkoztak fejlesztéssel</a:t>
            </a:r>
          </a:p>
          <a:p>
            <a:pPr lvl="2"/>
            <a:r>
              <a:rPr lang="en-US" sz="2400" dirty="0"/>
              <a:t>M</a:t>
            </a:r>
            <a:r>
              <a:rPr lang="hu-HU" sz="2400" dirty="0"/>
              <a:t>inden esetre, nem a modern módjával</a:t>
            </a:r>
          </a:p>
          <a:p>
            <a:pPr lvl="1"/>
            <a:endParaRPr lang="hu-HU" dirty="0"/>
          </a:p>
          <a:p>
            <a:pPr lvl="1">
              <a:buFont typeface="Wingdings" panose="05000000000000000000" pitchFamily="2" charset="2"/>
              <a:buChar char="Ø"/>
            </a:pPr>
            <a:r>
              <a:rPr lang="hu-HU" dirty="0"/>
              <a:t> A Scrum gyakran nem működik</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436" y="2086883"/>
            <a:ext cx="1747914" cy="147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58431" y="3508263"/>
            <a:ext cx="1965923" cy="369332"/>
          </a:xfrm>
          <a:prstGeom prst="rect">
            <a:avLst/>
          </a:prstGeom>
        </p:spPr>
        <p:txBody>
          <a:bodyPr wrap="none">
            <a:spAutoFit/>
          </a:bodyPr>
          <a:lstStyle/>
          <a:p>
            <a:r>
              <a:rPr lang="en-US" dirty="0" err="1"/>
              <a:t>Szolgáló</a:t>
            </a:r>
            <a:r>
              <a:rPr lang="en-US" dirty="0"/>
              <a:t> – </a:t>
            </a:r>
            <a:r>
              <a:rPr lang="en-US" dirty="0" err="1"/>
              <a:t>Vezető</a:t>
            </a:r>
            <a:r>
              <a:rPr lang="en-US" dirty="0"/>
              <a:t>…</a:t>
            </a:r>
            <a:endParaRPr lang="hu-HU"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436" y="5141229"/>
            <a:ext cx="1828800"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7325336" y="39578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145019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Scrum Master</a:t>
            </a:r>
            <a:r>
              <a:rPr lang="en-US" dirty="0"/>
              <a:t>-</a:t>
            </a:r>
            <a:r>
              <a:rPr lang="en-US" dirty="0" err="1"/>
              <a:t>ek</a:t>
            </a:r>
            <a:r>
              <a:rPr lang="en-US" dirty="0"/>
              <a:t> </a:t>
            </a:r>
            <a:r>
              <a:rPr lang="hu-HU" dirty="0"/>
              <a:t>néha elkényelmesednek</a:t>
            </a:r>
            <a:endParaRPr lang="en-US" dirty="0"/>
          </a:p>
        </p:txBody>
      </p:sp>
      <p:sp>
        <p:nvSpPr>
          <p:cNvPr id="3" name="Content Placeholder 2"/>
          <p:cNvSpPr>
            <a:spLocks noGrp="1"/>
          </p:cNvSpPr>
          <p:nvPr>
            <p:ph idx="1"/>
          </p:nvPr>
        </p:nvSpPr>
        <p:spPr>
          <a:xfrm>
            <a:off x="628650" y="2420802"/>
            <a:ext cx="7886700" cy="4006124"/>
          </a:xfrm>
        </p:spPr>
        <p:txBody>
          <a:bodyPr>
            <a:normAutofit/>
          </a:bodyPr>
          <a:lstStyle/>
          <a:p>
            <a:r>
              <a:rPr lang="hu-HU" sz="2400" dirty="0"/>
              <a:t>Scrum </a:t>
            </a:r>
            <a:r>
              <a:rPr lang="en-US" sz="2400" dirty="0"/>
              <a:t>- </a:t>
            </a:r>
            <a:r>
              <a:rPr lang="hu-HU" sz="2400" dirty="0"/>
              <a:t>“elég jól” </a:t>
            </a:r>
            <a:r>
              <a:rPr lang="en-US" sz="2400" dirty="0" err="1"/>
              <a:t>megy</a:t>
            </a:r>
            <a:endParaRPr lang="en-US" sz="2400" dirty="0"/>
          </a:p>
          <a:p>
            <a:endParaRPr lang="hu-HU" sz="2400" dirty="0"/>
          </a:p>
          <a:p>
            <a:r>
              <a:rPr lang="hu-HU" sz="2400" dirty="0"/>
              <a:t>Scrum Master</a:t>
            </a:r>
            <a:r>
              <a:rPr lang="en-US" sz="2400" dirty="0"/>
              <a:t> - </a:t>
            </a:r>
            <a:r>
              <a:rPr lang="hu-HU" sz="2400" dirty="0"/>
              <a:t>elkényelmesed</a:t>
            </a:r>
            <a:r>
              <a:rPr lang="en-US" sz="2400" dirty="0" err="1"/>
              <a:t>ik</a:t>
            </a:r>
            <a:endParaRPr lang="hu-HU" sz="2400" dirty="0"/>
          </a:p>
          <a:p>
            <a:pPr lvl="1"/>
            <a:r>
              <a:rPr lang="en-US" dirty="0"/>
              <a:t>E</a:t>
            </a:r>
            <a:r>
              <a:rPr lang="hu-HU" dirty="0" err="1"/>
              <a:t>llentétes</a:t>
            </a:r>
            <a:r>
              <a:rPr lang="hu-HU" dirty="0"/>
              <a:t> az </a:t>
            </a:r>
            <a:r>
              <a:rPr lang="hu-HU" dirty="0" err="1"/>
              <a:t>agile</a:t>
            </a:r>
            <a:r>
              <a:rPr lang="hu-HU" dirty="0"/>
              <a:t> </a:t>
            </a:r>
            <a:r>
              <a:rPr lang="hu-HU" b="1" u="sng" dirty="0"/>
              <a:t>folyamatos fejlődés</a:t>
            </a:r>
            <a:r>
              <a:rPr lang="hu-HU" dirty="0"/>
              <a:t>t ösztönző alapelvével</a:t>
            </a:r>
          </a:p>
          <a:p>
            <a:endParaRPr lang="en-US" sz="2400" dirty="0"/>
          </a:p>
          <a:p>
            <a:r>
              <a:rPr lang="en-US" sz="2400" dirty="0"/>
              <a:t>A Scrum Master </a:t>
            </a:r>
            <a:r>
              <a:rPr lang="en-US" sz="2400" dirty="0" err="1"/>
              <a:t>nem</a:t>
            </a:r>
            <a:r>
              <a:rPr lang="en-US" sz="2400" dirty="0"/>
              <a:t> </a:t>
            </a:r>
            <a:r>
              <a:rPr lang="hu-HU" sz="2400" dirty="0"/>
              <a:t>ülhet tétlen</a:t>
            </a:r>
            <a:endParaRPr lang="hu-HU" dirty="0"/>
          </a:p>
          <a:p>
            <a:pPr lvl="1"/>
            <a:endParaRPr lang="hu-HU" dirty="0"/>
          </a:p>
        </p:txBody>
      </p:sp>
    </p:spTree>
    <p:extLst>
      <p:ext uri="{BB962C8B-B14F-4D97-AF65-F5344CB8AC3E}">
        <p14:creationId xmlns:p14="http://schemas.microsoft.com/office/powerpoint/2010/main" val="20163908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Részmunkaidős emberek és</a:t>
            </a:r>
            <a:br>
              <a:rPr lang="hu-HU" dirty="0"/>
            </a:br>
            <a:r>
              <a:rPr lang="hu-HU" dirty="0"/>
              <a:t>távoli munkavégzés</a:t>
            </a:r>
            <a:endParaRPr lang="en-US" dirty="0"/>
          </a:p>
        </p:txBody>
      </p:sp>
      <p:sp>
        <p:nvSpPr>
          <p:cNvPr id="3" name="Content Placeholder 2"/>
          <p:cNvSpPr>
            <a:spLocks noGrp="1"/>
          </p:cNvSpPr>
          <p:nvPr>
            <p:ph idx="1"/>
          </p:nvPr>
        </p:nvSpPr>
        <p:spPr>
          <a:xfrm>
            <a:off x="628650" y="2302703"/>
            <a:ext cx="7886700" cy="4351338"/>
          </a:xfrm>
        </p:spPr>
        <p:txBody>
          <a:bodyPr>
            <a:normAutofit/>
          </a:bodyPr>
          <a:lstStyle/>
          <a:p>
            <a:r>
              <a:rPr lang="hu-HU" sz="2400" dirty="0"/>
              <a:t>Részmunkaidős emberek</a:t>
            </a:r>
          </a:p>
          <a:p>
            <a:pPr lvl="1"/>
            <a:r>
              <a:rPr lang="hu-HU" dirty="0"/>
              <a:t>Scrum események</a:t>
            </a:r>
          </a:p>
          <a:p>
            <a:pPr lvl="2">
              <a:buFont typeface="Wingdings" panose="05000000000000000000" pitchFamily="2" charset="2"/>
              <a:buChar char="Ø"/>
            </a:pPr>
            <a:r>
              <a:rPr lang="en-US" sz="2400" dirty="0"/>
              <a:t> A</a:t>
            </a:r>
            <a:r>
              <a:rPr lang="hu-HU" sz="2400" dirty="0" err="1"/>
              <a:t>lig</a:t>
            </a:r>
            <a:r>
              <a:rPr lang="hu-HU" sz="2400" dirty="0"/>
              <a:t> marad idejük fejlesztésre</a:t>
            </a:r>
          </a:p>
          <a:p>
            <a:endParaRPr lang="hu-HU" sz="2400" dirty="0"/>
          </a:p>
          <a:p>
            <a:r>
              <a:rPr lang="hu-HU" sz="2400" dirty="0"/>
              <a:t>Távoli munkavégzés</a:t>
            </a:r>
          </a:p>
          <a:p>
            <a:pPr lvl="1"/>
            <a:r>
              <a:rPr lang="en-US" dirty="0"/>
              <a:t>G</a:t>
            </a:r>
            <a:r>
              <a:rPr lang="hu-HU" dirty="0" err="1"/>
              <a:t>yűlések</a:t>
            </a:r>
            <a:endParaRPr lang="hu-HU" dirty="0"/>
          </a:p>
          <a:p>
            <a:pPr lvl="2">
              <a:buFont typeface="Wingdings" panose="05000000000000000000" pitchFamily="2" charset="2"/>
              <a:buChar char="ü"/>
            </a:pPr>
            <a:r>
              <a:rPr lang="en-US" sz="2400" dirty="0"/>
              <a:t> V</a:t>
            </a:r>
            <a:r>
              <a:rPr lang="hu-HU" sz="2400" dirty="0" err="1"/>
              <a:t>ideokonferencia</a:t>
            </a:r>
            <a:endParaRPr lang="hu-HU" sz="2400" dirty="0"/>
          </a:p>
          <a:p>
            <a:pPr lvl="2">
              <a:buFont typeface="Wingdings" panose="05000000000000000000" pitchFamily="2" charset="2"/>
              <a:buChar char="ü"/>
            </a:pPr>
            <a:r>
              <a:rPr lang="en-US" sz="2400" dirty="0"/>
              <a:t> </a:t>
            </a:r>
            <a:r>
              <a:rPr lang="hu-HU" sz="2400" dirty="0" smtClean="0"/>
              <a:t>Egyidejű közös munkát segítő </a:t>
            </a:r>
            <a:r>
              <a:rPr lang="hu-HU" sz="2400" dirty="0"/>
              <a:t>online eszközök</a:t>
            </a:r>
            <a:endParaRPr lang="en-US" sz="2400" dirty="0"/>
          </a:p>
          <a:p>
            <a:pPr lvl="2">
              <a:buFont typeface="Wingdings" panose="05000000000000000000" pitchFamily="2" charset="2"/>
              <a:buChar char="v"/>
            </a:pPr>
            <a:r>
              <a:rPr lang="en-US" sz="2400" dirty="0"/>
              <a:t> N</a:t>
            </a:r>
            <a:r>
              <a:rPr lang="hu-HU" sz="2400" dirty="0" err="1"/>
              <a:t>ehéz</a:t>
            </a:r>
            <a:r>
              <a:rPr lang="hu-HU" sz="2400" dirty="0"/>
              <a:t> követni</a:t>
            </a:r>
          </a:p>
        </p:txBody>
      </p:sp>
    </p:spTree>
    <p:extLst>
      <p:ext uri="{BB962C8B-B14F-4D97-AF65-F5344CB8AC3E}">
        <p14:creationId xmlns:p14="http://schemas.microsoft.com/office/powerpoint/2010/main" val="7550197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Lean szemlélet – 7 veszteség</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85" y="1622351"/>
            <a:ext cx="7880626" cy="5081899"/>
          </a:xfrm>
          <a:prstGeom prst="rect">
            <a:avLst/>
          </a:prstGeom>
        </p:spPr>
      </p:pic>
      <p:sp>
        <p:nvSpPr>
          <p:cNvPr id="5" name="Rectangle 4"/>
          <p:cNvSpPr/>
          <p:nvPr/>
        </p:nvSpPr>
        <p:spPr>
          <a:xfrm>
            <a:off x="2068596" y="2307809"/>
            <a:ext cx="911788" cy="707886"/>
          </a:xfrm>
          <a:prstGeom prst="rect">
            <a:avLst/>
          </a:prstGeom>
          <a:solidFill>
            <a:schemeClr val="bg1"/>
          </a:solidFill>
        </p:spPr>
        <p:txBody>
          <a:bodyPr wrap="none">
            <a:spAutoFit/>
          </a:bodyPr>
          <a:lstStyle/>
          <a:p>
            <a:pPr algn="ctr"/>
            <a:r>
              <a:rPr lang="hu-HU" sz="2000" dirty="0">
                <a:solidFill>
                  <a:srgbClr val="000000"/>
                </a:solidFill>
                <a:latin typeface="+mj-lt"/>
              </a:rPr>
              <a:t>Félkész</a:t>
            </a:r>
          </a:p>
          <a:p>
            <a:pPr algn="ctr"/>
            <a:r>
              <a:rPr lang="hu-HU" sz="2000" dirty="0">
                <a:solidFill>
                  <a:srgbClr val="000000"/>
                </a:solidFill>
                <a:latin typeface="+mj-lt"/>
              </a:rPr>
              <a:t>munka</a:t>
            </a:r>
          </a:p>
        </p:txBody>
      </p:sp>
      <p:sp>
        <p:nvSpPr>
          <p:cNvPr id="6" name="Rectangle 5"/>
          <p:cNvSpPr/>
          <p:nvPr/>
        </p:nvSpPr>
        <p:spPr>
          <a:xfrm>
            <a:off x="3788968" y="2307809"/>
            <a:ext cx="1415003" cy="707886"/>
          </a:xfrm>
          <a:prstGeom prst="rect">
            <a:avLst/>
          </a:prstGeom>
          <a:solidFill>
            <a:schemeClr val="bg1"/>
          </a:solidFill>
        </p:spPr>
        <p:txBody>
          <a:bodyPr wrap="none" lIns="0" rIns="0">
            <a:spAutoFit/>
          </a:bodyPr>
          <a:lstStyle/>
          <a:p>
            <a:pPr algn="ctr"/>
            <a:r>
              <a:rPr lang="hu-HU" sz="2000" dirty="0">
                <a:solidFill>
                  <a:srgbClr val="000000"/>
                </a:solidFill>
                <a:latin typeface="+mj-lt"/>
              </a:rPr>
              <a:t>Szükségtelen</a:t>
            </a:r>
          </a:p>
          <a:p>
            <a:pPr algn="ctr"/>
            <a:r>
              <a:rPr lang="hu-HU" sz="2000" dirty="0">
                <a:solidFill>
                  <a:srgbClr val="000000"/>
                </a:solidFill>
                <a:latin typeface="+mj-lt"/>
              </a:rPr>
              <a:t>funkcionalitás</a:t>
            </a:r>
          </a:p>
        </p:txBody>
      </p:sp>
      <p:sp>
        <p:nvSpPr>
          <p:cNvPr id="7" name="Rectangle 6"/>
          <p:cNvSpPr/>
          <p:nvPr/>
        </p:nvSpPr>
        <p:spPr>
          <a:xfrm>
            <a:off x="5909351" y="2539569"/>
            <a:ext cx="1124219" cy="400110"/>
          </a:xfrm>
          <a:prstGeom prst="rect">
            <a:avLst/>
          </a:prstGeom>
          <a:solidFill>
            <a:schemeClr val="bg1"/>
          </a:solidFill>
        </p:spPr>
        <p:txBody>
          <a:bodyPr wrap="none">
            <a:spAutoFit/>
          </a:bodyPr>
          <a:lstStyle/>
          <a:p>
            <a:pPr algn="ctr"/>
            <a:r>
              <a:rPr lang="hu-HU" sz="2000" dirty="0">
                <a:solidFill>
                  <a:srgbClr val="000000"/>
                </a:solidFill>
                <a:latin typeface="+mj-lt"/>
              </a:rPr>
              <a:t>Átadás</a:t>
            </a:r>
            <a:r>
              <a:rPr lang="en-US" sz="2000" dirty="0">
                <a:solidFill>
                  <a:srgbClr val="000000"/>
                </a:solidFill>
                <a:latin typeface="+mj-lt"/>
              </a:rPr>
              <a:t>ok</a:t>
            </a:r>
            <a:endParaRPr lang="hu-HU" sz="2000" dirty="0">
              <a:solidFill>
                <a:srgbClr val="000000"/>
              </a:solidFill>
              <a:latin typeface="+mj-lt"/>
            </a:endParaRPr>
          </a:p>
        </p:txBody>
      </p:sp>
      <p:sp>
        <p:nvSpPr>
          <p:cNvPr id="8" name="Rectangle 7"/>
          <p:cNvSpPr/>
          <p:nvPr/>
        </p:nvSpPr>
        <p:spPr>
          <a:xfrm>
            <a:off x="2822350" y="4865779"/>
            <a:ext cx="1511568" cy="707886"/>
          </a:xfrm>
          <a:prstGeom prst="rect">
            <a:avLst/>
          </a:prstGeom>
          <a:solidFill>
            <a:schemeClr val="bg1"/>
          </a:solidFill>
        </p:spPr>
        <p:txBody>
          <a:bodyPr wrap="none">
            <a:spAutoFit/>
          </a:bodyPr>
          <a:lstStyle/>
          <a:p>
            <a:pPr algn="ctr"/>
            <a:r>
              <a:rPr lang="hu-HU" sz="2000" dirty="0">
                <a:solidFill>
                  <a:srgbClr val="000000"/>
                </a:solidFill>
                <a:latin typeface="+mj-lt"/>
              </a:rPr>
              <a:t>Szükségtelen</a:t>
            </a:r>
          </a:p>
          <a:p>
            <a:pPr algn="ctr"/>
            <a:r>
              <a:rPr lang="hu-HU" sz="2000" dirty="0">
                <a:solidFill>
                  <a:srgbClr val="000000"/>
                </a:solidFill>
                <a:latin typeface="+mj-lt"/>
              </a:rPr>
              <a:t>folyamatok</a:t>
            </a:r>
          </a:p>
        </p:txBody>
      </p:sp>
      <p:sp>
        <p:nvSpPr>
          <p:cNvPr id="9" name="Rectangle 8"/>
          <p:cNvSpPr/>
          <p:nvPr/>
        </p:nvSpPr>
        <p:spPr>
          <a:xfrm>
            <a:off x="992619" y="4865780"/>
            <a:ext cx="1185837" cy="707886"/>
          </a:xfrm>
          <a:prstGeom prst="rect">
            <a:avLst/>
          </a:prstGeom>
          <a:solidFill>
            <a:schemeClr val="bg1"/>
          </a:solidFill>
        </p:spPr>
        <p:txBody>
          <a:bodyPr wrap="none">
            <a:spAutoFit/>
          </a:bodyPr>
          <a:lstStyle/>
          <a:p>
            <a:pPr algn="ctr"/>
            <a:r>
              <a:rPr lang="hu-HU" sz="2000" dirty="0">
                <a:solidFill>
                  <a:srgbClr val="000000"/>
                </a:solidFill>
                <a:latin typeface="+mj-lt"/>
              </a:rPr>
              <a:t>Késések</a:t>
            </a:r>
          </a:p>
          <a:p>
            <a:pPr algn="ctr"/>
            <a:r>
              <a:rPr lang="hu-HU" sz="2000" dirty="0">
                <a:solidFill>
                  <a:srgbClr val="000000"/>
                </a:solidFill>
                <a:latin typeface="+mj-lt"/>
              </a:rPr>
              <a:t>Várakozás</a:t>
            </a:r>
          </a:p>
        </p:txBody>
      </p:sp>
      <p:sp>
        <p:nvSpPr>
          <p:cNvPr id="10" name="Rectangle 9"/>
          <p:cNvSpPr/>
          <p:nvPr/>
        </p:nvSpPr>
        <p:spPr>
          <a:xfrm>
            <a:off x="4924024" y="4865779"/>
            <a:ext cx="1262397" cy="707886"/>
          </a:xfrm>
          <a:prstGeom prst="rect">
            <a:avLst/>
          </a:prstGeom>
          <a:solidFill>
            <a:schemeClr val="bg1"/>
          </a:solidFill>
        </p:spPr>
        <p:txBody>
          <a:bodyPr wrap="none">
            <a:spAutoFit/>
          </a:bodyPr>
          <a:lstStyle/>
          <a:p>
            <a:pPr algn="ctr"/>
            <a:r>
              <a:rPr lang="hu-HU" sz="2000" dirty="0">
                <a:solidFill>
                  <a:srgbClr val="000000"/>
                </a:solidFill>
                <a:latin typeface="+mj-lt"/>
              </a:rPr>
              <a:t>Hiba</a:t>
            </a:r>
          </a:p>
          <a:p>
            <a:pPr algn="ctr"/>
            <a:r>
              <a:rPr lang="en-US" sz="2000" dirty="0">
                <a:solidFill>
                  <a:srgbClr val="000000"/>
                </a:solidFill>
                <a:latin typeface="+mj-lt"/>
              </a:rPr>
              <a:t>U</a:t>
            </a:r>
            <a:r>
              <a:rPr lang="hu-HU" sz="2000" dirty="0">
                <a:solidFill>
                  <a:srgbClr val="000000"/>
                </a:solidFill>
                <a:latin typeface="+mj-lt"/>
              </a:rPr>
              <a:t>tómunka</a:t>
            </a:r>
          </a:p>
        </p:txBody>
      </p:sp>
      <p:sp>
        <p:nvSpPr>
          <p:cNvPr id="13" name="Rectangle 12"/>
          <p:cNvSpPr/>
          <p:nvPr/>
        </p:nvSpPr>
        <p:spPr>
          <a:xfrm>
            <a:off x="6949309" y="4650334"/>
            <a:ext cx="1272528" cy="1323439"/>
          </a:xfrm>
          <a:prstGeom prst="rect">
            <a:avLst/>
          </a:prstGeom>
          <a:solidFill>
            <a:schemeClr val="bg1"/>
          </a:solidFill>
        </p:spPr>
        <p:txBody>
          <a:bodyPr wrap="none">
            <a:spAutoFit/>
          </a:bodyPr>
          <a:lstStyle/>
          <a:p>
            <a:pPr algn="ctr"/>
            <a:r>
              <a:rPr lang="hu-HU" sz="2000" dirty="0">
                <a:solidFill>
                  <a:srgbClr val="000000"/>
                </a:solidFill>
                <a:latin typeface="+mj-lt"/>
              </a:rPr>
              <a:t>Váltások a </a:t>
            </a:r>
          </a:p>
          <a:p>
            <a:pPr algn="ctr"/>
            <a:r>
              <a:rPr lang="hu-HU" sz="2000" dirty="0">
                <a:solidFill>
                  <a:srgbClr val="000000"/>
                </a:solidFill>
                <a:latin typeface="+mj-lt"/>
              </a:rPr>
              <a:t>feladatok</a:t>
            </a:r>
          </a:p>
          <a:p>
            <a:pPr algn="ctr"/>
            <a:r>
              <a:rPr lang="hu-HU" sz="2000" dirty="0">
                <a:solidFill>
                  <a:srgbClr val="000000"/>
                </a:solidFill>
                <a:latin typeface="+mj-lt"/>
              </a:rPr>
              <a:t>között</a:t>
            </a:r>
          </a:p>
          <a:p>
            <a:pPr algn="ctr"/>
            <a:r>
              <a:rPr lang="hu-HU" sz="2000" dirty="0">
                <a:solidFill>
                  <a:srgbClr val="000000"/>
                </a:solidFill>
                <a:latin typeface="+mj-lt"/>
              </a:rPr>
              <a:t>Mozgás</a:t>
            </a:r>
          </a:p>
        </p:txBody>
      </p:sp>
    </p:spTree>
    <p:extLst>
      <p:ext uri="{BB962C8B-B14F-4D97-AF65-F5344CB8AC3E}">
        <p14:creationId xmlns:p14="http://schemas.microsoft.com/office/powerpoint/2010/main" val="1850174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Kanban, mint alternatíva</a:t>
            </a:r>
            <a:endParaRPr lang="en-US" dirty="0"/>
          </a:p>
        </p:txBody>
      </p:sp>
      <p:sp>
        <p:nvSpPr>
          <p:cNvPr id="3" name="Content Placeholder 2"/>
          <p:cNvSpPr>
            <a:spLocks noGrp="1"/>
          </p:cNvSpPr>
          <p:nvPr>
            <p:ph idx="1"/>
          </p:nvPr>
        </p:nvSpPr>
        <p:spPr>
          <a:xfrm>
            <a:off x="628650" y="1922422"/>
            <a:ext cx="7200900" cy="4322262"/>
          </a:xfrm>
        </p:spPr>
        <p:txBody>
          <a:bodyPr>
            <a:noAutofit/>
          </a:bodyPr>
          <a:lstStyle/>
          <a:p>
            <a:r>
              <a:rPr lang="hu-HU" sz="2400" dirty="0"/>
              <a:t>Célja: a munka megszervezése az </a:t>
            </a:r>
            <a:r>
              <a:rPr lang="hu-HU" sz="2400" b="1" u="sng" dirty="0"/>
              <a:t>eredményesség</a:t>
            </a:r>
            <a:r>
              <a:rPr lang="hu-HU" sz="2400" dirty="0"/>
              <a:t> érdekében</a:t>
            </a:r>
          </a:p>
          <a:p>
            <a:endParaRPr lang="hu-HU" sz="2400" dirty="0"/>
          </a:p>
          <a:p>
            <a:r>
              <a:rPr lang="hu-HU" sz="2400" dirty="0"/>
              <a:t>Kanban: </a:t>
            </a:r>
            <a:r>
              <a:rPr lang="hu-HU" sz="2400" b="1" u="sng" dirty="0"/>
              <a:t>folyamatok</a:t>
            </a:r>
          </a:p>
          <a:p>
            <a:pPr lvl="1"/>
            <a:r>
              <a:rPr lang="hu-HU" dirty="0"/>
              <a:t>Lean szemlélet </a:t>
            </a:r>
            <a:r>
              <a:rPr lang="hu-HU" dirty="0" smtClean="0"/>
              <a:t>– 7 veszteség</a:t>
            </a:r>
            <a:endParaRPr lang="hu-HU" dirty="0"/>
          </a:p>
          <a:p>
            <a:pPr lvl="1"/>
            <a:r>
              <a:rPr lang="en-US" dirty="0"/>
              <a:t>V</a:t>
            </a:r>
            <a:r>
              <a:rPr lang="hu-HU" dirty="0" err="1"/>
              <a:t>ilágosan</a:t>
            </a:r>
            <a:r>
              <a:rPr lang="hu-HU" dirty="0"/>
              <a:t> definiált folyamat szabályok</a:t>
            </a:r>
            <a:endParaRPr lang="hu-HU" i="0" dirty="0" smtClean="0"/>
          </a:p>
          <a:p>
            <a:pPr lvl="1"/>
            <a:r>
              <a:rPr lang="en-US" i="0" dirty="0" smtClean="0"/>
              <a:t>F</a:t>
            </a:r>
            <a:r>
              <a:rPr lang="hu-HU" i="0" dirty="0"/>
              <a:t>eladatok átláthatósága</a:t>
            </a:r>
            <a:endParaRPr lang="hu-HU" sz="2400" i="0" dirty="0"/>
          </a:p>
          <a:p>
            <a:pPr lvl="1"/>
            <a:r>
              <a:rPr lang="en-US" i="0" dirty="0"/>
              <a:t>F</a:t>
            </a:r>
            <a:r>
              <a:rPr lang="hu-HU" i="0" dirty="0" err="1"/>
              <a:t>olyamatban</a:t>
            </a:r>
            <a:r>
              <a:rPr lang="hu-HU" i="0" dirty="0"/>
              <a:t> levő munka mennyiségének korlátozása</a:t>
            </a:r>
          </a:p>
          <a:p>
            <a:pPr lvl="1"/>
            <a:r>
              <a:rPr lang="en-US" i="0" dirty="0"/>
              <a:t>A</a:t>
            </a:r>
            <a:r>
              <a:rPr lang="hu-HU" i="0" dirty="0"/>
              <a:t>z áramlás mérése és </a:t>
            </a:r>
            <a:r>
              <a:rPr lang="hu-HU" i="0" dirty="0" smtClean="0"/>
              <a:t>javítása</a:t>
            </a:r>
            <a:endParaRPr lang="hu-HU" i="0" dirty="0"/>
          </a:p>
        </p:txBody>
      </p:sp>
    </p:spTree>
    <p:extLst>
      <p:ext uri="{BB962C8B-B14F-4D97-AF65-F5344CB8AC3E}">
        <p14:creationId xmlns:p14="http://schemas.microsoft.com/office/powerpoint/2010/main" val="2823090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Scrum Tábla</a:t>
            </a:r>
          </a:p>
        </p:txBody>
      </p:sp>
      <p:sp>
        <p:nvSpPr>
          <p:cNvPr id="4" name="Rounded Rectangle 3"/>
          <p:cNvSpPr/>
          <p:nvPr/>
        </p:nvSpPr>
        <p:spPr>
          <a:xfrm>
            <a:off x="2270554"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4638417" y="2071300"/>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Folyamatban</a:t>
            </a:r>
          </a:p>
        </p:txBody>
      </p:sp>
      <p:sp>
        <p:nvSpPr>
          <p:cNvPr id="6" name="Rounded Rectangle 5"/>
          <p:cNvSpPr/>
          <p:nvPr/>
        </p:nvSpPr>
        <p:spPr>
          <a:xfrm>
            <a:off x="7126758" y="2062033"/>
            <a:ext cx="1872049"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Elvégzett (KÉSZ)</a:t>
            </a:r>
          </a:p>
        </p:txBody>
      </p:sp>
      <p:cxnSp>
        <p:nvCxnSpPr>
          <p:cNvPr id="8" name="Straight Connector 7"/>
          <p:cNvCxnSpPr/>
          <p:nvPr/>
        </p:nvCxnSpPr>
        <p:spPr>
          <a:xfrm flipH="1">
            <a:off x="1895361" y="2071300"/>
            <a:ext cx="6808" cy="329678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390510" y="2071300"/>
            <a:ext cx="14675"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1" name="Rounded Rectangle 10"/>
          <p:cNvSpPr/>
          <p:nvPr/>
        </p:nvSpPr>
        <p:spPr>
          <a:xfrm>
            <a:off x="648729" y="2062033"/>
            <a:ext cx="1121377" cy="50971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Felhasz</a:t>
            </a:r>
            <a:r>
              <a:rPr lang="hu-HU" sz="1350" b="1" dirty="0" err="1">
                <a:solidFill>
                  <a:schemeClr val="bg1"/>
                </a:solidFill>
              </a:rPr>
              <a:t>nálói</a:t>
            </a:r>
            <a:endParaRPr lang="hu-HU" sz="1350" b="1" dirty="0">
              <a:solidFill>
                <a:schemeClr val="bg1"/>
              </a:solidFill>
            </a:endParaRPr>
          </a:p>
          <a:p>
            <a:pPr algn="ctr"/>
            <a:r>
              <a:rPr lang="hu-HU" sz="1350" b="1" dirty="0">
                <a:solidFill>
                  <a:schemeClr val="bg1"/>
                </a:solidFill>
              </a:rPr>
              <a:t>történet</a:t>
            </a:r>
          </a:p>
        </p:txBody>
      </p:sp>
      <p:cxnSp>
        <p:nvCxnSpPr>
          <p:cNvPr id="12" name="Straight Connector 11"/>
          <p:cNvCxnSpPr/>
          <p:nvPr/>
        </p:nvCxnSpPr>
        <p:spPr>
          <a:xfrm>
            <a:off x="6813979" y="2071300"/>
            <a:ext cx="23168" cy="3296780"/>
          </a:xfrm>
          <a:prstGeom prst="line">
            <a:avLst/>
          </a:prstGeom>
          <a:ln w="12700">
            <a:solidFill>
              <a:srgbClr val="241866"/>
            </a:solidFill>
            <a:prstDash val="sysDash"/>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126758" y="950573"/>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PBI</a:t>
            </a:r>
            <a:r>
              <a:rPr lang="hu-HU" sz="1350" b="1" dirty="0">
                <a:solidFill>
                  <a:schemeClr val="bg1"/>
                </a:solidFill>
              </a:rPr>
              <a:t> </a:t>
            </a:r>
            <a:r>
              <a:rPr lang="en-US" sz="1350" b="1" dirty="0">
                <a:solidFill>
                  <a:schemeClr val="bg1"/>
                </a:solidFill>
              </a:rPr>
              <a:t>#</a:t>
            </a:r>
            <a:r>
              <a:rPr lang="hu-HU" sz="1350" b="1" dirty="0">
                <a:solidFill>
                  <a:schemeClr val="bg1"/>
                </a:solidFill>
              </a:rPr>
              <a:t>1</a:t>
            </a:r>
          </a:p>
        </p:txBody>
      </p:sp>
      <p:sp>
        <p:nvSpPr>
          <p:cNvPr id="14" name="Rounded Rectangle 13"/>
          <p:cNvSpPr/>
          <p:nvPr/>
        </p:nvSpPr>
        <p:spPr>
          <a:xfrm>
            <a:off x="785426" y="3776906"/>
            <a:ext cx="695069" cy="43731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#2</a:t>
            </a:r>
          </a:p>
        </p:txBody>
      </p:sp>
      <p:sp>
        <p:nvSpPr>
          <p:cNvPr id="15" name="Rounded Rectangle 14"/>
          <p:cNvSpPr/>
          <p:nvPr/>
        </p:nvSpPr>
        <p:spPr>
          <a:xfrm>
            <a:off x="785426" y="4523730"/>
            <a:ext cx="695069" cy="423992"/>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PBI #3</a:t>
            </a:r>
          </a:p>
        </p:txBody>
      </p:sp>
      <p:sp>
        <p:nvSpPr>
          <p:cNvPr id="16" name="Rounded Rectangle 15"/>
          <p:cNvSpPr/>
          <p:nvPr/>
        </p:nvSpPr>
        <p:spPr>
          <a:xfrm>
            <a:off x="6872691" y="277237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7" name="Rounded Rectangle 16"/>
          <p:cNvSpPr/>
          <p:nvPr/>
        </p:nvSpPr>
        <p:spPr>
          <a:xfrm>
            <a:off x="7635109" y="276310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18" name="Rounded Rectangle 17"/>
          <p:cNvSpPr/>
          <p:nvPr/>
        </p:nvSpPr>
        <p:spPr>
          <a:xfrm>
            <a:off x="8390901" y="27588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19" name="Rounded Rectangle 18"/>
          <p:cNvSpPr/>
          <p:nvPr/>
        </p:nvSpPr>
        <p:spPr>
          <a:xfrm>
            <a:off x="7635109" y="3262891"/>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20" name="Rounded Rectangle 19"/>
          <p:cNvSpPr/>
          <p:nvPr/>
        </p:nvSpPr>
        <p:spPr>
          <a:xfrm>
            <a:off x="6872691" y="325219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21" name="Straight Connector 20"/>
          <p:cNvCxnSpPr/>
          <p:nvPr/>
        </p:nvCxnSpPr>
        <p:spPr>
          <a:xfrm>
            <a:off x="543068" y="3722762"/>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888593" y="3778598"/>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1" name="Rounded Rectangle 30"/>
          <p:cNvSpPr/>
          <p:nvPr/>
        </p:nvSpPr>
        <p:spPr>
          <a:xfrm>
            <a:off x="4486993" y="3783913"/>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2" name="Rounded Rectangle 31"/>
          <p:cNvSpPr/>
          <p:nvPr/>
        </p:nvSpPr>
        <p:spPr>
          <a:xfrm>
            <a:off x="7635108" y="3787066"/>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cxnSp>
        <p:nvCxnSpPr>
          <p:cNvPr id="33" name="Straight Connector 32"/>
          <p:cNvCxnSpPr/>
          <p:nvPr/>
        </p:nvCxnSpPr>
        <p:spPr>
          <a:xfrm>
            <a:off x="543068" y="4279223"/>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872691" y="432393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sp>
        <p:nvSpPr>
          <p:cNvPr id="35" name="Rounded Rectangle 34"/>
          <p:cNvSpPr/>
          <p:nvPr/>
        </p:nvSpPr>
        <p:spPr>
          <a:xfrm>
            <a:off x="5274889" y="433572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6" name="Rounded Rectangle 35"/>
          <p:cNvSpPr/>
          <p:nvPr/>
        </p:nvSpPr>
        <p:spPr>
          <a:xfrm>
            <a:off x="3589779" y="434291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Teszt</a:t>
            </a:r>
            <a:endParaRPr lang="hu-HU" sz="1350" b="1" dirty="0">
              <a:solidFill>
                <a:schemeClr val="bg1"/>
              </a:solidFill>
            </a:endParaRPr>
          </a:p>
        </p:txBody>
      </p:sp>
      <p:sp>
        <p:nvSpPr>
          <p:cNvPr id="37" name="Rounded Rectangle 36"/>
          <p:cNvSpPr/>
          <p:nvPr/>
        </p:nvSpPr>
        <p:spPr>
          <a:xfrm>
            <a:off x="2773845" y="4845295"/>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a:t>
            </a:r>
            <a:endParaRPr lang="hu-HU" sz="1350" b="1" dirty="0">
              <a:solidFill>
                <a:schemeClr val="bg1"/>
              </a:solidFill>
            </a:endParaRPr>
          </a:p>
        </p:txBody>
      </p:sp>
      <p:sp>
        <p:nvSpPr>
          <p:cNvPr id="38" name="Rounded Rectangle 37"/>
          <p:cNvSpPr/>
          <p:nvPr/>
        </p:nvSpPr>
        <p:spPr>
          <a:xfrm>
            <a:off x="4505969" y="4816219"/>
            <a:ext cx="695069" cy="423992"/>
          </a:xfrm>
          <a:prstGeom prst="roundRect">
            <a:avLst/>
          </a:prstGeom>
          <a:solidFill>
            <a:srgbClr val="007AC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bg1"/>
                </a:solidFill>
              </a:rPr>
              <a:t>Impl</a:t>
            </a:r>
            <a:endParaRPr lang="hu-HU" sz="1350" b="1" dirty="0">
              <a:solidFill>
                <a:schemeClr val="bg1"/>
              </a:solidFill>
            </a:endParaRPr>
          </a:p>
        </p:txBody>
      </p:sp>
      <p:cxnSp>
        <p:nvCxnSpPr>
          <p:cNvPr id="40" name="Straight Connector 39"/>
          <p:cNvCxnSpPr/>
          <p:nvPr/>
        </p:nvCxnSpPr>
        <p:spPr>
          <a:xfrm>
            <a:off x="543068" y="2695056"/>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068" y="5368080"/>
            <a:ext cx="8455739" cy="0"/>
          </a:xfrm>
          <a:prstGeom prst="line">
            <a:avLst/>
          </a:prstGeom>
          <a:ln>
            <a:solidFill>
              <a:srgbClr val="2418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382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Kanban tábla</a:t>
            </a:r>
          </a:p>
        </p:txBody>
      </p:sp>
      <p:sp>
        <p:nvSpPr>
          <p:cNvPr id="4" name="Rounded Rectangle 3"/>
          <p:cNvSpPr/>
          <p:nvPr/>
        </p:nvSpPr>
        <p:spPr>
          <a:xfrm>
            <a:off x="543068" y="1565377"/>
            <a:ext cx="1097280" cy="678456"/>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Elvégzendő</a:t>
            </a:r>
          </a:p>
        </p:txBody>
      </p:sp>
      <p:sp>
        <p:nvSpPr>
          <p:cNvPr id="5" name="Rounded Rectangle 4"/>
          <p:cNvSpPr/>
          <p:nvPr/>
        </p:nvSpPr>
        <p:spPr>
          <a:xfrm>
            <a:off x="1917323" y="1565377"/>
            <a:ext cx="1097280" cy="66767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Tervezés</a:t>
            </a:r>
          </a:p>
          <a:p>
            <a:pPr algn="ctr"/>
            <a:r>
              <a:rPr lang="hu-HU" sz="1350" b="1" dirty="0">
                <a:solidFill>
                  <a:schemeClr val="bg1"/>
                </a:solidFill>
              </a:rPr>
              <a:t>Alatt</a:t>
            </a:r>
          </a:p>
          <a:p>
            <a:pPr algn="ctr"/>
            <a:r>
              <a:rPr lang="hu-HU" sz="1350" b="1" dirty="0">
                <a:solidFill>
                  <a:schemeClr val="tx1"/>
                </a:solidFill>
              </a:rPr>
              <a:t>Max 3</a:t>
            </a:r>
          </a:p>
        </p:txBody>
      </p:sp>
      <p:sp>
        <p:nvSpPr>
          <p:cNvPr id="6" name="Rounded Rectangle 5"/>
          <p:cNvSpPr/>
          <p:nvPr/>
        </p:nvSpPr>
        <p:spPr>
          <a:xfrm>
            <a:off x="3319792" y="1565377"/>
            <a:ext cx="1097280" cy="678467"/>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Fejlesztés</a:t>
            </a:r>
          </a:p>
          <a:p>
            <a:pPr algn="ctr"/>
            <a:r>
              <a:rPr lang="hu-HU" sz="1350" b="1" dirty="0">
                <a:solidFill>
                  <a:schemeClr val="bg1"/>
                </a:solidFill>
              </a:rPr>
              <a:t>Alatt</a:t>
            </a:r>
          </a:p>
          <a:p>
            <a:pPr algn="ctr"/>
            <a:r>
              <a:rPr lang="hu-HU" sz="1350" b="1" dirty="0">
                <a:solidFill>
                  <a:schemeClr val="tx1"/>
                </a:solidFill>
              </a:rPr>
              <a:t>Max 5</a:t>
            </a:r>
          </a:p>
        </p:txBody>
      </p:sp>
      <p:cxnSp>
        <p:nvCxnSpPr>
          <p:cNvPr id="8" name="Straight Connector 7"/>
          <p:cNvCxnSpPr/>
          <p:nvPr/>
        </p:nvCxnSpPr>
        <p:spPr>
          <a:xfrm flipH="1">
            <a:off x="1762538" y="1695193"/>
            <a:ext cx="6920" cy="395229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7676711" y="2406401"/>
            <a:ext cx="695069" cy="423992"/>
          </a:xfrm>
          <a:prstGeom prst="roundRect">
            <a:avLst/>
          </a:prstGeom>
          <a:solidFill>
            <a:srgbClr val="940C72"/>
          </a:solidFill>
          <a:ln>
            <a:solidFill>
              <a:srgbClr val="940C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15" name="Rounded Rectangle 14"/>
          <p:cNvSpPr/>
          <p:nvPr/>
        </p:nvSpPr>
        <p:spPr>
          <a:xfrm>
            <a:off x="4907542" y="2411073"/>
            <a:ext cx="695069" cy="423992"/>
          </a:xfrm>
          <a:prstGeom prst="roundRect">
            <a:avLst/>
          </a:prstGeom>
          <a:solidFill>
            <a:srgbClr val="940C72"/>
          </a:solidFill>
          <a:ln>
            <a:solidFill>
              <a:srgbClr val="940C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16" name="Rounded Rectangle 15"/>
          <p:cNvSpPr/>
          <p:nvPr/>
        </p:nvSpPr>
        <p:spPr>
          <a:xfrm>
            <a:off x="6308611" y="2406401"/>
            <a:ext cx="695069" cy="423992"/>
          </a:xfrm>
          <a:prstGeom prst="roundRect">
            <a:avLst/>
          </a:prstGeom>
          <a:solidFill>
            <a:srgbClr val="009881"/>
          </a:solidFill>
          <a:ln>
            <a:solidFill>
              <a:srgbClr val="009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17" name="Rounded Rectangle 16"/>
          <p:cNvSpPr/>
          <p:nvPr/>
        </p:nvSpPr>
        <p:spPr>
          <a:xfrm>
            <a:off x="744566" y="2418871"/>
            <a:ext cx="695069" cy="423992"/>
          </a:xfrm>
          <a:prstGeom prst="roundRect">
            <a:avLst/>
          </a:prstGeom>
          <a:solidFill>
            <a:srgbClr val="007AC3"/>
          </a:solid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18" name="Rounded Rectangle 17"/>
          <p:cNvSpPr/>
          <p:nvPr/>
        </p:nvSpPr>
        <p:spPr>
          <a:xfrm>
            <a:off x="3525869" y="2967256"/>
            <a:ext cx="695069" cy="423992"/>
          </a:xfrm>
          <a:prstGeom prst="roundRect">
            <a:avLst/>
          </a:prstGeom>
          <a:solidFill>
            <a:srgbClr val="00007F"/>
          </a:solidFill>
          <a:ln>
            <a:solidFill>
              <a:srgbClr val="00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0" name="Rounded Rectangle 19"/>
          <p:cNvSpPr/>
          <p:nvPr/>
        </p:nvSpPr>
        <p:spPr>
          <a:xfrm>
            <a:off x="4906779" y="2961054"/>
            <a:ext cx="695069" cy="423992"/>
          </a:xfrm>
          <a:prstGeom prst="roundRect">
            <a:avLst/>
          </a:prstGeom>
          <a:solidFill>
            <a:srgbClr val="85BC20"/>
          </a:solidFill>
          <a:ln>
            <a:solidFill>
              <a:srgbClr val="85B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1" name="Rounded Rectangle 20"/>
          <p:cNvSpPr/>
          <p:nvPr/>
        </p:nvSpPr>
        <p:spPr>
          <a:xfrm>
            <a:off x="736124" y="2965051"/>
            <a:ext cx="695069" cy="423992"/>
          </a:xfrm>
          <a:prstGeom prst="roundRect">
            <a:avLst/>
          </a:prstGeom>
          <a:solidFill>
            <a:srgbClr val="940C72"/>
          </a:solidFill>
          <a:ln>
            <a:solidFill>
              <a:srgbClr val="940C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2" name="Rounded Rectangle 21"/>
          <p:cNvSpPr/>
          <p:nvPr/>
        </p:nvSpPr>
        <p:spPr>
          <a:xfrm>
            <a:off x="7672571" y="2961054"/>
            <a:ext cx="695069" cy="423992"/>
          </a:xfrm>
          <a:prstGeom prst="roundRect">
            <a:avLst/>
          </a:prstGeom>
          <a:solidFill>
            <a:srgbClr val="007AC3"/>
          </a:solidFill>
          <a:ln>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4" name="Rounded Rectangle 23"/>
          <p:cNvSpPr/>
          <p:nvPr/>
        </p:nvSpPr>
        <p:spPr>
          <a:xfrm>
            <a:off x="2108539" y="2426551"/>
            <a:ext cx="695069" cy="423992"/>
          </a:xfrm>
          <a:prstGeom prst="roundRect">
            <a:avLst/>
          </a:prstGeom>
          <a:solidFill>
            <a:srgbClr val="85BC20"/>
          </a:solidFill>
          <a:ln>
            <a:solidFill>
              <a:srgbClr val="85B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5" name="Rounded Rectangle 24"/>
          <p:cNvSpPr/>
          <p:nvPr/>
        </p:nvSpPr>
        <p:spPr>
          <a:xfrm>
            <a:off x="3534311" y="2415541"/>
            <a:ext cx="695069" cy="423992"/>
          </a:xfrm>
          <a:prstGeom prst="roundRect">
            <a:avLst/>
          </a:prstGeom>
          <a:solidFill>
            <a:srgbClr val="009881"/>
          </a:solidFill>
          <a:ln>
            <a:solidFill>
              <a:srgbClr val="009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6" name="Rounded Rectangle 25"/>
          <p:cNvSpPr/>
          <p:nvPr/>
        </p:nvSpPr>
        <p:spPr>
          <a:xfrm>
            <a:off x="755269" y="4672475"/>
            <a:ext cx="695069" cy="423992"/>
          </a:xfrm>
          <a:prstGeom prst="roundRect">
            <a:avLst/>
          </a:prstGeom>
          <a:solidFill>
            <a:srgbClr val="00007F"/>
          </a:solidFill>
          <a:ln>
            <a:solidFill>
              <a:srgbClr val="00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7" name="Rounded Rectangle 26"/>
          <p:cNvSpPr/>
          <p:nvPr/>
        </p:nvSpPr>
        <p:spPr>
          <a:xfrm>
            <a:off x="753224" y="4117889"/>
            <a:ext cx="695069" cy="423992"/>
          </a:xfrm>
          <a:prstGeom prst="roundRect">
            <a:avLst/>
          </a:prstGeom>
          <a:solidFill>
            <a:srgbClr val="85BC20"/>
          </a:solidFill>
          <a:ln>
            <a:solidFill>
              <a:srgbClr val="85B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28" name="Rounded Rectangle 27"/>
          <p:cNvSpPr/>
          <p:nvPr/>
        </p:nvSpPr>
        <p:spPr>
          <a:xfrm>
            <a:off x="736079" y="3541470"/>
            <a:ext cx="695069" cy="423992"/>
          </a:xfrm>
          <a:prstGeom prst="roundRect">
            <a:avLst/>
          </a:prstGeom>
          <a:solidFill>
            <a:srgbClr val="009881"/>
          </a:solidFill>
          <a:ln>
            <a:solidFill>
              <a:srgbClr val="009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cxnSp>
        <p:nvCxnSpPr>
          <p:cNvPr id="29" name="Straight Connector 28"/>
          <p:cNvCxnSpPr/>
          <p:nvPr/>
        </p:nvCxnSpPr>
        <p:spPr>
          <a:xfrm>
            <a:off x="498362" y="2294223"/>
            <a:ext cx="8455739" cy="0"/>
          </a:xfrm>
          <a:prstGeom prst="line">
            <a:avLst/>
          </a:prstGeom>
          <a:ln w="12700">
            <a:solidFill>
              <a:srgbClr val="241866"/>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4726232" y="1565377"/>
            <a:ext cx="1097280" cy="678456"/>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Tesztelés</a:t>
            </a:r>
          </a:p>
          <a:p>
            <a:pPr algn="ctr"/>
            <a:r>
              <a:rPr lang="hu-HU" sz="1350" b="1" dirty="0">
                <a:solidFill>
                  <a:schemeClr val="bg1"/>
                </a:solidFill>
              </a:rPr>
              <a:t>Alatt</a:t>
            </a:r>
          </a:p>
          <a:p>
            <a:pPr algn="ctr"/>
            <a:r>
              <a:rPr lang="hu-HU" sz="1350" b="1" dirty="0">
                <a:solidFill>
                  <a:schemeClr val="tx1"/>
                </a:solidFill>
              </a:rPr>
              <a:t>Max 5</a:t>
            </a:r>
          </a:p>
        </p:txBody>
      </p:sp>
      <p:sp>
        <p:nvSpPr>
          <p:cNvPr id="32" name="Rounded Rectangle 31"/>
          <p:cNvSpPr/>
          <p:nvPr/>
        </p:nvSpPr>
        <p:spPr>
          <a:xfrm>
            <a:off x="6096516" y="1565377"/>
            <a:ext cx="1097280" cy="680595"/>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Szállítás</a:t>
            </a:r>
          </a:p>
          <a:p>
            <a:pPr algn="ctr"/>
            <a:r>
              <a:rPr lang="hu-HU" sz="1350" b="1" dirty="0">
                <a:solidFill>
                  <a:schemeClr val="tx1"/>
                </a:solidFill>
              </a:rPr>
              <a:t>Max 3</a:t>
            </a:r>
          </a:p>
        </p:txBody>
      </p:sp>
      <p:sp>
        <p:nvSpPr>
          <p:cNvPr id="33" name="Rounded Rectangle 32"/>
          <p:cNvSpPr/>
          <p:nvPr/>
        </p:nvSpPr>
        <p:spPr>
          <a:xfrm>
            <a:off x="7475606" y="1565377"/>
            <a:ext cx="1097280" cy="667673"/>
          </a:xfrm>
          <a:prstGeom prst="roundRect">
            <a:avLst/>
          </a:prstGeom>
          <a:solidFill>
            <a:srgbClr val="009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b="1" dirty="0">
                <a:solidFill>
                  <a:schemeClr val="bg1"/>
                </a:solidFill>
              </a:rPr>
              <a:t>Kész</a:t>
            </a:r>
          </a:p>
        </p:txBody>
      </p:sp>
      <p:cxnSp>
        <p:nvCxnSpPr>
          <p:cNvPr id="35" name="Straight Connector 34"/>
          <p:cNvCxnSpPr/>
          <p:nvPr/>
        </p:nvCxnSpPr>
        <p:spPr>
          <a:xfrm flipH="1">
            <a:off x="3155486" y="1684410"/>
            <a:ext cx="6920" cy="395229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H="1">
            <a:off x="4572000" y="1695193"/>
            <a:ext cx="6920" cy="395229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5952151" y="1684410"/>
            <a:ext cx="6920" cy="395229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flipH="1">
            <a:off x="7339981" y="1684410"/>
            <a:ext cx="6920" cy="3952290"/>
          </a:xfrm>
          <a:prstGeom prst="line">
            <a:avLst/>
          </a:prstGeom>
          <a:ln w="12700">
            <a:solidFill>
              <a:srgbClr val="241866"/>
            </a:solidFill>
            <a:prstDash val="solid"/>
          </a:ln>
        </p:spPr>
        <p:style>
          <a:lnRef idx="2">
            <a:schemeClr val="dk1"/>
          </a:lnRef>
          <a:fillRef idx="0">
            <a:schemeClr val="dk1"/>
          </a:fillRef>
          <a:effectRef idx="1">
            <a:schemeClr val="dk1"/>
          </a:effectRef>
          <a:fontRef idx="minor">
            <a:schemeClr val="tx1"/>
          </a:fontRef>
        </p:style>
      </p:cxnSp>
      <p:sp>
        <p:nvSpPr>
          <p:cNvPr id="39" name="Rounded Rectangle 38"/>
          <p:cNvSpPr/>
          <p:nvPr/>
        </p:nvSpPr>
        <p:spPr>
          <a:xfrm>
            <a:off x="753223" y="5221114"/>
            <a:ext cx="695069" cy="423992"/>
          </a:xfrm>
          <a:prstGeom prst="roundRect">
            <a:avLst/>
          </a:prstGeom>
          <a:solidFill>
            <a:srgbClr val="009881"/>
          </a:solidFill>
          <a:ln>
            <a:solidFill>
              <a:srgbClr val="009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40" name="Rounded Rectangle 39"/>
          <p:cNvSpPr/>
          <p:nvPr/>
        </p:nvSpPr>
        <p:spPr>
          <a:xfrm>
            <a:off x="2101019" y="2978000"/>
            <a:ext cx="695069" cy="423992"/>
          </a:xfrm>
          <a:prstGeom prst="roundRect">
            <a:avLst/>
          </a:prstGeom>
          <a:solidFill>
            <a:srgbClr val="940C72"/>
          </a:solidFill>
          <a:ln>
            <a:solidFill>
              <a:srgbClr val="940C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41" name="Rounded Rectangle 40"/>
          <p:cNvSpPr/>
          <p:nvPr/>
        </p:nvSpPr>
        <p:spPr>
          <a:xfrm>
            <a:off x="3548219" y="3541470"/>
            <a:ext cx="695069" cy="423992"/>
          </a:xfrm>
          <a:prstGeom prst="roundRect">
            <a:avLst/>
          </a:prstGeom>
          <a:solidFill>
            <a:srgbClr val="85BC20"/>
          </a:solidFill>
          <a:ln>
            <a:solidFill>
              <a:srgbClr val="85B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
        <p:nvSpPr>
          <p:cNvPr id="42" name="Rounded Rectangle 41"/>
          <p:cNvSpPr/>
          <p:nvPr/>
        </p:nvSpPr>
        <p:spPr>
          <a:xfrm>
            <a:off x="4906779" y="3541470"/>
            <a:ext cx="695069" cy="423992"/>
          </a:xfrm>
          <a:prstGeom prst="roundRect">
            <a:avLst/>
          </a:prstGeom>
          <a:solidFill>
            <a:srgbClr val="009881"/>
          </a:solidFill>
          <a:ln>
            <a:solidFill>
              <a:srgbClr val="009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b="1" dirty="0">
              <a:solidFill>
                <a:schemeClr val="bg1"/>
              </a:solidFill>
            </a:endParaRPr>
          </a:p>
        </p:txBody>
      </p:sp>
    </p:spTree>
    <p:extLst>
      <p:ext uri="{BB962C8B-B14F-4D97-AF65-F5344CB8AC3E}">
        <p14:creationId xmlns:p14="http://schemas.microsoft.com/office/powerpoint/2010/main" val="29924536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Kanban</a:t>
            </a:r>
          </a:p>
        </p:txBody>
      </p:sp>
      <p:sp>
        <p:nvSpPr>
          <p:cNvPr id="3" name="Content Placeholder 2"/>
          <p:cNvSpPr>
            <a:spLocks noGrp="1"/>
          </p:cNvSpPr>
          <p:nvPr>
            <p:ph idx="1"/>
          </p:nvPr>
        </p:nvSpPr>
        <p:spPr>
          <a:xfrm>
            <a:off x="628650" y="2038567"/>
            <a:ext cx="7886700" cy="4351338"/>
          </a:xfrm>
        </p:spPr>
        <p:txBody>
          <a:bodyPr>
            <a:normAutofit/>
          </a:bodyPr>
          <a:lstStyle/>
          <a:p>
            <a:r>
              <a:rPr lang="hu-HU" sz="2400" dirty="0"/>
              <a:t>Nagyon könnyű megérteni, megtanulni</a:t>
            </a:r>
          </a:p>
          <a:p>
            <a:r>
              <a:rPr lang="hu-HU" sz="2400" dirty="0"/>
              <a:t>Jól együtt működik más módszerekkel</a:t>
            </a:r>
          </a:p>
          <a:p>
            <a:pPr lvl="1"/>
            <a:r>
              <a:rPr lang="hu-HU" dirty="0"/>
              <a:t>Extré</a:t>
            </a:r>
            <a:r>
              <a:rPr lang="en-US" dirty="0"/>
              <a:t>m </a:t>
            </a:r>
            <a:r>
              <a:rPr lang="en-US" dirty="0" err="1"/>
              <a:t>programoz</a:t>
            </a:r>
            <a:r>
              <a:rPr lang="hu-HU" dirty="0"/>
              <a:t>ás</a:t>
            </a:r>
          </a:p>
          <a:p>
            <a:pPr lvl="2"/>
            <a:r>
              <a:rPr lang="hu-HU" sz="2400" dirty="0"/>
              <a:t>TDD</a:t>
            </a:r>
          </a:p>
          <a:p>
            <a:pPr lvl="2"/>
            <a:r>
              <a:rPr lang="hu-HU" sz="2400" dirty="0"/>
              <a:t>Pair Programming</a:t>
            </a:r>
          </a:p>
          <a:p>
            <a:pPr lvl="2"/>
            <a:r>
              <a:rPr lang="hu-HU" sz="2400" dirty="0"/>
              <a:t>Continuous Integration</a:t>
            </a:r>
          </a:p>
          <a:p>
            <a:r>
              <a:rPr lang="hu-HU" sz="2400" dirty="0"/>
              <a:t>Kiválóan alkalmazkodik a változáshoz</a:t>
            </a:r>
          </a:p>
          <a:p>
            <a:r>
              <a:rPr lang="hu-HU" sz="2400" dirty="0"/>
              <a:t>Lehetővé teszi a folyamatos szállítást (</a:t>
            </a:r>
            <a:r>
              <a:rPr lang="hu-HU" sz="2400" dirty="0" err="1"/>
              <a:t>Continuous</a:t>
            </a:r>
            <a:r>
              <a:rPr lang="hu-HU" sz="2400" dirty="0"/>
              <a:t> </a:t>
            </a:r>
            <a:r>
              <a:rPr lang="hu-HU" sz="2400" dirty="0" err="1"/>
              <a:t>Delivery</a:t>
            </a:r>
            <a:r>
              <a:rPr lang="hu-HU" sz="2400" dirty="0"/>
              <a:t>)</a:t>
            </a:r>
          </a:p>
        </p:txBody>
      </p:sp>
    </p:spTree>
    <p:extLst>
      <p:ext uri="{BB962C8B-B14F-4D97-AF65-F5344CB8AC3E}">
        <p14:creationId xmlns:p14="http://schemas.microsoft.com/office/powerpoint/2010/main" val="6442491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Kanban</a:t>
            </a:r>
            <a:endParaRPr lang="en-US" dirty="0"/>
          </a:p>
        </p:txBody>
      </p:sp>
      <p:sp>
        <p:nvSpPr>
          <p:cNvPr id="3" name="Content Placeholder 2"/>
          <p:cNvSpPr>
            <a:spLocks noGrp="1"/>
          </p:cNvSpPr>
          <p:nvPr>
            <p:ph idx="1"/>
          </p:nvPr>
        </p:nvSpPr>
        <p:spPr/>
        <p:txBody>
          <a:bodyPr>
            <a:noAutofit/>
          </a:bodyPr>
          <a:lstStyle/>
          <a:p>
            <a:r>
              <a:rPr lang="hu-HU" sz="2400" dirty="0"/>
              <a:t>Nincsenek szerepek</a:t>
            </a:r>
          </a:p>
          <a:p>
            <a:pPr lvl="1"/>
            <a:r>
              <a:rPr lang="hu-HU" dirty="0" err="1"/>
              <a:t>Kaizen</a:t>
            </a:r>
            <a:r>
              <a:rPr lang="hu-HU" dirty="0"/>
              <a:t> gyűlés</a:t>
            </a:r>
          </a:p>
          <a:p>
            <a:pPr lvl="2"/>
            <a:r>
              <a:rPr lang="en-US" sz="2400" dirty="0"/>
              <a:t>B</a:t>
            </a:r>
            <a:r>
              <a:rPr lang="hu-HU" sz="2400" dirty="0" err="1"/>
              <a:t>árki</a:t>
            </a:r>
            <a:r>
              <a:rPr lang="hu-HU" sz="2400" dirty="0"/>
              <a:t> szervezheti</a:t>
            </a:r>
          </a:p>
          <a:p>
            <a:pPr lvl="2"/>
            <a:r>
              <a:rPr lang="en-US" sz="2400" dirty="0"/>
              <a:t>C</a:t>
            </a:r>
            <a:r>
              <a:rPr lang="hu-HU" sz="2400" dirty="0" err="1"/>
              <a:t>sak</a:t>
            </a:r>
            <a:r>
              <a:rPr lang="hu-HU" sz="2400" dirty="0"/>
              <a:t> az érintettek vannak jelen</a:t>
            </a:r>
          </a:p>
          <a:p>
            <a:pPr lvl="1"/>
            <a:r>
              <a:rPr lang="hu-HU" dirty="0"/>
              <a:t>Összpontosítás: Kanban tábla</a:t>
            </a:r>
          </a:p>
          <a:p>
            <a:r>
              <a:rPr lang="hu-HU" sz="2400" smtClean="0"/>
              <a:t>Nem írja elő a becsléseket</a:t>
            </a:r>
            <a:endParaRPr lang="hu-HU" sz="2400" dirty="0"/>
          </a:p>
          <a:p>
            <a:pPr lvl="1"/>
            <a:r>
              <a:rPr lang="hu-HU" dirty="0"/>
              <a:t>Nehéz megmondani, hogy egyes feladatok mikor fejeződnek be</a:t>
            </a:r>
          </a:p>
          <a:p>
            <a:pPr lvl="1"/>
            <a:r>
              <a:rPr lang="hu-HU" dirty="0"/>
              <a:t>Határidők - felírhatjuk a kártyákra, de nem szükséges</a:t>
            </a:r>
          </a:p>
          <a:p>
            <a:r>
              <a:rPr lang="hu-HU" sz="2400" dirty="0"/>
              <a:t>Feláldozza a </a:t>
            </a:r>
            <a:r>
              <a:rPr lang="hu-HU" sz="2400" dirty="0" err="1"/>
              <a:t>kiszámíthatóságot</a:t>
            </a:r>
            <a:r>
              <a:rPr lang="hu-HU" sz="2400" dirty="0"/>
              <a:t> az eredményesség oltárán</a:t>
            </a:r>
          </a:p>
        </p:txBody>
      </p:sp>
    </p:spTree>
    <p:extLst>
      <p:ext uri="{BB962C8B-B14F-4D97-AF65-F5344CB8AC3E}">
        <p14:creationId xmlns:p14="http://schemas.microsoft.com/office/powerpoint/2010/main" val="2756929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Műszaki adósság</a:t>
            </a:r>
            <a:r>
              <a:rPr lang="en-US" dirty="0"/>
              <a:t> </a:t>
            </a:r>
            <a:r>
              <a:rPr lang="hu-HU" dirty="0"/>
              <a:t>(</a:t>
            </a:r>
            <a:r>
              <a:rPr lang="hu-HU" dirty="0" err="1"/>
              <a:t>Technical</a:t>
            </a:r>
            <a:r>
              <a:rPr lang="hu-HU" dirty="0"/>
              <a:t> </a:t>
            </a:r>
            <a:r>
              <a:rPr lang="hu-HU" dirty="0" err="1"/>
              <a:t>Debt</a:t>
            </a:r>
            <a:r>
              <a:rPr lang="hu-HU" dirty="0"/>
              <a:t>)</a:t>
            </a:r>
          </a:p>
        </p:txBody>
      </p:sp>
      <p:sp>
        <p:nvSpPr>
          <p:cNvPr id="3" name="Content Placeholder 2"/>
          <p:cNvSpPr>
            <a:spLocks noGrp="1"/>
          </p:cNvSpPr>
          <p:nvPr>
            <p:ph idx="1"/>
          </p:nvPr>
        </p:nvSpPr>
        <p:spPr>
          <a:xfrm>
            <a:off x="628650" y="2177386"/>
            <a:ext cx="7886700" cy="4492355"/>
          </a:xfrm>
        </p:spPr>
        <p:txBody>
          <a:bodyPr>
            <a:noAutofit/>
          </a:bodyPr>
          <a:lstStyle/>
          <a:p>
            <a:r>
              <a:rPr lang="hu-HU" sz="2400" b="1" u="sng" dirty="0"/>
              <a:t>Megjósolhatatlanul nő</a:t>
            </a:r>
          </a:p>
          <a:p>
            <a:pPr lvl="1"/>
            <a:r>
              <a:rPr lang="hu-HU" dirty="0"/>
              <a:t>Ha észleljük, ne hallgassuk el, cselekedjünk gyorsan!</a:t>
            </a:r>
          </a:p>
          <a:p>
            <a:endParaRPr lang="hu-HU" sz="2400" dirty="0"/>
          </a:p>
          <a:p>
            <a:r>
              <a:rPr lang="hu-HU" sz="2400" dirty="0"/>
              <a:t>Következmények:</a:t>
            </a:r>
          </a:p>
          <a:p>
            <a:pPr lvl="1">
              <a:buFont typeface="Wingdings" panose="05000000000000000000" pitchFamily="2" charset="2"/>
              <a:buChar char="Ø"/>
            </a:pPr>
            <a:r>
              <a:rPr lang="hu-HU" dirty="0"/>
              <a:t> Növekszik a szoftver kiszállításának ideje</a:t>
            </a:r>
          </a:p>
          <a:p>
            <a:pPr lvl="1">
              <a:buFont typeface="Wingdings" panose="05000000000000000000" pitchFamily="2" charset="2"/>
              <a:buChar char="Ø"/>
            </a:pPr>
            <a:r>
              <a:rPr lang="hu-HU" dirty="0"/>
              <a:t> Nő a hibák száma</a:t>
            </a:r>
          </a:p>
          <a:p>
            <a:pPr lvl="2">
              <a:buFont typeface="Wingdings" panose="05000000000000000000" pitchFamily="2" charset="2"/>
              <a:buChar char="Ø"/>
            </a:pPr>
            <a:r>
              <a:rPr lang="hu-HU" sz="2400" dirty="0"/>
              <a:t> Csökkenő felhasználói elégedettség</a:t>
            </a:r>
          </a:p>
          <a:p>
            <a:pPr lvl="1">
              <a:buFont typeface="Wingdings" panose="05000000000000000000" pitchFamily="2" charset="2"/>
              <a:buChar char="Ø"/>
            </a:pPr>
            <a:r>
              <a:rPr lang="hu-HU" dirty="0"/>
              <a:t> Termék “sorvadása”</a:t>
            </a:r>
          </a:p>
          <a:p>
            <a:pPr lvl="1">
              <a:buFont typeface="Wingdings" panose="05000000000000000000" pitchFamily="2" charset="2"/>
              <a:buChar char="Ø"/>
            </a:pPr>
            <a:r>
              <a:rPr lang="hu-HU" dirty="0"/>
              <a:t> Nő a fejlesztési és fenntartási költség</a:t>
            </a:r>
          </a:p>
          <a:p>
            <a:pPr lvl="1">
              <a:buFont typeface="Wingdings" panose="05000000000000000000" pitchFamily="2" charset="2"/>
              <a:buChar char="Ø"/>
            </a:pPr>
            <a:r>
              <a:rPr lang="hu-HU" dirty="0"/>
              <a:t> Alul teljesítés</a:t>
            </a:r>
          </a:p>
          <a:p>
            <a:pPr lvl="1">
              <a:buFont typeface="Wingdings" panose="05000000000000000000" pitchFamily="2" charset="2"/>
              <a:buChar char="Ø"/>
            </a:pPr>
            <a:r>
              <a:rPr lang="hu-HU" dirty="0"/>
              <a:t> Frusztráció (fejlesztőcsapat)</a:t>
            </a:r>
          </a:p>
        </p:txBody>
      </p:sp>
    </p:spTree>
    <p:extLst>
      <p:ext uri="{BB962C8B-B14F-4D97-AF65-F5344CB8AC3E}">
        <p14:creationId xmlns:p14="http://schemas.microsoft.com/office/powerpoint/2010/main" val="3260126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Scrum és Kanban hasonlóságok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7825715"/>
              </p:ext>
            </p:extLst>
          </p:nvPr>
        </p:nvGraphicFramePr>
        <p:xfrm>
          <a:off x="628650" y="1542771"/>
          <a:ext cx="7886700" cy="51765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3042607964"/>
                    </a:ext>
                  </a:extLst>
                </a:gridCol>
                <a:gridCol w="3943350">
                  <a:extLst>
                    <a:ext uri="{9D8B030D-6E8A-4147-A177-3AD203B41FA5}">
                      <a16:colId xmlns:a16="http://schemas.microsoft.com/office/drawing/2014/main" val="365370384"/>
                    </a:ext>
                  </a:extLst>
                </a:gridCol>
              </a:tblGrid>
              <a:tr h="370840">
                <a:tc>
                  <a:txBody>
                    <a:bodyPr/>
                    <a:lstStyle/>
                    <a:p>
                      <a:pPr algn="ctr"/>
                      <a:r>
                        <a:rPr lang="hu-HU" sz="2400" b="1" dirty="0"/>
                        <a:t>Scrum</a:t>
                      </a:r>
                    </a:p>
                  </a:txBody>
                  <a:tcPr/>
                </a:tc>
                <a:tc>
                  <a:txBody>
                    <a:bodyPr/>
                    <a:lstStyle/>
                    <a:p>
                      <a:pPr algn="ctr"/>
                      <a:r>
                        <a:rPr lang="hu-HU" sz="2400" b="1" dirty="0"/>
                        <a:t>Kanban</a:t>
                      </a:r>
                    </a:p>
                  </a:txBody>
                  <a:tcPr/>
                </a:tc>
                <a:extLst>
                  <a:ext uri="{0D108BD9-81ED-4DB2-BD59-A6C34878D82A}">
                    <a16:rowId xmlns:a16="http://schemas.microsoft.com/office/drawing/2014/main" val="480708475"/>
                  </a:ext>
                </a:extLst>
              </a:tr>
              <a:tr h="370840">
                <a:tc gridSpan="2">
                  <a:txBody>
                    <a:bodyPr/>
                    <a:lstStyle/>
                    <a:p>
                      <a:pPr algn="ctr"/>
                      <a:r>
                        <a:rPr lang="hu-HU" sz="1800" b="1" dirty="0"/>
                        <a:t>Empirikus</a:t>
                      </a:r>
                    </a:p>
                  </a:txBody>
                  <a:tcPr/>
                </a:tc>
                <a:tc hMerge="1">
                  <a:txBody>
                    <a:bodyPr/>
                    <a:lstStyle/>
                    <a:p>
                      <a:endParaRPr lang="hu-HU" sz="2400" dirty="0"/>
                    </a:p>
                  </a:txBody>
                  <a:tcPr/>
                </a:tc>
                <a:extLst>
                  <a:ext uri="{0D108BD9-81ED-4DB2-BD59-A6C34878D82A}">
                    <a16:rowId xmlns:a16="http://schemas.microsoft.com/office/drawing/2014/main" val="2030419180"/>
                  </a:ext>
                </a:extLst>
              </a:tr>
              <a:tr h="370840">
                <a:tc gridSpan="2">
                  <a:txBody>
                    <a:bodyPr/>
                    <a:lstStyle/>
                    <a:p>
                      <a:pPr algn="ctr"/>
                      <a:r>
                        <a:rPr lang="hu-HU" sz="1800" b="1" dirty="0"/>
                        <a:t>Lean</a:t>
                      </a:r>
                    </a:p>
                  </a:txBody>
                  <a:tcPr/>
                </a:tc>
                <a:tc hMerge="1">
                  <a:txBody>
                    <a:bodyPr/>
                    <a:lstStyle/>
                    <a:p>
                      <a:endParaRPr lang="hu-HU" sz="2400" dirty="0"/>
                    </a:p>
                  </a:txBody>
                  <a:tcPr/>
                </a:tc>
                <a:extLst>
                  <a:ext uri="{0D108BD9-81ED-4DB2-BD59-A6C34878D82A}">
                    <a16:rowId xmlns:a16="http://schemas.microsoft.com/office/drawing/2014/main" val="2669568026"/>
                  </a:ext>
                </a:extLst>
              </a:tr>
              <a:tr h="370840">
                <a:tc gridSpan="2">
                  <a:txBody>
                    <a:bodyPr/>
                    <a:lstStyle/>
                    <a:p>
                      <a:pPr algn="ctr"/>
                      <a:r>
                        <a:rPr lang="hu-HU" sz="1800" b="1" dirty="0"/>
                        <a:t>Agilis</a:t>
                      </a:r>
                    </a:p>
                  </a:txBody>
                  <a:tcPr/>
                </a:tc>
                <a:tc hMerge="1">
                  <a:txBody>
                    <a:bodyPr/>
                    <a:lstStyle/>
                    <a:p>
                      <a:endParaRPr lang="hu-HU" sz="2400" dirty="0"/>
                    </a:p>
                  </a:txBody>
                  <a:tcPr/>
                </a:tc>
                <a:extLst>
                  <a:ext uri="{0D108BD9-81ED-4DB2-BD59-A6C34878D82A}">
                    <a16:rowId xmlns:a16="http://schemas.microsoft.com/office/drawing/2014/main" val="2794843379"/>
                  </a:ext>
                </a:extLst>
              </a:tr>
              <a:tr h="370840">
                <a:tc>
                  <a:txBody>
                    <a:bodyPr/>
                    <a:lstStyle/>
                    <a:p>
                      <a:pPr algn="ctr"/>
                      <a:r>
                        <a:rPr lang="hu-HU" sz="1800" b="1" dirty="0"/>
                        <a:t>Sprintek</a:t>
                      </a:r>
                    </a:p>
                  </a:txBody>
                  <a:tcPr/>
                </a:tc>
                <a:tc>
                  <a:txBody>
                    <a:bodyPr/>
                    <a:lstStyle/>
                    <a:p>
                      <a:pPr algn="ctr"/>
                      <a:r>
                        <a:rPr lang="hu-HU" sz="1800" b="1" dirty="0"/>
                        <a:t>Folyamatos áramlás</a:t>
                      </a:r>
                    </a:p>
                  </a:txBody>
                  <a:tcPr/>
                </a:tc>
                <a:extLst>
                  <a:ext uri="{0D108BD9-81ED-4DB2-BD59-A6C34878D82A}">
                    <a16:rowId xmlns:a16="http://schemas.microsoft.com/office/drawing/2014/main" val="3650636341"/>
                  </a:ext>
                </a:extLst>
              </a:tr>
              <a:tr h="370840">
                <a:tc gridSpan="2">
                  <a:txBody>
                    <a:bodyPr/>
                    <a:lstStyle/>
                    <a:p>
                      <a:pPr algn="ctr"/>
                      <a:r>
                        <a:rPr lang="hu-HU" sz="1800" b="1" dirty="0"/>
                        <a:t>Határt</a:t>
                      </a:r>
                      <a:r>
                        <a:rPr lang="hu-HU" sz="1800" b="1" baseline="0" dirty="0"/>
                        <a:t> szab a folyamatban levő munkának</a:t>
                      </a:r>
                      <a:endParaRPr lang="hu-HU" sz="1800" b="1" dirty="0"/>
                    </a:p>
                  </a:txBody>
                  <a:tcPr/>
                </a:tc>
                <a:tc hMerge="1">
                  <a:txBody>
                    <a:bodyPr/>
                    <a:lstStyle/>
                    <a:p>
                      <a:endParaRPr lang="hu-HU" sz="2400" dirty="0"/>
                    </a:p>
                  </a:txBody>
                  <a:tcPr/>
                </a:tc>
                <a:extLst>
                  <a:ext uri="{0D108BD9-81ED-4DB2-BD59-A6C34878D82A}">
                    <a16:rowId xmlns:a16="http://schemas.microsoft.com/office/drawing/2014/main" val="2056374683"/>
                  </a:ext>
                </a:extLst>
              </a:tr>
              <a:tr h="370840">
                <a:tc gridSpan="2">
                  <a:txBody>
                    <a:bodyPr/>
                    <a:lstStyle/>
                    <a:p>
                      <a:pPr algn="ctr"/>
                      <a:r>
                        <a:rPr lang="hu-HU" sz="1800" b="1" dirty="0"/>
                        <a:t>Arra összpontosítanak, hogy gyorsan és folyamatosan</a:t>
                      </a:r>
                      <a:r>
                        <a:rPr lang="hu-HU" sz="1800" b="1" baseline="0" dirty="0"/>
                        <a:t> szállítsanak szoftvert</a:t>
                      </a:r>
                      <a:endParaRPr lang="hu-HU" sz="1800" b="1" dirty="0"/>
                    </a:p>
                  </a:txBody>
                  <a:tcPr/>
                </a:tc>
                <a:tc hMerge="1">
                  <a:txBody>
                    <a:bodyPr/>
                    <a:lstStyle/>
                    <a:p>
                      <a:endParaRPr lang="hu-HU" sz="2400" dirty="0"/>
                    </a:p>
                  </a:txBody>
                  <a:tcPr/>
                </a:tc>
                <a:extLst>
                  <a:ext uri="{0D108BD9-81ED-4DB2-BD59-A6C34878D82A}">
                    <a16:rowId xmlns:a16="http://schemas.microsoft.com/office/drawing/2014/main" val="3952215437"/>
                  </a:ext>
                </a:extLst>
              </a:tr>
              <a:tr h="370840">
                <a:tc>
                  <a:txBody>
                    <a:bodyPr/>
                    <a:lstStyle/>
                    <a:p>
                      <a:pPr algn="ctr"/>
                      <a:r>
                        <a:rPr lang="hu-HU" sz="1800" b="1" dirty="0"/>
                        <a:t>Átszervezés</a:t>
                      </a:r>
                      <a:r>
                        <a:rPr lang="hu-HU" sz="1800" b="1" baseline="0" dirty="0"/>
                        <a:t> szükséges (</a:t>
                      </a:r>
                      <a:r>
                        <a:rPr lang="hu-HU" sz="1800" b="1" dirty="0"/>
                        <a:t>kereszt funkcionális csapatok)</a:t>
                      </a:r>
                    </a:p>
                  </a:txBody>
                  <a:tcPr/>
                </a:tc>
                <a:tc>
                  <a:txBody>
                    <a:bodyPr/>
                    <a:lstStyle/>
                    <a:p>
                      <a:pPr algn="ctr"/>
                      <a:r>
                        <a:rPr lang="hu-HU" sz="1800" b="1" i="0" dirty="0"/>
                        <a:t>A jelenlegi helyzetből induljunk ki</a:t>
                      </a:r>
                      <a:endParaRPr lang="hu-HU" sz="1800" b="1" dirty="0"/>
                    </a:p>
                  </a:txBody>
                  <a:tcPr/>
                </a:tc>
                <a:extLst>
                  <a:ext uri="{0D108BD9-81ED-4DB2-BD59-A6C34878D82A}">
                    <a16:rowId xmlns:a16="http://schemas.microsoft.com/office/drawing/2014/main" val="2537593905"/>
                  </a:ext>
                </a:extLst>
              </a:tr>
              <a:tr h="370840">
                <a:tc gridSpan="2">
                  <a:txBody>
                    <a:bodyPr/>
                    <a:lstStyle/>
                    <a:p>
                      <a:pPr algn="ctr"/>
                      <a:r>
                        <a:rPr lang="hu-HU" sz="1800" b="1" dirty="0"/>
                        <a:t>Átláthatóság</a:t>
                      </a:r>
                    </a:p>
                  </a:txBody>
                  <a:tcPr/>
                </a:tc>
                <a:tc hMerge="1">
                  <a:txBody>
                    <a:bodyPr/>
                    <a:lstStyle/>
                    <a:p>
                      <a:endParaRPr lang="hu-HU" sz="2400" dirty="0"/>
                    </a:p>
                  </a:txBody>
                  <a:tcPr/>
                </a:tc>
                <a:extLst>
                  <a:ext uri="{0D108BD9-81ED-4DB2-BD59-A6C34878D82A}">
                    <a16:rowId xmlns:a16="http://schemas.microsoft.com/office/drawing/2014/main" val="1924218035"/>
                  </a:ext>
                </a:extLst>
              </a:tr>
              <a:tr h="370840">
                <a:tc gridSpan="2">
                  <a:txBody>
                    <a:bodyPr/>
                    <a:lstStyle/>
                    <a:p>
                      <a:pPr algn="ctr"/>
                      <a:r>
                        <a:rPr lang="hu-HU" sz="1800" b="1" dirty="0"/>
                        <a:t>Folyamatosan</a:t>
                      </a:r>
                      <a:r>
                        <a:rPr lang="hu-HU" sz="1800" b="1" baseline="0" dirty="0"/>
                        <a:t> javítják a folyamatokat</a:t>
                      </a:r>
                      <a:endParaRPr lang="hu-HU" sz="1800" b="1" dirty="0"/>
                    </a:p>
                  </a:txBody>
                  <a:tcPr/>
                </a:tc>
                <a:tc hMerge="1">
                  <a:txBody>
                    <a:bodyPr/>
                    <a:lstStyle/>
                    <a:p>
                      <a:endParaRPr lang="hu-HU" sz="1800" dirty="0"/>
                    </a:p>
                  </a:txBody>
                  <a:tcPr/>
                </a:tc>
                <a:extLst>
                  <a:ext uri="{0D108BD9-81ED-4DB2-BD59-A6C34878D82A}">
                    <a16:rowId xmlns:a16="http://schemas.microsoft.com/office/drawing/2014/main" val="2424288446"/>
                  </a:ext>
                </a:extLst>
              </a:tr>
              <a:tr h="370840">
                <a:tc>
                  <a:txBody>
                    <a:bodyPr/>
                    <a:lstStyle/>
                    <a:p>
                      <a:pPr algn="ctr"/>
                      <a:r>
                        <a:rPr lang="hu-HU" sz="1800" b="1" dirty="0"/>
                        <a:t>Szerepek (SCM, PO)</a:t>
                      </a:r>
                    </a:p>
                  </a:txBody>
                  <a:tcPr/>
                </a:tc>
                <a:tc>
                  <a:txBody>
                    <a:bodyPr/>
                    <a:lstStyle/>
                    <a:p>
                      <a:pPr algn="ctr"/>
                      <a:r>
                        <a:rPr lang="hu-HU" sz="1800" b="1" dirty="0"/>
                        <a:t>Nincsenek szerepek</a:t>
                      </a:r>
                    </a:p>
                  </a:txBody>
                  <a:tcPr/>
                </a:tc>
                <a:extLst>
                  <a:ext uri="{0D108BD9-81ED-4DB2-BD59-A6C34878D82A}">
                    <a16:rowId xmlns:a16="http://schemas.microsoft.com/office/drawing/2014/main" val="2467029948"/>
                  </a:ext>
                </a:extLst>
              </a:tr>
              <a:tr h="370840">
                <a:tc>
                  <a:txBody>
                    <a:bodyPr/>
                    <a:lstStyle/>
                    <a:p>
                      <a:pPr algn="ctr"/>
                      <a:r>
                        <a:rPr lang="hu-HU" sz="1800" b="1" dirty="0"/>
                        <a:t>Becslések</a:t>
                      </a:r>
                    </a:p>
                  </a:txBody>
                  <a:tcPr/>
                </a:tc>
                <a:tc>
                  <a:txBody>
                    <a:bodyPr/>
                    <a:lstStyle/>
                    <a:p>
                      <a:pPr algn="ctr"/>
                      <a:r>
                        <a:rPr lang="hu-HU" sz="1800" b="1" dirty="0"/>
                        <a:t>Nem írja elő a becsléseket</a:t>
                      </a:r>
                    </a:p>
                  </a:txBody>
                  <a:tcPr/>
                </a:tc>
                <a:extLst>
                  <a:ext uri="{0D108BD9-81ED-4DB2-BD59-A6C34878D82A}">
                    <a16:rowId xmlns:a16="http://schemas.microsoft.com/office/drawing/2014/main" val="309000395"/>
                  </a:ext>
                </a:extLst>
              </a:tr>
              <a:tr h="370840">
                <a:tc>
                  <a:txBody>
                    <a:bodyPr/>
                    <a:lstStyle/>
                    <a:p>
                      <a:pPr algn="ctr"/>
                      <a:r>
                        <a:rPr lang="hu-HU" sz="1800" b="1" dirty="0"/>
                        <a:t>Kiszámíthatóság</a:t>
                      </a:r>
                    </a:p>
                  </a:txBody>
                  <a:tcPr/>
                </a:tc>
                <a:tc>
                  <a:txBody>
                    <a:bodyPr/>
                    <a:lstStyle/>
                    <a:p>
                      <a:pPr algn="ctr"/>
                      <a:r>
                        <a:rPr lang="hu-HU" sz="1800" b="1" dirty="0"/>
                        <a:t>Eredményesség</a:t>
                      </a:r>
                    </a:p>
                  </a:txBody>
                  <a:tcPr/>
                </a:tc>
                <a:extLst>
                  <a:ext uri="{0D108BD9-81ED-4DB2-BD59-A6C34878D82A}">
                    <a16:rowId xmlns:a16="http://schemas.microsoft.com/office/drawing/2014/main" val="3065035537"/>
                  </a:ext>
                </a:extLst>
              </a:tr>
            </a:tbl>
          </a:graphicData>
        </a:graphic>
      </p:graphicFrame>
    </p:spTree>
    <p:extLst>
      <p:ext uri="{BB962C8B-B14F-4D97-AF65-F5344CB8AC3E}">
        <p14:creationId xmlns:p14="http://schemas.microsoft.com/office/powerpoint/2010/main" val="27983626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Következtetés</a:t>
            </a:r>
            <a:endParaRPr lang="en-US" dirty="0"/>
          </a:p>
        </p:txBody>
      </p:sp>
      <p:sp>
        <p:nvSpPr>
          <p:cNvPr id="5" name="Rounded Rectangle 4"/>
          <p:cNvSpPr/>
          <p:nvPr/>
        </p:nvSpPr>
        <p:spPr>
          <a:xfrm>
            <a:off x="353163" y="1903665"/>
            <a:ext cx="4477283" cy="1554480"/>
          </a:xfrm>
          <a:prstGeom prst="roundRect">
            <a:avLst/>
          </a:prstGeom>
          <a:noFill/>
          <a:ln w="25400">
            <a:solidFill>
              <a:srgbClr val="0000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007F"/>
                </a:solidFill>
              </a:rPr>
              <a:t>Szervezet</a:t>
            </a:r>
          </a:p>
        </p:txBody>
      </p:sp>
      <p:sp>
        <p:nvSpPr>
          <p:cNvPr id="6" name="Rounded Rectangle 5"/>
          <p:cNvSpPr/>
          <p:nvPr/>
        </p:nvSpPr>
        <p:spPr>
          <a:xfrm>
            <a:off x="505991" y="2500435"/>
            <a:ext cx="1814095" cy="777240"/>
          </a:xfrm>
          <a:prstGeom prst="roundRect">
            <a:avLst/>
          </a:prstGeom>
          <a:solidFill>
            <a:srgbClr val="241866"/>
          </a:solidFill>
          <a:ln>
            <a:solidFill>
              <a:srgbClr val="0000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Lehetőségek</a:t>
            </a:r>
          </a:p>
        </p:txBody>
      </p:sp>
      <p:sp>
        <p:nvSpPr>
          <p:cNvPr id="7" name="Rounded Rectangle 6"/>
          <p:cNvSpPr/>
          <p:nvPr/>
        </p:nvSpPr>
        <p:spPr>
          <a:xfrm>
            <a:off x="2602542" y="2511771"/>
            <a:ext cx="2055485" cy="777240"/>
          </a:xfrm>
          <a:prstGeom prst="roundRect">
            <a:avLst/>
          </a:prstGeom>
          <a:solidFill>
            <a:srgbClr val="241866"/>
          </a:solidFill>
          <a:ln>
            <a:solidFill>
              <a:srgbClr val="0000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Megszorítások</a:t>
            </a:r>
          </a:p>
        </p:txBody>
      </p:sp>
      <p:sp>
        <p:nvSpPr>
          <p:cNvPr id="8" name="Rounded Rectangle 7"/>
          <p:cNvSpPr/>
          <p:nvPr/>
        </p:nvSpPr>
        <p:spPr>
          <a:xfrm>
            <a:off x="353163" y="5187831"/>
            <a:ext cx="4413036" cy="1554480"/>
          </a:xfrm>
          <a:prstGeom prst="roundRect">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Csapat</a:t>
            </a:r>
          </a:p>
        </p:txBody>
      </p:sp>
      <p:sp>
        <p:nvSpPr>
          <p:cNvPr id="9" name="Rounded Rectangle 8"/>
          <p:cNvSpPr/>
          <p:nvPr/>
        </p:nvSpPr>
        <p:spPr>
          <a:xfrm>
            <a:off x="540992" y="5832877"/>
            <a:ext cx="1788063" cy="777240"/>
          </a:xfrm>
          <a:prstGeom prst="roundRect">
            <a:avLst/>
          </a:prstGeom>
          <a:solidFill>
            <a:srgbClr val="007AC3"/>
          </a:solidFill>
          <a:ln>
            <a:solidFill>
              <a:srgbClr val="007A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Szakértelem</a:t>
            </a:r>
          </a:p>
        </p:txBody>
      </p:sp>
      <p:sp>
        <p:nvSpPr>
          <p:cNvPr id="10" name="Rounded Rectangle 9"/>
          <p:cNvSpPr/>
          <p:nvPr/>
        </p:nvSpPr>
        <p:spPr>
          <a:xfrm>
            <a:off x="2607459" y="5844212"/>
            <a:ext cx="2025990" cy="777240"/>
          </a:xfrm>
          <a:prstGeom prst="roundRect">
            <a:avLst/>
          </a:prstGeom>
          <a:solidFill>
            <a:srgbClr val="007AC3"/>
          </a:solidFill>
          <a:ln>
            <a:solidFill>
              <a:srgbClr val="007A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Hozzáállás</a:t>
            </a:r>
          </a:p>
        </p:txBody>
      </p:sp>
      <p:sp>
        <p:nvSpPr>
          <p:cNvPr id="11" name="Rounded Rectangle 10"/>
          <p:cNvSpPr/>
          <p:nvPr/>
        </p:nvSpPr>
        <p:spPr>
          <a:xfrm>
            <a:off x="3270365" y="3543505"/>
            <a:ext cx="1554480" cy="1554480"/>
          </a:xfrm>
          <a:prstGeom prst="roundRect">
            <a:avLst/>
          </a:prstGeom>
          <a:noFill/>
          <a:ln w="25400">
            <a:solidFill>
              <a:srgbClr val="940C7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940C72"/>
                </a:solidFill>
              </a:rPr>
              <a:t>Projekt jellege</a:t>
            </a:r>
          </a:p>
        </p:txBody>
      </p:sp>
      <p:sp>
        <p:nvSpPr>
          <p:cNvPr id="19" name="Rounded Rectangle 18"/>
          <p:cNvSpPr/>
          <p:nvPr/>
        </p:nvSpPr>
        <p:spPr>
          <a:xfrm>
            <a:off x="353163" y="3544196"/>
            <a:ext cx="2763491" cy="1554480"/>
          </a:xfrm>
          <a:prstGeom prst="roundRect">
            <a:avLst/>
          </a:prstGeom>
          <a:noFill/>
          <a:ln w="25400">
            <a:solidFill>
              <a:srgbClr val="0098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9881"/>
                </a:solidFill>
              </a:rPr>
              <a:t>Szemlélet</a:t>
            </a:r>
          </a:p>
        </p:txBody>
      </p:sp>
      <p:sp>
        <p:nvSpPr>
          <p:cNvPr id="20" name="Rounded Rectangle 19"/>
          <p:cNvSpPr/>
          <p:nvPr/>
        </p:nvSpPr>
        <p:spPr>
          <a:xfrm>
            <a:off x="470784" y="4221425"/>
            <a:ext cx="1119705" cy="777240"/>
          </a:xfrm>
          <a:prstGeom prst="roundRect">
            <a:avLst/>
          </a:prstGeom>
          <a:solidFill>
            <a:srgbClr val="009881"/>
          </a:solidFill>
          <a:ln>
            <a:solidFill>
              <a:srgbClr val="0098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a:solidFill>
                  <a:schemeClr val="bg1"/>
                </a:solidFill>
              </a:rPr>
              <a:t>Agile</a:t>
            </a:r>
            <a:endParaRPr lang="hu-HU" sz="2400" dirty="0">
              <a:solidFill>
                <a:schemeClr val="bg1"/>
              </a:solidFill>
            </a:endParaRPr>
          </a:p>
        </p:txBody>
      </p:sp>
      <p:sp>
        <p:nvSpPr>
          <p:cNvPr id="21" name="Rounded Rectangle 20"/>
          <p:cNvSpPr/>
          <p:nvPr/>
        </p:nvSpPr>
        <p:spPr>
          <a:xfrm>
            <a:off x="1764828" y="4232760"/>
            <a:ext cx="1268697" cy="777240"/>
          </a:xfrm>
          <a:prstGeom prst="roundRect">
            <a:avLst/>
          </a:prstGeom>
          <a:solidFill>
            <a:srgbClr val="009881"/>
          </a:solidFill>
          <a:ln>
            <a:solidFill>
              <a:srgbClr val="0098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bg1"/>
                </a:solidFill>
              </a:rPr>
              <a:t>Lean</a:t>
            </a:r>
          </a:p>
        </p:txBody>
      </p:sp>
      <p:grpSp>
        <p:nvGrpSpPr>
          <p:cNvPr id="25" name="Group 24"/>
          <p:cNvGrpSpPr/>
          <p:nvPr/>
        </p:nvGrpSpPr>
        <p:grpSpPr>
          <a:xfrm>
            <a:off x="5817345" y="2814080"/>
            <a:ext cx="3291840" cy="2743200"/>
            <a:chOff x="4572000" y="4437297"/>
            <a:chExt cx="3233529" cy="2188790"/>
          </a:xfrm>
        </p:grpSpPr>
        <p:pic>
          <p:nvPicPr>
            <p:cNvPr id="24" name="Picture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5375" y="5102615"/>
              <a:ext cx="858153" cy="858153"/>
            </a:xfrm>
            <a:prstGeom prst="rect">
              <a:avLst/>
            </a:prstGeom>
            <a:noFill/>
          </p:spPr>
        </p:pic>
        <p:sp>
          <p:nvSpPr>
            <p:cNvPr id="12" name="Rounded Rectangle 11"/>
            <p:cNvSpPr/>
            <p:nvPr/>
          </p:nvSpPr>
          <p:spPr>
            <a:xfrm>
              <a:off x="4572000" y="4437297"/>
              <a:ext cx="3233529" cy="218879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hu-HU" sz="2400" dirty="0">
                  <a:solidFill>
                    <a:srgbClr val="007AC3"/>
                  </a:solidFill>
                </a:rPr>
                <a:t>Folyamat</a:t>
              </a:r>
            </a:p>
          </p:txBody>
        </p:sp>
        <p:sp>
          <p:nvSpPr>
            <p:cNvPr id="13" name="Rounded Rectangle 12"/>
            <p:cNvSpPr/>
            <p:nvPr/>
          </p:nvSpPr>
          <p:spPr>
            <a:xfrm>
              <a:off x="4709485" y="4999380"/>
              <a:ext cx="1075521" cy="640080"/>
            </a:xfrm>
            <a:prstGeom prst="roundRect">
              <a:avLst/>
            </a:prstGeom>
            <a:noFill/>
            <a:ln w="25400">
              <a:solidFill>
                <a:srgbClr val="007A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007AC3"/>
                  </a:solidFill>
                </a:rPr>
                <a:t>Scrum</a:t>
              </a:r>
            </a:p>
          </p:txBody>
        </p:sp>
        <p:sp>
          <p:nvSpPr>
            <p:cNvPr id="14" name="Rounded Rectangle 13"/>
            <p:cNvSpPr/>
            <p:nvPr/>
          </p:nvSpPr>
          <p:spPr>
            <a:xfrm>
              <a:off x="6363895" y="4999380"/>
              <a:ext cx="1280436" cy="640080"/>
            </a:xfrm>
            <a:prstGeom prst="roundRect">
              <a:avLst/>
            </a:prstGeom>
            <a:noFill/>
            <a:ln w="25400">
              <a:solidFill>
                <a:srgbClr val="007A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007AC3"/>
                  </a:solidFill>
                </a:rPr>
                <a:t>Kanban</a:t>
              </a:r>
            </a:p>
          </p:txBody>
        </p:sp>
        <p:sp>
          <p:nvSpPr>
            <p:cNvPr id="22" name="Rounded Rectangle 21"/>
            <p:cNvSpPr/>
            <p:nvPr/>
          </p:nvSpPr>
          <p:spPr>
            <a:xfrm>
              <a:off x="4709485" y="5794874"/>
              <a:ext cx="2934846" cy="640080"/>
            </a:xfrm>
            <a:prstGeom prst="roundRect">
              <a:avLst/>
            </a:prstGeom>
            <a:noFill/>
            <a:ln w="25400">
              <a:solidFill>
                <a:srgbClr val="007A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007AC3"/>
                  </a:solidFill>
                </a:rPr>
                <a:t>Extrém Programozás</a:t>
              </a:r>
            </a:p>
          </p:txBody>
        </p:sp>
      </p:grpSp>
      <p:sp>
        <p:nvSpPr>
          <p:cNvPr id="31" name="Notched Right Arrow 30"/>
          <p:cNvSpPr/>
          <p:nvPr/>
        </p:nvSpPr>
        <p:spPr>
          <a:xfrm>
            <a:off x="4978556" y="3943364"/>
            <a:ext cx="68507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359218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Kapcsolat</a:t>
            </a:r>
          </a:p>
        </p:txBody>
      </p:sp>
      <p:sp>
        <p:nvSpPr>
          <p:cNvPr id="3" name="Content Placeholder 2"/>
          <p:cNvSpPr>
            <a:spLocks noGrp="1"/>
          </p:cNvSpPr>
          <p:nvPr>
            <p:ph idx="1"/>
          </p:nvPr>
        </p:nvSpPr>
        <p:spPr>
          <a:xfrm>
            <a:off x="628650" y="2215590"/>
            <a:ext cx="7886700" cy="4351338"/>
          </a:xfrm>
        </p:spPr>
        <p:txBody>
          <a:bodyPr/>
          <a:lstStyle/>
          <a:p>
            <a:r>
              <a:rPr lang="hu-HU" dirty="0"/>
              <a:t>Név: </a:t>
            </a:r>
            <a:r>
              <a:rPr lang="en-US" dirty="0" err="1"/>
              <a:t>Sz</a:t>
            </a:r>
            <a:r>
              <a:rPr lang="hu-HU" dirty="0" err="1"/>
              <a:t>ékely</a:t>
            </a:r>
            <a:r>
              <a:rPr lang="hu-HU" dirty="0"/>
              <a:t> Sipos Sándor Zolta</a:t>
            </a:r>
            <a:endParaRPr lang="en-US" dirty="0"/>
          </a:p>
          <a:p>
            <a:r>
              <a:rPr lang="hu-HU" dirty="0" err="1"/>
              <a:t>LinkedIn</a:t>
            </a:r>
            <a:r>
              <a:rPr lang="en-US" dirty="0"/>
              <a:t>: </a:t>
            </a:r>
            <a:r>
              <a:rPr lang="en-US" dirty="0">
                <a:hlinkClick r:id="rId3"/>
              </a:rPr>
              <a:t>https://www.linkedin.com/in/zoltaszekely</a:t>
            </a:r>
            <a:endParaRPr lang="en-US" dirty="0"/>
          </a:p>
          <a:p>
            <a:r>
              <a:rPr lang="en-US" dirty="0"/>
              <a:t>Mag</a:t>
            </a:r>
            <a:r>
              <a:rPr lang="hu-HU" dirty="0"/>
              <a:t>án jellegű mail</a:t>
            </a:r>
            <a:r>
              <a:rPr lang="en-US" dirty="0"/>
              <a:t>: </a:t>
            </a:r>
            <a:r>
              <a:rPr lang="en-US" dirty="0">
                <a:hlinkClick r:id="rId4"/>
              </a:rPr>
              <a:t>zzolta@gmail.com</a:t>
            </a:r>
            <a:endParaRPr lang="hu-HU" dirty="0"/>
          </a:p>
          <a:p>
            <a:r>
              <a:rPr lang="hu-HU" dirty="0"/>
              <a:t>Céges mail: </a:t>
            </a:r>
            <a:r>
              <a:rPr lang="hu-HU" dirty="0" err="1">
                <a:hlinkClick r:id="rId5"/>
              </a:rPr>
              <a:t>zolta</a:t>
            </a:r>
            <a:r>
              <a:rPr lang="hu-HU" dirty="0">
                <a:hlinkClick r:id="rId5"/>
              </a:rPr>
              <a:t>.</a:t>
            </a:r>
            <a:r>
              <a:rPr lang="en-US" dirty="0">
                <a:hlinkClick r:id="rId5"/>
              </a:rPr>
              <a:t>s</a:t>
            </a:r>
            <a:r>
              <a:rPr lang="hu-HU" dirty="0" err="1">
                <a:hlinkClick r:id="rId5"/>
              </a:rPr>
              <a:t>zekely</a:t>
            </a:r>
            <a:r>
              <a:rPr lang="en-US" dirty="0">
                <a:hlinkClick r:id="rId5"/>
              </a:rPr>
              <a:t>@wolterskluwer.com</a:t>
            </a:r>
            <a:endParaRPr lang="hu-HU" dirty="0"/>
          </a:p>
        </p:txBody>
      </p:sp>
      <p:pic>
        <p:nvPicPr>
          <p:cNvPr id="4" name="Picture 3" descr="File:Contact Form.png - Wikipedia, the free encyclo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150" y="418307"/>
            <a:ext cx="1219200" cy="1219200"/>
          </a:xfrm>
          <a:prstGeom prst="rect">
            <a:avLst/>
          </a:prstGeom>
        </p:spPr>
      </p:pic>
    </p:spTree>
    <p:extLst>
      <p:ext uri="{BB962C8B-B14F-4D97-AF65-F5344CB8AC3E}">
        <p14:creationId xmlns:p14="http://schemas.microsoft.com/office/powerpoint/2010/main" val="6903486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Felhasznált irodalom</a:t>
            </a:r>
            <a:endParaRPr lang="en-US" dirty="0"/>
          </a:p>
        </p:txBody>
      </p:sp>
      <p:sp>
        <p:nvSpPr>
          <p:cNvPr id="3" name="Content Placeholder 2"/>
          <p:cNvSpPr>
            <a:spLocks noGrp="1"/>
          </p:cNvSpPr>
          <p:nvPr>
            <p:ph idx="1"/>
          </p:nvPr>
        </p:nvSpPr>
        <p:spPr>
          <a:xfrm>
            <a:off x="628650" y="1825625"/>
            <a:ext cx="7886700" cy="4876258"/>
          </a:xfrm>
        </p:spPr>
        <p:txBody>
          <a:bodyPr>
            <a:noAutofit/>
          </a:bodyPr>
          <a:lstStyle/>
          <a:p>
            <a:r>
              <a:rPr lang="hu-HU" sz="2400" i="1" dirty="0"/>
              <a:t>A Scrum Útmutató</a:t>
            </a:r>
            <a:r>
              <a:rPr lang="hu-HU" sz="2400" dirty="0"/>
              <a:t>, Ken </a:t>
            </a:r>
            <a:r>
              <a:rPr lang="hu-HU" sz="2400" dirty="0" err="1"/>
              <a:t>Schwaber</a:t>
            </a:r>
            <a:r>
              <a:rPr lang="hu-HU" sz="2400" dirty="0"/>
              <a:t> és </a:t>
            </a:r>
            <a:r>
              <a:rPr lang="hu-HU" sz="2400" dirty="0" err="1"/>
              <a:t>Jeff</a:t>
            </a:r>
            <a:r>
              <a:rPr lang="hu-HU" sz="2400" dirty="0"/>
              <a:t> </a:t>
            </a:r>
            <a:r>
              <a:rPr lang="hu-HU" sz="2400" dirty="0" err="1"/>
              <a:t>Sutherland</a:t>
            </a:r>
            <a:endParaRPr lang="hu-HU" sz="2400" dirty="0"/>
          </a:p>
          <a:p>
            <a:r>
              <a:rPr lang="hu-HU" sz="2400" i="1" dirty="0">
                <a:hlinkClick r:id="rId3"/>
              </a:rPr>
              <a:t>Egy bevezetés a Scrum-</a:t>
            </a:r>
            <a:r>
              <a:rPr lang="hu-HU" sz="2400" i="1" dirty="0" err="1">
                <a:hlinkClick r:id="rId3"/>
              </a:rPr>
              <a:t>ba</a:t>
            </a:r>
            <a:r>
              <a:rPr lang="hu-HU" sz="2400" dirty="0"/>
              <a:t>, Mike </a:t>
            </a:r>
            <a:r>
              <a:rPr lang="hu-HU" sz="2400" dirty="0" err="1"/>
              <a:t>Cohn</a:t>
            </a:r>
            <a:endParaRPr lang="hu-HU" sz="2400" dirty="0"/>
          </a:p>
          <a:p>
            <a:r>
              <a:rPr lang="hu-HU" sz="2400" i="1" dirty="0">
                <a:hlinkClick r:id="rId4"/>
              </a:rPr>
              <a:t>Stand </a:t>
            </a:r>
            <a:r>
              <a:rPr lang="hu-HU" sz="2400" i="1" dirty="0" err="1">
                <a:hlinkClick r:id="rId4"/>
              </a:rPr>
              <a:t>up</a:t>
            </a:r>
            <a:r>
              <a:rPr lang="hu-HU" sz="2400" i="1" dirty="0">
                <a:hlinkClick r:id="rId4"/>
              </a:rPr>
              <a:t> </a:t>
            </a:r>
            <a:r>
              <a:rPr lang="hu-HU" sz="2400" i="1" dirty="0" err="1">
                <a:hlinkClick r:id="rId4"/>
              </a:rPr>
              <a:t>against</a:t>
            </a:r>
            <a:r>
              <a:rPr lang="hu-HU" sz="2400" i="1" dirty="0">
                <a:hlinkClick r:id="rId4"/>
              </a:rPr>
              <a:t> </a:t>
            </a:r>
            <a:r>
              <a:rPr lang="hu-HU" sz="2400" i="1" dirty="0" err="1">
                <a:hlinkClick r:id="rId4"/>
              </a:rPr>
              <a:t>the</a:t>
            </a:r>
            <a:r>
              <a:rPr lang="hu-HU" sz="2400" i="1" dirty="0">
                <a:hlinkClick r:id="rId4"/>
              </a:rPr>
              <a:t> stand-</a:t>
            </a:r>
            <a:r>
              <a:rPr lang="hu-HU" sz="2400" i="1" dirty="0" err="1">
                <a:hlinkClick r:id="rId4"/>
              </a:rPr>
              <a:t>up</a:t>
            </a:r>
            <a:r>
              <a:rPr lang="hu-HU" sz="2400" dirty="0"/>
              <a:t>, </a:t>
            </a:r>
            <a:r>
              <a:rPr lang="hu-HU" sz="2400" dirty="0" err="1"/>
              <a:t>Jon</a:t>
            </a:r>
            <a:r>
              <a:rPr lang="hu-HU" sz="2400" dirty="0"/>
              <a:t> Evans</a:t>
            </a:r>
          </a:p>
          <a:p>
            <a:r>
              <a:rPr lang="en-US" sz="2400" i="1" dirty="0"/>
              <a:t>Lean + Agile vs Seven Wastes in Software Development</a:t>
            </a:r>
            <a:r>
              <a:rPr lang="hu-HU" sz="2400" dirty="0"/>
              <a:t>, </a:t>
            </a:r>
            <a:r>
              <a:rPr lang="pt-BR" sz="2400" dirty="0"/>
              <a:t>V S S N R Ram Nanduri</a:t>
            </a:r>
            <a:endParaRPr lang="hu-HU" sz="2400" dirty="0"/>
          </a:p>
          <a:p>
            <a:r>
              <a:rPr lang="hu-HU" sz="2400" i="1" dirty="0"/>
              <a:t>A Scrum keretrendszer és agilis módszerek használata a Visual </a:t>
            </a:r>
            <a:r>
              <a:rPr lang="hu-HU" sz="2400" i="1" dirty="0" err="1"/>
              <a:t>Studióval</a:t>
            </a:r>
            <a:r>
              <a:rPr lang="hu-HU" sz="2400" dirty="0"/>
              <a:t>, Csutorás Zoltán, </a:t>
            </a:r>
            <a:r>
              <a:rPr lang="hu-HU" sz="2400" dirty="0" err="1"/>
              <a:t>Árvai</a:t>
            </a:r>
            <a:r>
              <a:rPr lang="hu-HU" sz="2400" dirty="0"/>
              <a:t> Zoltán, Novák István</a:t>
            </a:r>
          </a:p>
          <a:p>
            <a:r>
              <a:rPr lang="hu-HU" sz="2400" i="1" dirty="0" err="1"/>
              <a:t>Essential</a:t>
            </a:r>
            <a:r>
              <a:rPr lang="hu-HU" sz="2400" i="1" dirty="0"/>
              <a:t> Scrum, A </a:t>
            </a:r>
            <a:r>
              <a:rPr lang="hu-HU" sz="2400" i="1" dirty="0" err="1"/>
              <a:t>Practical</a:t>
            </a:r>
            <a:r>
              <a:rPr lang="hu-HU" sz="2400" i="1" dirty="0"/>
              <a:t> </a:t>
            </a:r>
            <a:r>
              <a:rPr lang="hu-HU" sz="2400" i="1" dirty="0" err="1"/>
              <a:t>Guide</a:t>
            </a:r>
            <a:r>
              <a:rPr lang="hu-HU" sz="2400" i="1" dirty="0"/>
              <a:t> </a:t>
            </a:r>
            <a:r>
              <a:rPr lang="hu-HU" sz="2400" i="1" dirty="0" err="1"/>
              <a:t>to</a:t>
            </a:r>
            <a:r>
              <a:rPr lang="hu-HU" sz="2400" i="1" dirty="0"/>
              <a:t> </a:t>
            </a:r>
            <a:r>
              <a:rPr lang="hu-HU" sz="2400" i="1" dirty="0" err="1"/>
              <a:t>the</a:t>
            </a:r>
            <a:r>
              <a:rPr lang="hu-HU" sz="2400" i="1" dirty="0"/>
              <a:t> Most </a:t>
            </a:r>
            <a:r>
              <a:rPr lang="hu-HU" sz="2400" i="1" dirty="0" err="1"/>
              <a:t>Popular</a:t>
            </a:r>
            <a:r>
              <a:rPr lang="hu-HU" sz="2400" i="1" dirty="0"/>
              <a:t> </a:t>
            </a:r>
            <a:r>
              <a:rPr lang="hu-HU" sz="2400" i="1" dirty="0" err="1"/>
              <a:t>Agile</a:t>
            </a:r>
            <a:r>
              <a:rPr lang="hu-HU" sz="2400" i="1" dirty="0"/>
              <a:t> </a:t>
            </a:r>
            <a:r>
              <a:rPr lang="hu-HU" sz="2400" i="1" dirty="0" err="1"/>
              <a:t>Process</a:t>
            </a:r>
            <a:r>
              <a:rPr lang="hu-HU" sz="2400" dirty="0"/>
              <a:t>, </a:t>
            </a:r>
            <a:r>
              <a:rPr lang="hu-HU" sz="2400" dirty="0" err="1"/>
              <a:t>Kenneth</a:t>
            </a:r>
            <a:r>
              <a:rPr lang="hu-HU" sz="2400" dirty="0"/>
              <a:t> S. Rubin</a:t>
            </a:r>
            <a:endParaRPr lang="en-US" sz="2400" dirty="0"/>
          </a:p>
          <a:p>
            <a:r>
              <a:rPr lang="hu-HU" sz="2400" dirty="0">
                <a:hlinkClick r:id="rId5"/>
              </a:rPr>
              <a:t>http://www.adaptiveconsulting.hu/kanban-vagy-scrum</a:t>
            </a:r>
            <a:endParaRPr lang="en-US" sz="2400" dirty="0"/>
          </a:p>
          <a:p>
            <a:r>
              <a:rPr lang="hu-HU" sz="2400" dirty="0">
                <a:hlinkClick r:id="rId6"/>
              </a:rPr>
              <a:t>https://www.linkedin.com/pulse/how-reduce-risk-missing-nonfunctional-requirements-miller-cbap</a:t>
            </a:r>
            <a:endParaRPr lang="en-US" sz="2400" dirty="0"/>
          </a:p>
        </p:txBody>
      </p:sp>
      <p:pic>
        <p:nvPicPr>
          <p:cNvPr id="4" name="Picture 2" descr="Books2.jpg (1720×6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4751" y="448471"/>
            <a:ext cx="3189249" cy="115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626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Felhasznált irodalom</a:t>
            </a:r>
            <a:endParaRPr lang="en-US" dirty="0"/>
          </a:p>
        </p:txBody>
      </p:sp>
      <p:sp>
        <p:nvSpPr>
          <p:cNvPr id="3" name="Content Placeholder 2"/>
          <p:cNvSpPr>
            <a:spLocks noGrp="1"/>
          </p:cNvSpPr>
          <p:nvPr>
            <p:ph idx="1"/>
          </p:nvPr>
        </p:nvSpPr>
        <p:spPr>
          <a:xfrm>
            <a:off x="628650" y="1825625"/>
            <a:ext cx="7886700" cy="4876258"/>
          </a:xfrm>
        </p:spPr>
        <p:txBody>
          <a:bodyPr>
            <a:noAutofit/>
          </a:bodyPr>
          <a:lstStyle/>
          <a:p>
            <a:r>
              <a:rPr lang="en-US" sz="2400">
                <a:hlinkClick r:id="rId3"/>
              </a:rPr>
              <a:t>https://dzone.com/articles/digging-fail-fast-fail-often</a:t>
            </a:r>
            <a:endParaRPr lang="en-US" sz="2400"/>
          </a:p>
          <a:p>
            <a:r>
              <a:rPr lang="hu-HU" sz="2400">
                <a:hlinkClick r:id="rId4"/>
              </a:rPr>
              <a:t>http</a:t>
            </a:r>
            <a:r>
              <a:rPr lang="hu-HU" sz="2400" dirty="0">
                <a:hlinkClick r:id="rId4"/>
              </a:rPr>
              <a:t>://www.seguetech.com/waterfall-vs-agile-methodology</a:t>
            </a:r>
            <a:endParaRPr lang="en-US" sz="2400" dirty="0"/>
          </a:p>
          <a:p>
            <a:r>
              <a:rPr lang="hu-HU" sz="2400" dirty="0">
                <a:hlinkClick r:id="rId5"/>
              </a:rPr>
              <a:t>https://blog.gate6.com/top-6-challenges-software-development</a:t>
            </a:r>
            <a:endParaRPr lang="hu-HU" sz="2400" dirty="0"/>
          </a:p>
          <a:p>
            <a:r>
              <a:rPr lang="hu-HU" sz="2400" dirty="0">
                <a:hlinkClick r:id="rId6"/>
              </a:rPr>
              <a:t>https://www.finextra.com/blogposting/6836/7-reasons-why-software-development-is-so-hard</a:t>
            </a:r>
            <a:endParaRPr lang="hu-HU" sz="2400" dirty="0"/>
          </a:p>
          <a:p>
            <a:r>
              <a:rPr lang="hu-HU" sz="2400" dirty="0">
                <a:hlinkClick r:id="rId7"/>
              </a:rPr>
              <a:t>https://www.wikipedia.org</a:t>
            </a:r>
            <a:endParaRPr lang="en-US" sz="2400" dirty="0"/>
          </a:p>
          <a:p>
            <a:r>
              <a:rPr lang="hu-HU" sz="2400" dirty="0">
                <a:hlinkClick r:id="rId8"/>
              </a:rPr>
              <a:t>http://www.freeimages.com</a:t>
            </a:r>
            <a:endParaRPr lang="hu-HU" sz="2400" dirty="0"/>
          </a:p>
          <a:p>
            <a:r>
              <a:rPr lang="hu-HU" sz="2400" dirty="0">
                <a:hlinkClick r:id="rId9"/>
              </a:rPr>
              <a:t>http://geek-and-poke.com</a:t>
            </a:r>
            <a:endParaRPr lang="hu-HU" sz="2400" dirty="0"/>
          </a:p>
          <a:p>
            <a:r>
              <a:rPr lang="hu-HU" sz="2400" dirty="0">
                <a:hlinkClick r:id="rId10"/>
              </a:rPr>
              <a:t>https://www.draw.io</a:t>
            </a:r>
            <a:endParaRPr lang="en-US" sz="2400" dirty="0"/>
          </a:p>
        </p:txBody>
      </p:sp>
      <p:pic>
        <p:nvPicPr>
          <p:cNvPr id="4" name="Picture 2" descr="Books2.jpg (1720×6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4751" y="448471"/>
            <a:ext cx="3189249" cy="115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285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Ajánlott irodalom</a:t>
            </a:r>
          </a:p>
        </p:txBody>
      </p:sp>
      <p:pic>
        <p:nvPicPr>
          <p:cNvPr id="4" name="Picture 3"/>
          <p:cNvPicPr>
            <a:picLocks noChangeAspect="1"/>
          </p:cNvPicPr>
          <p:nvPr/>
        </p:nvPicPr>
        <p:blipFill>
          <a:blip r:embed="rId3"/>
          <a:stretch>
            <a:fillRect/>
          </a:stretch>
        </p:blipFill>
        <p:spPr>
          <a:xfrm>
            <a:off x="527504" y="1884254"/>
            <a:ext cx="2796270" cy="3657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853" y="1884254"/>
            <a:ext cx="2754489" cy="3657600"/>
          </a:xfrm>
          <a:prstGeom prst="rect">
            <a:avLst/>
          </a:prstGeom>
        </p:spPr>
      </p:pic>
      <p:pic>
        <p:nvPicPr>
          <p:cNvPr id="7" name="Picture 6"/>
          <p:cNvPicPr>
            <a:picLocks noChangeAspect="1"/>
          </p:cNvPicPr>
          <p:nvPr/>
        </p:nvPicPr>
        <p:blipFill>
          <a:blip r:embed="rId5"/>
          <a:stretch>
            <a:fillRect/>
          </a:stretch>
        </p:blipFill>
        <p:spPr>
          <a:xfrm>
            <a:off x="3431011" y="1884254"/>
            <a:ext cx="2565605" cy="3657600"/>
          </a:xfrm>
          <a:prstGeom prst="rect">
            <a:avLst/>
          </a:prstGeom>
        </p:spPr>
      </p:pic>
    </p:spTree>
    <p:extLst>
      <p:ext uri="{BB962C8B-B14F-4D97-AF65-F5344CB8AC3E}">
        <p14:creationId xmlns:p14="http://schemas.microsoft.com/office/powerpoint/2010/main" val="12117148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Szerzői jogra utaló megjegyzés</a:t>
            </a:r>
          </a:p>
        </p:txBody>
      </p:sp>
      <p:sp>
        <p:nvSpPr>
          <p:cNvPr id="3" name="Content Placeholder 2"/>
          <p:cNvSpPr>
            <a:spLocks noGrp="1"/>
          </p:cNvSpPr>
          <p:nvPr>
            <p:ph idx="1"/>
          </p:nvPr>
        </p:nvSpPr>
        <p:spPr>
          <a:xfrm>
            <a:off x="628650" y="1615833"/>
            <a:ext cx="7886700" cy="5142775"/>
          </a:xfrm>
        </p:spPr>
        <p:txBody>
          <a:bodyPr>
            <a:noAutofit/>
          </a:bodyPr>
          <a:lstStyle/>
          <a:p>
            <a:r>
              <a:rPr lang="hu-HU" sz="2400" dirty="0"/>
              <a:t>Szabad:</a:t>
            </a:r>
          </a:p>
          <a:p>
            <a:pPr lvl="1"/>
            <a:r>
              <a:rPr lang="hu-HU" dirty="0"/>
              <a:t>Megoszthatod — másolhatod és terjesztheted a művet bármilyen módon vagy formában</a:t>
            </a:r>
          </a:p>
          <a:p>
            <a:pPr lvl="1"/>
            <a:r>
              <a:rPr lang="hu-HU" dirty="0"/>
              <a:t>Át dolgozhatod — származékos műveket hozhatsz létre, átalakíthatod és új művekbe építheted be</a:t>
            </a:r>
          </a:p>
          <a:p>
            <a:r>
              <a:rPr lang="hu-HU" sz="2400" dirty="0"/>
              <a:t>A következő feltételek mellett:</a:t>
            </a:r>
          </a:p>
          <a:p>
            <a:pPr lvl="1"/>
            <a:r>
              <a:rPr lang="hu-HU" dirty="0"/>
              <a:t>Nevezd meg. A szerző vagy licencet adó által megadott módon kell a munkát megnevezni (de nem olyan módon, ami azt sugallja, hogy ők láttamoztak téged vagy a munkádat).</a:t>
            </a:r>
          </a:p>
          <a:p>
            <a:pPr lvl="1"/>
            <a:r>
              <a:rPr lang="hu-HU" dirty="0"/>
              <a:t>Ebben a licencben semmi sem károsítja vagy korlátozza a szerzői jogokat.</a:t>
            </a:r>
          </a:p>
          <a:p>
            <a:r>
              <a:rPr lang="hu-HU" sz="2400" dirty="0"/>
              <a:t>Több információ itt: https://creativecommons.org/licenses/by/4.0/</a:t>
            </a:r>
          </a:p>
        </p:txBody>
      </p:sp>
      <p:grpSp>
        <p:nvGrpSpPr>
          <p:cNvPr id="6" name="Group 5"/>
          <p:cNvGrpSpPr/>
          <p:nvPr/>
        </p:nvGrpSpPr>
        <p:grpSpPr>
          <a:xfrm>
            <a:off x="7710851" y="454886"/>
            <a:ext cx="1282013" cy="1146041"/>
            <a:chOff x="9804056" y="685800"/>
            <a:chExt cx="1709351" cy="152805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056" y="685800"/>
              <a:ext cx="1629266" cy="573946"/>
            </a:xfrm>
            <a:prstGeom prst="rect">
              <a:avLst/>
            </a:prstGeom>
          </p:spPr>
        </p:pic>
        <p:sp>
          <p:nvSpPr>
            <p:cNvPr id="5" name="Rectangle 4"/>
            <p:cNvSpPr/>
            <p:nvPr/>
          </p:nvSpPr>
          <p:spPr>
            <a:xfrm>
              <a:off x="9804056" y="1259746"/>
              <a:ext cx="1709351" cy="954108"/>
            </a:xfrm>
            <a:prstGeom prst="rect">
              <a:avLst/>
            </a:prstGeom>
          </p:spPr>
          <p:txBody>
            <a:bodyPr wrap="square">
              <a:spAutoFit/>
            </a:bodyPr>
            <a:lstStyle/>
            <a:p>
              <a:r>
                <a:rPr lang="hu-HU" sz="1350" b="1" dirty="0">
                  <a:solidFill>
                    <a:srgbClr val="464646"/>
                  </a:solidFill>
                  <a:latin typeface="Source Sans Pro"/>
                </a:rPr>
                <a:t>Nevezd meg! </a:t>
              </a:r>
              <a:br>
                <a:rPr lang="hu-HU" sz="1350" b="1" dirty="0">
                  <a:solidFill>
                    <a:srgbClr val="464646"/>
                  </a:solidFill>
                  <a:latin typeface="Source Sans Pro"/>
                </a:rPr>
              </a:br>
              <a:r>
                <a:rPr lang="hu-HU" sz="1350" b="1" dirty="0">
                  <a:solidFill>
                    <a:srgbClr val="464646"/>
                  </a:solidFill>
                  <a:latin typeface="Source Sans Pro"/>
                </a:rPr>
                <a:t>CC BY 4.0</a:t>
              </a:r>
              <a:endParaRPr lang="hu-HU" sz="1350" dirty="0"/>
            </a:p>
          </p:txBody>
        </p:sp>
      </p:grpSp>
    </p:spTree>
    <p:extLst>
      <p:ext uri="{BB962C8B-B14F-4D97-AF65-F5344CB8AC3E}">
        <p14:creationId xmlns:p14="http://schemas.microsoft.com/office/powerpoint/2010/main" val="10945029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Kérdések</a:t>
            </a:r>
            <a:r>
              <a:rPr lang="en-US" dirty="0"/>
              <a:t> </a:t>
            </a:r>
            <a:r>
              <a:rPr lang="en-US" dirty="0" err="1"/>
              <a:t>és</a:t>
            </a:r>
            <a:r>
              <a:rPr lang="en-US" dirty="0"/>
              <a:t> </a:t>
            </a:r>
            <a:r>
              <a:rPr lang="en-US" dirty="0" err="1"/>
              <a:t>válaszok</a:t>
            </a:r>
            <a:endParaRPr lang="en-US" dirty="0"/>
          </a:p>
        </p:txBody>
      </p:sp>
      <p:pic>
        <p:nvPicPr>
          <p:cNvPr id="4" name="Picture 2" descr="post_163553_20140310204652.jpg (550×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65" y="1628775"/>
            <a:ext cx="523875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0773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770" y="2967335"/>
            <a:ext cx="7850483" cy="1015663"/>
          </a:xfrm>
          <a:prstGeom prst="rect">
            <a:avLst/>
          </a:prstGeom>
          <a:noFill/>
        </p:spPr>
        <p:txBody>
          <a:bodyPr wrap="none" lIns="91440" tIns="45720" rIns="91440" bIns="45720">
            <a:spAutoFit/>
          </a:bodyPr>
          <a:lstStyle/>
          <a:p>
            <a:pPr algn="ctr"/>
            <a:r>
              <a:rPr lang="hu-HU" sz="6000" b="0" cap="none" spc="0" dirty="0">
                <a:ln w="0"/>
                <a:effectLst>
                  <a:outerShdw blurRad="38100" dist="25400" dir="5400000" algn="ctr" rotWithShape="0">
                    <a:srgbClr val="6E747A">
                      <a:alpha val="43000"/>
                    </a:srgbClr>
                  </a:outerShdw>
                </a:effectLst>
              </a:rPr>
              <a:t>Köszönöm a figyelmet </a:t>
            </a:r>
            <a:r>
              <a:rPr lang="hu-HU" sz="6000" b="0" cap="none" spc="0" dirty="0">
                <a:ln w="0"/>
                <a:effectLst>
                  <a:outerShdw blurRad="38100" dist="25400" dir="5400000" algn="ctr" rotWithShape="0">
                    <a:srgbClr val="6E747A">
                      <a:alpha val="43000"/>
                    </a:srgbClr>
                  </a:outerShdw>
                </a:effectLst>
                <a:sym typeface="Wingdings" panose="05000000000000000000" pitchFamily="2" charset="2"/>
              </a:rPr>
              <a:t></a:t>
            </a:r>
            <a:endParaRPr lang="en-US" sz="60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2520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000000"/>
      </a:dk1>
      <a:lt1>
        <a:sysClr val="window" lastClr="FFFFFF"/>
      </a:lt1>
      <a:dk2>
        <a:srgbClr val="000000"/>
      </a:dk2>
      <a:lt2>
        <a:srgbClr val="FFFFFF"/>
      </a:lt2>
      <a:accent1>
        <a:srgbClr val="007AC3"/>
      </a:accent1>
      <a:accent2>
        <a:srgbClr val="A6D1EA"/>
      </a:accent2>
      <a:accent3>
        <a:srgbClr val="241866"/>
      </a:accent3>
      <a:accent4>
        <a:srgbClr val="007AC3"/>
      </a:accent4>
      <a:accent5>
        <a:srgbClr val="009881"/>
      </a:accent5>
      <a:accent6>
        <a:srgbClr val="A6DBD3"/>
      </a:accent6>
      <a:hlink>
        <a:srgbClr val="474747"/>
      </a:hlink>
      <a:folHlink>
        <a:srgbClr val="47474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3080</Words>
  <Application>Microsoft Office PowerPoint</Application>
  <PresentationFormat>On-screen Show (4:3)</PresentationFormat>
  <Paragraphs>1090</Paragraphs>
  <Slides>98</Slides>
  <Notes>98</Notes>
  <HiddenSlides>0</HiddenSlides>
  <MMClips>1</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98</vt:i4>
      </vt:variant>
    </vt:vector>
  </HeadingPairs>
  <TitlesOfParts>
    <vt:vector size="117" baseType="lpstr">
      <vt:lpstr>Agency FB</vt:lpstr>
      <vt:lpstr>Arial</vt:lpstr>
      <vt:lpstr>Arial Black</vt:lpstr>
      <vt:lpstr>Bell MT</vt:lpstr>
      <vt:lpstr>Berlin Sans FB Demi</vt:lpstr>
      <vt:lpstr>Bookman Old Style</vt:lpstr>
      <vt:lpstr>Calibri</vt:lpstr>
      <vt:lpstr>Calibri Light</vt:lpstr>
      <vt:lpstr>Colonna MT</vt:lpstr>
      <vt:lpstr>Gill Sans</vt:lpstr>
      <vt:lpstr>Magneto</vt:lpstr>
      <vt:lpstr>Segoe Script</vt:lpstr>
      <vt:lpstr>Source Sans Pro</vt:lpstr>
      <vt:lpstr>Tahoma</vt:lpstr>
      <vt:lpstr>Times New Roman</vt:lpstr>
      <vt:lpstr>Verdana</vt:lpstr>
      <vt:lpstr>Wingdings</vt:lpstr>
      <vt:lpstr>ヒラギノ角ゴ Pro W3</vt:lpstr>
      <vt:lpstr>Office Theme</vt:lpstr>
      <vt:lpstr>Agile, ésszerűen Székely Sipos Sándor Zolta </vt:lpstr>
      <vt:lpstr>Tartalom</vt:lpstr>
      <vt:lpstr>A Scrum népszerű</vt:lpstr>
      <vt:lpstr>Kihívások</vt:lpstr>
      <vt:lpstr>Vízesés Modell</vt:lpstr>
      <vt:lpstr>V Modell</vt:lpstr>
      <vt:lpstr>A projekt management vasháromszöge</vt:lpstr>
      <vt:lpstr>Műszaki adósság (Technical Debt)</vt:lpstr>
      <vt:lpstr>Műszaki adósság (Technical Debt)</vt:lpstr>
      <vt:lpstr>Hogyan előzzük meg, illetve harcoljunk ellene?</vt:lpstr>
      <vt:lpstr>Kiáltvány az agilis szoftverfejlesztésért</vt:lpstr>
      <vt:lpstr>Agilis szoftverfejlesztés 12 alapelve</vt:lpstr>
      <vt:lpstr>A projekt management vasháromszöge</vt:lpstr>
      <vt:lpstr>Összehasonlítás</vt:lpstr>
      <vt:lpstr>A Scrum meghatározása</vt:lpstr>
      <vt:lpstr>A Scrum keretrendszer</vt:lpstr>
      <vt:lpstr>A Scrum dióhéjban</vt:lpstr>
      <vt:lpstr>Sprint – Iteráció</vt:lpstr>
      <vt:lpstr>Sprint Tábla (Sprint Board)</vt:lpstr>
      <vt:lpstr>Felhasználói történet (User Story)</vt:lpstr>
      <vt:lpstr>Sprint Tábla (Sprint Board)</vt:lpstr>
      <vt:lpstr>Sprint – Iteráció</vt:lpstr>
      <vt:lpstr>Sprint – Iteráció</vt:lpstr>
      <vt:lpstr>Sprint – Iteráció</vt:lpstr>
      <vt:lpstr>Sprint – Iteráció</vt:lpstr>
      <vt:lpstr>Sprint – Iteráció</vt:lpstr>
      <vt:lpstr>Sprint – Iteráció</vt:lpstr>
      <vt:lpstr>A “Kész” meghatározása</vt:lpstr>
      <vt:lpstr>Elfogadási kritérium (Acceptance Criteria)</vt:lpstr>
      <vt:lpstr>Nem funkcionális követelmények (Non-Functional Requirements – NFR)</vt:lpstr>
      <vt:lpstr>A Scrum keretrendszer</vt:lpstr>
      <vt:lpstr>A Scrum csapat</vt:lpstr>
      <vt:lpstr>Terméktulajdonos (Product Owner)</vt:lpstr>
      <vt:lpstr>Scrum Master</vt:lpstr>
      <vt:lpstr>Scrum Master</vt:lpstr>
      <vt:lpstr>Fejlesztőcsapat</vt:lpstr>
      <vt:lpstr>A Scrum keretrendszer</vt:lpstr>
      <vt:lpstr>Sprint Tervezés (Sprint Planning)</vt:lpstr>
      <vt:lpstr>Sprint Áttekintés (Sprint Review)</vt:lpstr>
      <vt:lpstr>Sprint Visszatekintés (Sprint Retrospective)</vt:lpstr>
      <vt:lpstr>Napi Scrum</vt:lpstr>
      <vt:lpstr>A Scrum keretrendszer</vt:lpstr>
      <vt:lpstr>Termék teendő lista (Product Backlog)</vt:lpstr>
      <vt:lpstr>A Termék teendő lista finomítása (Backlog Refinement / Grooming)</vt:lpstr>
      <vt:lpstr>Becslés: Planning Poker</vt:lpstr>
      <vt:lpstr>Sprint Teendőlista (Sprint Backlog)</vt:lpstr>
      <vt:lpstr>A Scrum eseményei és munkaanyagai</vt:lpstr>
      <vt:lpstr>Nyomon követés – kimutatások</vt:lpstr>
      <vt:lpstr>Sprint burndown diagram</vt:lpstr>
      <vt:lpstr>Cumulative Flow diagram</vt:lpstr>
      <vt:lpstr>Velocity diagram</vt:lpstr>
      <vt:lpstr>Sprint Lefújása</vt:lpstr>
      <vt:lpstr>Skálázhatóság</vt:lpstr>
      <vt:lpstr>Skálázhatóság – Scrum</vt:lpstr>
      <vt:lpstr>Scrum-ok Scrum-ja </vt:lpstr>
      <vt:lpstr>Scrum-ok Scrum-ja </vt:lpstr>
      <vt:lpstr>Hogyan ne…</vt:lpstr>
      <vt:lpstr>Elméletileg nincs határ…</vt:lpstr>
      <vt:lpstr>A Scrum pozitív hatásai</vt:lpstr>
      <vt:lpstr>Felelősségtudat növekedése</vt:lpstr>
      <vt:lpstr>Termék- és projektismeret “Less single point of failure”</vt:lpstr>
      <vt:lpstr>Motiváció, kreativitás</vt:lpstr>
      <vt:lpstr>Elkötelezettség</vt:lpstr>
      <vt:lpstr>Átláthatóság</vt:lpstr>
      <vt:lpstr>Függetlenség</vt:lpstr>
      <vt:lpstr>Kommunikáció, csapatszellem</vt:lpstr>
      <vt:lpstr>Folyamatos fejlődés</vt:lpstr>
      <vt:lpstr>Fail fast and often A hibáinkból tanulunk</vt:lpstr>
      <vt:lpstr>A hibáinkból tanulunk</vt:lpstr>
      <vt:lpstr>Szoftver hibák felfedezése időben</vt:lpstr>
      <vt:lpstr>A sötét oldal</vt:lpstr>
      <vt:lpstr>A Scrum bőbeszédű</vt:lpstr>
      <vt:lpstr>Flow | Az áramlat</vt:lpstr>
      <vt:lpstr>Daily Stand-up</vt:lpstr>
      <vt:lpstr>A check-in mint alternatíva</vt:lpstr>
      <vt:lpstr>Fő a rugalmasság</vt:lpstr>
      <vt:lpstr>Nincsenek változások sprint közben</vt:lpstr>
      <vt:lpstr>Agile szemlélet</vt:lpstr>
      <vt:lpstr>Nagy a pörgés</vt:lpstr>
      <vt:lpstr>A Scrum fizetőssé tette az agile mozgalmat</vt:lpstr>
      <vt:lpstr>Kik lettek a Scrum Masterek?</vt:lpstr>
      <vt:lpstr>A Scrum Master-ek néha elkényelmesednek</vt:lpstr>
      <vt:lpstr>Részmunkaidős emberek és távoli munkavégzés</vt:lpstr>
      <vt:lpstr>Lean szemlélet – 7 veszteség</vt:lpstr>
      <vt:lpstr>Kanban, mint alternatíva</vt:lpstr>
      <vt:lpstr>Scrum Tábla</vt:lpstr>
      <vt:lpstr>Kanban tábla</vt:lpstr>
      <vt:lpstr>Kanban</vt:lpstr>
      <vt:lpstr>Kanban</vt:lpstr>
      <vt:lpstr>Scrum és Kanban hasonlóságok</vt:lpstr>
      <vt:lpstr>Következtetés</vt:lpstr>
      <vt:lpstr>Kapcsolat</vt:lpstr>
      <vt:lpstr>Felhasznált irodalom</vt:lpstr>
      <vt:lpstr>Felhasznált irodalom</vt:lpstr>
      <vt:lpstr>Ajánlott irodalom</vt:lpstr>
      <vt:lpstr>Szerzői jogra utaló megjegyzés</vt:lpstr>
      <vt:lpstr>Kérdések és válaszok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2016-11-23T19:33:35Z</dcterms:created>
  <dcterms:modified xsi:type="dcterms:W3CDTF">2016-11-23T19:35:59Z</dcterms:modified>
</cp:coreProperties>
</file>