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62" r:id="rId4"/>
    <p:sldId id="263" r:id="rId5"/>
    <p:sldId id="264" r:id="rId6"/>
    <p:sldId id="258" r:id="rId7"/>
    <p:sldId id="259" r:id="rId8"/>
    <p:sldId id="260" r:id="rId9"/>
  </p:sldIdLst>
  <p:sldSz cx="9144000" cy="6858000" type="screen4x3"/>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2B7FE3-364F-4D11-AFEE-ECC76931381E}"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1C86C5F6-C608-48FC-9DDE-F363961F8BB2}">
      <dgm:prSet/>
      <dgm:spPr/>
      <dgm:t>
        <a:bodyPr/>
        <a:lstStyle/>
        <a:p>
          <a:r>
            <a:rPr lang="ro-RO" dirty="0"/>
            <a:t>ICE BREAKING</a:t>
          </a:r>
          <a:endParaRPr lang="en-US" dirty="0"/>
        </a:p>
      </dgm:t>
    </dgm:pt>
    <dgm:pt modelId="{58162D4F-4402-4FE6-BBAD-16EB011AA334}" type="parTrans" cxnId="{B9F1E7CD-7F32-4C64-8AFF-0CF1B48EE635}">
      <dgm:prSet/>
      <dgm:spPr/>
      <dgm:t>
        <a:bodyPr/>
        <a:lstStyle/>
        <a:p>
          <a:endParaRPr lang="en-US"/>
        </a:p>
      </dgm:t>
    </dgm:pt>
    <dgm:pt modelId="{B35E1D2D-028A-4FE2-8049-7B16979B52C4}" type="sibTrans" cxnId="{B9F1E7CD-7F32-4C64-8AFF-0CF1B48EE635}">
      <dgm:prSet/>
      <dgm:spPr/>
      <dgm:t>
        <a:bodyPr/>
        <a:lstStyle/>
        <a:p>
          <a:endParaRPr lang="en-US"/>
        </a:p>
      </dgm:t>
    </dgm:pt>
    <dgm:pt modelId="{8D7A2F18-67DC-4D15-890C-17638D16E09A}">
      <dgm:prSet/>
      <dgm:spPr/>
      <dgm:t>
        <a:bodyPr/>
        <a:lstStyle/>
        <a:p>
          <a:r>
            <a:rPr lang="ro-RO" dirty="0"/>
            <a:t>IGNITE TALK</a:t>
          </a:r>
          <a:endParaRPr lang="en-US" dirty="0"/>
        </a:p>
      </dgm:t>
    </dgm:pt>
    <dgm:pt modelId="{60F383BF-0F03-4A2D-A57F-64C39E7C3030}" type="parTrans" cxnId="{887851C6-8B53-4411-9E6D-1D790B39C02B}">
      <dgm:prSet/>
      <dgm:spPr/>
      <dgm:t>
        <a:bodyPr/>
        <a:lstStyle/>
        <a:p>
          <a:endParaRPr lang="en-US"/>
        </a:p>
      </dgm:t>
    </dgm:pt>
    <dgm:pt modelId="{BA59694A-2E2D-4936-81F8-E702F31AD197}" type="sibTrans" cxnId="{887851C6-8B53-4411-9E6D-1D790B39C02B}">
      <dgm:prSet/>
      <dgm:spPr/>
      <dgm:t>
        <a:bodyPr/>
        <a:lstStyle/>
        <a:p>
          <a:endParaRPr lang="en-US"/>
        </a:p>
      </dgm:t>
    </dgm:pt>
    <dgm:pt modelId="{AE71B6AD-CC3A-43B7-81CA-6A88AD47DDAF}">
      <dgm:prSet custT="1"/>
      <dgm:spPr/>
      <dgm:t>
        <a:bodyPr/>
        <a:lstStyle/>
        <a:p>
          <a:r>
            <a:rPr lang="ro-RO" sz="2600" dirty="0"/>
            <a:t>-BAG-(PREMIERA</a:t>
          </a:r>
          <a:r>
            <a:rPr lang="ro-RO" sz="2600" dirty="0" smtClean="0"/>
            <a:t>)-</a:t>
          </a:r>
          <a:r>
            <a:rPr lang="en-US" sz="1600" dirty="0" err="1" smtClean="0"/>
            <a:t>etapa</a:t>
          </a:r>
          <a:r>
            <a:rPr lang="en-US" sz="1600" dirty="0" smtClean="0"/>
            <a:t> </a:t>
          </a:r>
          <a:r>
            <a:rPr lang="en-US" sz="1600" dirty="0" err="1" smtClean="0"/>
            <a:t>surpriza</a:t>
          </a:r>
          <a:endParaRPr lang="en-US" sz="1600" dirty="0"/>
        </a:p>
      </dgm:t>
    </dgm:pt>
    <dgm:pt modelId="{50720C2D-809E-4ED0-988F-B00CD7E35FF7}" type="parTrans" cxnId="{630FE0CC-580C-4D69-B2C5-375ECD3579E3}">
      <dgm:prSet/>
      <dgm:spPr/>
      <dgm:t>
        <a:bodyPr/>
        <a:lstStyle/>
        <a:p>
          <a:endParaRPr lang="en-US"/>
        </a:p>
      </dgm:t>
    </dgm:pt>
    <dgm:pt modelId="{43808220-5542-4B1C-9C3E-11F2BBA5A964}" type="sibTrans" cxnId="{630FE0CC-580C-4D69-B2C5-375ECD3579E3}">
      <dgm:prSet/>
      <dgm:spPr/>
      <dgm:t>
        <a:bodyPr/>
        <a:lstStyle/>
        <a:p>
          <a:endParaRPr lang="en-US"/>
        </a:p>
      </dgm:t>
    </dgm:pt>
    <dgm:pt modelId="{1ED106B1-7B98-4D7C-A9F2-386878C0323F}">
      <dgm:prSet/>
      <dgm:spPr/>
      <dgm:t>
        <a:bodyPr/>
        <a:lstStyle/>
        <a:p>
          <a:r>
            <a:rPr lang="ro-RO" dirty="0"/>
            <a:t>WORLD CAFE</a:t>
          </a:r>
          <a:endParaRPr lang="en-US" dirty="0"/>
        </a:p>
      </dgm:t>
    </dgm:pt>
    <dgm:pt modelId="{ECD17762-3A03-48B4-B8BD-43BB92529983}" type="parTrans" cxnId="{C01D80B5-75DD-4308-A0C9-47D657095810}">
      <dgm:prSet/>
      <dgm:spPr/>
      <dgm:t>
        <a:bodyPr/>
        <a:lstStyle/>
        <a:p>
          <a:endParaRPr lang="en-US"/>
        </a:p>
      </dgm:t>
    </dgm:pt>
    <dgm:pt modelId="{72A6CD9E-7496-46B6-8069-63000F0656B7}" type="sibTrans" cxnId="{C01D80B5-75DD-4308-A0C9-47D657095810}">
      <dgm:prSet/>
      <dgm:spPr/>
      <dgm:t>
        <a:bodyPr/>
        <a:lstStyle/>
        <a:p>
          <a:endParaRPr lang="en-US"/>
        </a:p>
      </dgm:t>
    </dgm:pt>
    <dgm:pt modelId="{97A069D3-F276-4383-A652-4DC6D21A571D}">
      <dgm:prSet/>
      <dgm:spPr/>
      <dgm:t>
        <a:bodyPr/>
        <a:lstStyle/>
        <a:p>
          <a:r>
            <a:rPr lang="ro-RO" dirty="0"/>
            <a:t>WE </a:t>
          </a:r>
          <a:r>
            <a:rPr lang="en-US" dirty="0" smtClean="0"/>
            <a:t>Y</a:t>
          </a:r>
          <a:r>
            <a:rPr lang="ro-RO" dirty="0" smtClean="0"/>
            <a:t>OUTH </a:t>
          </a:r>
          <a:r>
            <a:rPr lang="ro-RO" dirty="0"/>
            <a:t>COMMON AGENDA</a:t>
          </a:r>
          <a:endParaRPr lang="en-US" dirty="0"/>
        </a:p>
      </dgm:t>
    </dgm:pt>
    <dgm:pt modelId="{11675CCB-64C6-4D42-B4A5-3E9A736CEC0B}" type="parTrans" cxnId="{2A2A4BDB-41DC-4B73-B8DA-17DF1CD59C50}">
      <dgm:prSet/>
      <dgm:spPr/>
      <dgm:t>
        <a:bodyPr/>
        <a:lstStyle/>
        <a:p>
          <a:endParaRPr lang="en-US"/>
        </a:p>
      </dgm:t>
    </dgm:pt>
    <dgm:pt modelId="{AADB195F-C99A-4CC9-BF86-E407E3224BB4}" type="sibTrans" cxnId="{2A2A4BDB-41DC-4B73-B8DA-17DF1CD59C50}">
      <dgm:prSet/>
      <dgm:spPr/>
      <dgm:t>
        <a:bodyPr/>
        <a:lstStyle/>
        <a:p>
          <a:endParaRPr lang="en-US"/>
        </a:p>
      </dgm:t>
    </dgm:pt>
    <dgm:pt modelId="{6BBB93D7-83C6-4946-9254-449427B4D82A}">
      <dgm:prSet/>
      <dgm:spPr/>
      <dgm:t>
        <a:bodyPr/>
        <a:lstStyle/>
        <a:p>
          <a:r>
            <a:rPr lang="ro-RO" dirty="0"/>
            <a:t>FIELD WORK</a:t>
          </a:r>
          <a:endParaRPr lang="en-US" dirty="0"/>
        </a:p>
      </dgm:t>
    </dgm:pt>
    <dgm:pt modelId="{5BDD90F2-F74B-43D4-8AED-0A0291042421}" type="parTrans" cxnId="{38701F62-7FE3-445B-BB48-88F2B85ECC77}">
      <dgm:prSet/>
      <dgm:spPr/>
      <dgm:t>
        <a:bodyPr/>
        <a:lstStyle/>
        <a:p>
          <a:endParaRPr lang="en-US"/>
        </a:p>
      </dgm:t>
    </dgm:pt>
    <dgm:pt modelId="{DEEF8058-64B9-48A9-963F-AD5E8BB3C1BB}" type="sibTrans" cxnId="{38701F62-7FE3-445B-BB48-88F2B85ECC77}">
      <dgm:prSet/>
      <dgm:spPr/>
      <dgm:t>
        <a:bodyPr/>
        <a:lstStyle/>
        <a:p>
          <a:endParaRPr lang="en-US"/>
        </a:p>
      </dgm:t>
    </dgm:pt>
    <dgm:pt modelId="{DBFBE59D-47A0-4C0A-B9B4-DD4C2CE36D5A}">
      <dgm:prSet/>
      <dgm:spPr/>
      <dgm:t>
        <a:bodyPr/>
        <a:lstStyle/>
        <a:p>
          <a:r>
            <a:rPr lang="ro-RO" dirty="0"/>
            <a:t>CULTURE NIGHT</a:t>
          </a:r>
          <a:endParaRPr lang="en-US" dirty="0"/>
        </a:p>
      </dgm:t>
    </dgm:pt>
    <dgm:pt modelId="{E2BDE80D-850E-4D36-B858-9B0F076CE63B}" type="parTrans" cxnId="{1BFA877D-8774-4E4C-8AF5-91AB31D227B3}">
      <dgm:prSet/>
      <dgm:spPr/>
      <dgm:t>
        <a:bodyPr/>
        <a:lstStyle/>
        <a:p>
          <a:endParaRPr lang="en-US"/>
        </a:p>
      </dgm:t>
    </dgm:pt>
    <dgm:pt modelId="{75571A24-D30D-471C-BF98-D12452F34A86}" type="sibTrans" cxnId="{1BFA877D-8774-4E4C-8AF5-91AB31D227B3}">
      <dgm:prSet/>
      <dgm:spPr/>
      <dgm:t>
        <a:bodyPr/>
        <a:lstStyle/>
        <a:p>
          <a:endParaRPr lang="en-US"/>
        </a:p>
      </dgm:t>
    </dgm:pt>
    <dgm:pt modelId="{FE4DACB9-7926-40CE-B53D-8CC6541CE861}">
      <dgm:prSet/>
      <dgm:spPr/>
      <dgm:t>
        <a:bodyPr/>
        <a:lstStyle/>
        <a:p>
          <a:r>
            <a:rPr lang="ro-RO" dirty="0"/>
            <a:t>FINAL PRESENTATION</a:t>
          </a:r>
          <a:endParaRPr lang="en-US" dirty="0"/>
        </a:p>
      </dgm:t>
    </dgm:pt>
    <dgm:pt modelId="{EF80724B-3B4D-4E7A-A0BC-D932A910D8C1}" type="parTrans" cxnId="{028EBA12-1A4F-403A-9E74-E07B93668D2B}">
      <dgm:prSet/>
      <dgm:spPr/>
      <dgm:t>
        <a:bodyPr/>
        <a:lstStyle/>
        <a:p>
          <a:endParaRPr lang="en-US"/>
        </a:p>
      </dgm:t>
    </dgm:pt>
    <dgm:pt modelId="{6106E163-8EC1-481C-8BDF-7CEB23E3EB61}" type="sibTrans" cxnId="{028EBA12-1A4F-403A-9E74-E07B93668D2B}">
      <dgm:prSet/>
      <dgm:spPr/>
      <dgm:t>
        <a:bodyPr/>
        <a:lstStyle/>
        <a:p>
          <a:endParaRPr lang="en-US"/>
        </a:p>
      </dgm:t>
    </dgm:pt>
    <dgm:pt modelId="{88306E33-1770-4DA3-BA1B-9F31B0EF0786}" type="pres">
      <dgm:prSet presAssocID="{F72B7FE3-364F-4D11-AFEE-ECC76931381E}" presName="linear" presStyleCnt="0">
        <dgm:presLayoutVars>
          <dgm:animLvl val="lvl"/>
          <dgm:resizeHandles val="exact"/>
        </dgm:presLayoutVars>
      </dgm:prSet>
      <dgm:spPr/>
      <dgm:t>
        <a:bodyPr/>
        <a:lstStyle/>
        <a:p>
          <a:endParaRPr lang="ro-RO"/>
        </a:p>
      </dgm:t>
    </dgm:pt>
    <dgm:pt modelId="{9F2DAF5D-5BF1-4BD7-B40F-0E08E556F36F}" type="pres">
      <dgm:prSet presAssocID="{1C86C5F6-C608-48FC-9DDE-F363961F8BB2}" presName="parentText" presStyleLbl="node1" presStyleIdx="0" presStyleCnt="8">
        <dgm:presLayoutVars>
          <dgm:chMax val="0"/>
          <dgm:bulletEnabled val="1"/>
        </dgm:presLayoutVars>
      </dgm:prSet>
      <dgm:spPr/>
      <dgm:t>
        <a:bodyPr/>
        <a:lstStyle/>
        <a:p>
          <a:endParaRPr lang="ro-RO"/>
        </a:p>
      </dgm:t>
    </dgm:pt>
    <dgm:pt modelId="{1354F48E-1959-4121-AFA3-70622FF6E53A}" type="pres">
      <dgm:prSet presAssocID="{B35E1D2D-028A-4FE2-8049-7B16979B52C4}" presName="spacer" presStyleCnt="0"/>
      <dgm:spPr/>
    </dgm:pt>
    <dgm:pt modelId="{93677210-37A4-4579-BBF9-4D3D704EBAB8}" type="pres">
      <dgm:prSet presAssocID="{8D7A2F18-67DC-4D15-890C-17638D16E09A}" presName="parentText" presStyleLbl="node1" presStyleIdx="1" presStyleCnt="8">
        <dgm:presLayoutVars>
          <dgm:chMax val="0"/>
          <dgm:bulletEnabled val="1"/>
        </dgm:presLayoutVars>
      </dgm:prSet>
      <dgm:spPr/>
      <dgm:t>
        <a:bodyPr/>
        <a:lstStyle/>
        <a:p>
          <a:endParaRPr lang="ro-RO"/>
        </a:p>
      </dgm:t>
    </dgm:pt>
    <dgm:pt modelId="{7B1275C3-6892-4CA4-AEE4-3AD5CB0E86E0}" type="pres">
      <dgm:prSet presAssocID="{BA59694A-2E2D-4936-81F8-E702F31AD197}" presName="spacer" presStyleCnt="0"/>
      <dgm:spPr/>
    </dgm:pt>
    <dgm:pt modelId="{82BE270B-F406-4CF3-8246-9B1A5A0F6619}" type="pres">
      <dgm:prSet presAssocID="{AE71B6AD-CC3A-43B7-81CA-6A88AD47DDAF}" presName="parentText" presStyleLbl="node1" presStyleIdx="2" presStyleCnt="8">
        <dgm:presLayoutVars>
          <dgm:chMax val="0"/>
          <dgm:bulletEnabled val="1"/>
        </dgm:presLayoutVars>
      </dgm:prSet>
      <dgm:spPr/>
      <dgm:t>
        <a:bodyPr/>
        <a:lstStyle/>
        <a:p>
          <a:endParaRPr lang="ro-RO"/>
        </a:p>
      </dgm:t>
    </dgm:pt>
    <dgm:pt modelId="{6AF402A7-9152-4E46-81C2-90AD754DE51B}" type="pres">
      <dgm:prSet presAssocID="{43808220-5542-4B1C-9C3E-11F2BBA5A964}" presName="spacer" presStyleCnt="0"/>
      <dgm:spPr/>
    </dgm:pt>
    <dgm:pt modelId="{BF77183A-1A5B-4F1B-A903-573CA29F9607}" type="pres">
      <dgm:prSet presAssocID="{1ED106B1-7B98-4D7C-A9F2-386878C0323F}" presName="parentText" presStyleLbl="node1" presStyleIdx="3" presStyleCnt="8">
        <dgm:presLayoutVars>
          <dgm:chMax val="0"/>
          <dgm:bulletEnabled val="1"/>
        </dgm:presLayoutVars>
      </dgm:prSet>
      <dgm:spPr/>
      <dgm:t>
        <a:bodyPr/>
        <a:lstStyle/>
        <a:p>
          <a:endParaRPr lang="ro-RO"/>
        </a:p>
      </dgm:t>
    </dgm:pt>
    <dgm:pt modelId="{129345B0-4D0A-417E-B086-E7E427A5C784}" type="pres">
      <dgm:prSet presAssocID="{72A6CD9E-7496-46B6-8069-63000F0656B7}" presName="spacer" presStyleCnt="0"/>
      <dgm:spPr/>
    </dgm:pt>
    <dgm:pt modelId="{B2D65C00-9777-4E5D-B6E1-1D4759F9E682}" type="pres">
      <dgm:prSet presAssocID="{97A069D3-F276-4383-A652-4DC6D21A571D}" presName="parentText" presStyleLbl="node1" presStyleIdx="4" presStyleCnt="8">
        <dgm:presLayoutVars>
          <dgm:chMax val="0"/>
          <dgm:bulletEnabled val="1"/>
        </dgm:presLayoutVars>
      </dgm:prSet>
      <dgm:spPr/>
      <dgm:t>
        <a:bodyPr/>
        <a:lstStyle/>
        <a:p>
          <a:endParaRPr lang="ro-RO"/>
        </a:p>
      </dgm:t>
    </dgm:pt>
    <dgm:pt modelId="{C33C35BA-1F36-434D-8CD6-52F08AEB29D8}" type="pres">
      <dgm:prSet presAssocID="{AADB195F-C99A-4CC9-BF86-E407E3224BB4}" presName="spacer" presStyleCnt="0"/>
      <dgm:spPr/>
    </dgm:pt>
    <dgm:pt modelId="{97D4CD89-86E0-47E1-ADE4-10A69A624A3E}" type="pres">
      <dgm:prSet presAssocID="{6BBB93D7-83C6-4946-9254-449427B4D82A}" presName="parentText" presStyleLbl="node1" presStyleIdx="5" presStyleCnt="8">
        <dgm:presLayoutVars>
          <dgm:chMax val="0"/>
          <dgm:bulletEnabled val="1"/>
        </dgm:presLayoutVars>
      </dgm:prSet>
      <dgm:spPr/>
      <dgm:t>
        <a:bodyPr/>
        <a:lstStyle/>
        <a:p>
          <a:endParaRPr lang="ro-RO"/>
        </a:p>
      </dgm:t>
    </dgm:pt>
    <dgm:pt modelId="{70B85EA2-D6E0-425A-8D76-75E743E53A2D}" type="pres">
      <dgm:prSet presAssocID="{DEEF8058-64B9-48A9-963F-AD5E8BB3C1BB}" presName="spacer" presStyleCnt="0"/>
      <dgm:spPr/>
    </dgm:pt>
    <dgm:pt modelId="{30CD552A-67E5-4E90-BA4C-A8E9F24CD5E6}" type="pres">
      <dgm:prSet presAssocID="{DBFBE59D-47A0-4C0A-B9B4-DD4C2CE36D5A}" presName="parentText" presStyleLbl="node1" presStyleIdx="6" presStyleCnt="8">
        <dgm:presLayoutVars>
          <dgm:chMax val="0"/>
          <dgm:bulletEnabled val="1"/>
        </dgm:presLayoutVars>
      </dgm:prSet>
      <dgm:spPr/>
      <dgm:t>
        <a:bodyPr/>
        <a:lstStyle/>
        <a:p>
          <a:endParaRPr lang="ro-RO"/>
        </a:p>
      </dgm:t>
    </dgm:pt>
    <dgm:pt modelId="{23575235-738F-420A-A69D-45A31B5E0D4B}" type="pres">
      <dgm:prSet presAssocID="{75571A24-D30D-471C-BF98-D12452F34A86}" presName="spacer" presStyleCnt="0"/>
      <dgm:spPr/>
    </dgm:pt>
    <dgm:pt modelId="{8C3E7A4E-6C4A-4E0C-8DF6-EFD914DED1F0}" type="pres">
      <dgm:prSet presAssocID="{FE4DACB9-7926-40CE-B53D-8CC6541CE861}" presName="parentText" presStyleLbl="node1" presStyleIdx="7" presStyleCnt="8">
        <dgm:presLayoutVars>
          <dgm:chMax val="0"/>
          <dgm:bulletEnabled val="1"/>
        </dgm:presLayoutVars>
      </dgm:prSet>
      <dgm:spPr/>
      <dgm:t>
        <a:bodyPr/>
        <a:lstStyle/>
        <a:p>
          <a:endParaRPr lang="ro-RO"/>
        </a:p>
      </dgm:t>
    </dgm:pt>
  </dgm:ptLst>
  <dgm:cxnLst>
    <dgm:cxn modelId="{F5052602-2D96-4CAD-8425-146B18151897}" type="presOf" srcId="{8D7A2F18-67DC-4D15-890C-17638D16E09A}" destId="{93677210-37A4-4579-BBF9-4D3D704EBAB8}" srcOrd="0" destOrd="0" presId="urn:microsoft.com/office/officeart/2005/8/layout/vList2"/>
    <dgm:cxn modelId="{1BFA877D-8774-4E4C-8AF5-91AB31D227B3}" srcId="{F72B7FE3-364F-4D11-AFEE-ECC76931381E}" destId="{DBFBE59D-47A0-4C0A-B9B4-DD4C2CE36D5A}" srcOrd="6" destOrd="0" parTransId="{E2BDE80D-850E-4D36-B858-9B0F076CE63B}" sibTransId="{75571A24-D30D-471C-BF98-D12452F34A86}"/>
    <dgm:cxn modelId="{C01D80B5-75DD-4308-A0C9-47D657095810}" srcId="{F72B7FE3-364F-4D11-AFEE-ECC76931381E}" destId="{1ED106B1-7B98-4D7C-A9F2-386878C0323F}" srcOrd="3" destOrd="0" parTransId="{ECD17762-3A03-48B4-B8BD-43BB92529983}" sibTransId="{72A6CD9E-7496-46B6-8069-63000F0656B7}"/>
    <dgm:cxn modelId="{4BE1EE5C-D0CA-488C-93CB-87865299F02A}" type="presOf" srcId="{F72B7FE3-364F-4D11-AFEE-ECC76931381E}" destId="{88306E33-1770-4DA3-BA1B-9F31B0EF0786}" srcOrd="0" destOrd="0" presId="urn:microsoft.com/office/officeart/2005/8/layout/vList2"/>
    <dgm:cxn modelId="{887851C6-8B53-4411-9E6D-1D790B39C02B}" srcId="{F72B7FE3-364F-4D11-AFEE-ECC76931381E}" destId="{8D7A2F18-67DC-4D15-890C-17638D16E09A}" srcOrd="1" destOrd="0" parTransId="{60F383BF-0F03-4A2D-A57F-64C39E7C3030}" sibTransId="{BA59694A-2E2D-4936-81F8-E702F31AD197}"/>
    <dgm:cxn modelId="{B9F1E7CD-7F32-4C64-8AFF-0CF1B48EE635}" srcId="{F72B7FE3-364F-4D11-AFEE-ECC76931381E}" destId="{1C86C5F6-C608-48FC-9DDE-F363961F8BB2}" srcOrd="0" destOrd="0" parTransId="{58162D4F-4402-4FE6-BBAD-16EB011AA334}" sibTransId="{B35E1D2D-028A-4FE2-8049-7B16979B52C4}"/>
    <dgm:cxn modelId="{57411269-9470-4620-986B-E9A87C82C525}" type="presOf" srcId="{1ED106B1-7B98-4D7C-A9F2-386878C0323F}" destId="{BF77183A-1A5B-4F1B-A903-573CA29F9607}" srcOrd="0" destOrd="0" presId="urn:microsoft.com/office/officeart/2005/8/layout/vList2"/>
    <dgm:cxn modelId="{2A2A4BDB-41DC-4B73-B8DA-17DF1CD59C50}" srcId="{F72B7FE3-364F-4D11-AFEE-ECC76931381E}" destId="{97A069D3-F276-4383-A652-4DC6D21A571D}" srcOrd="4" destOrd="0" parTransId="{11675CCB-64C6-4D42-B4A5-3E9A736CEC0B}" sibTransId="{AADB195F-C99A-4CC9-BF86-E407E3224BB4}"/>
    <dgm:cxn modelId="{F2DC91A9-5E28-4921-93CE-1B6F164D4C9B}" type="presOf" srcId="{1C86C5F6-C608-48FC-9DDE-F363961F8BB2}" destId="{9F2DAF5D-5BF1-4BD7-B40F-0E08E556F36F}" srcOrd="0" destOrd="0" presId="urn:microsoft.com/office/officeart/2005/8/layout/vList2"/>
    <dgm:cxn modelId="{536AE51F-894A-419D-8637-2DB512E9D866}" type="presOf" srcId="{AE71B6AD-CC3A-43B7-81CA-6A88AD47DDAF}" destId="{82BE270B-F406-4CF3-8246-9B1A5A0F6619}" srcOrd="0" destOrd="0" presId="urn:microsoft.com/office/officeart/2005/8/layout/vList2"/>
    <dgm:cxn modelId="{09A49E66-D47B-4862-B055-23E114AF0EFD}" type="presOf" srcId="{FE4DACB9-7926-40CE-B53D-8CC6541CE861}" destId="{8C3E7A4E-6C4A-4E0C-8DF6-EFD914DED1F0}" srcOrd="0" destOrd="0" presId="urn:microsoft.com/office/officeart/2005/8/layout/vList2"/>
    <dgm:cxn modelId="{684DDB22-2CAD-4ACF-BBFC-1747DDBF254A}" type="presOf" srcId="{DBFBE59D-47A0-4C0A-B9B4-DD4C2CE36D5A}" destId="{30CD552A-67E5-4E90-BA4C-A8E9F24CD5E6}" srcOrd="0" destOrd="0" presId="urn:microsoft.com/office/officeart/2005/8/layout/vList2"/>
    <dgm:cxn modelId="{630FE0CC-580C-4D69-B2C5-375ECD3579E3}" srcId="{F72B7FE3-364F-4D11-AFEE-ECC76931381E}" destId="{AE71B6AD-CC3A-43B7-81CA-6A88AD47DDAF}" srcOrd="2" destOrd="0" parTransId="{50720C2D-809E-4ED0-988F-B00CD7E35FF7}" sibTransId="{43808220-5542-4B1C-9C3E-11F2BBA5A964}"/>
    <dgm:cxn modelId="{028EBA12-1A4F-403A-9E74-E07B93668D2B}" srcId="{F72B7FE3-364F-4D11-AFEE-ECC76931381E}" destId="{FE4DACB9-7926-40CE-B53D-8CC6541CE861}" srcOrd="7" destOrd="0" parTransId="{EF80724B-3B4D-4E7A-A0BC-D932A910D8C1}" sibTransId="{6106E163-8EC1-481C-8BDF-7CEB23E3EB61}"/>
    <dgm:cxn modelId="{63D6AAF2-C9C0-4848-9F5B-A52E9F7726F7}" type="presOf" srcId="{97A069D3-F276-4383-A652-4DC6D21A571D}" destId="{B2D65C00-9777-4E5D-B6E1-1D4759F9E682}" srcOrd="0" destOrd="0" presId="urn:microsoft.com/office/officeart/2005/8/layout/vList2"/>
    <dgm:cxn modelId="{38701F62-7FE3-445B-BB48-88F2B85ECC77}" srcId="{F72B7FE3-364F-4D11-AFEE-ECC76931381E}" destId="{6BBB93D7-83C6-4946-9254-449427B4D82A}" srcOrd="5" destOrd="0" parTransId="{5BDD90F2-F74B-43D4-8AED-0A0291042421}" sibTransId="{DEEF8058-64B9-48A9-963F-AD5E8BB3C1BB}"/>
    <dgm:cxn modelId="{EEAA8B92-E74D-4812-B0A4-10C2C424102A}" type="presOf" srcId="{6BBB93D7-83C6-4946-9254-449427B4D82A}" destId="{97D4CD89-86E0-47E1-ADE4-10A69A624A3E}" srcOrd="0" destOrd="0" presId="urn:microsoft.com/office/officeart/2005/8/layout/vList2"/>
    <dgm:cxn modelId="{609E69E3-3123-4B5F-898A-E88E4E1F130E}" type="presParOf" srcId="{88306E33-1770-4DA3-BA1B-9F31B0EF0786}" destId="{9F2DAF5D-5BF1-4BD7-B40F-0E08E556F36F}" srcOrd="0" destOrd="0" presId="urn:microsoft.com/office/officeart/2005/8/layout/vList2"/>
    <dgm:cxn modelId="{7E90CD2A-A601-4A8C-85FC-2DF405EEF3FD}" type="presParOf" srcId="{88306E33-1770-4DA3-BA1B-9F31B0EF0786}" destId="{1354F48E-1959-4121-AFA3-70622FF6E53A}" srcOrd="1" destOrd="0" presId="urn:microsoft.com/office/officeart/2005/8/layout/vList2"/>
    <dgm:cxn modelId="{571B3D92-4F00-4D81-988D-F6EAE549A0EE}" type="presParOf" srcId="{88306E33-1770-4DA3-BA1B-9F31B0EF0786}" destId="{93677210-37A4-4579-BBF9-4D3D704EBAB8}" srcOrd="2" destOrd="0" presId="urn:microsoft.com/office/officeart/2005/8/layout/vList2"/>
    <dgm:cxn modelId="{B4F208F0-98E2-47EE-97DD-C711E594849A}" type="presParOf" srcId="{88306E33-1770-4DA3-BA1B-9F31B0EF0786}" destId="{7B1275C3-6892-4CA4-AEE4-3AD5CB0E86E0}" srcOrd="3" destOrd="0" presId="urn:microsoft.com/office/officeart/2005/8/layout/vList2"/>
    <dgm:cxn modelId="{C62AF465-E7AF-493C-84A1-108094D3CD45}" type="presParOf" srcId="{88306E33-1770-4DA3-BA1B-9F31B0EF0786}" destId="{82BE270B-F406-4CF3-8246-9B1A5A0F6619}" srcOrd="4" destOrd="0" presId="urn:microsoft.com/office/officeart/2005/8/layout/vList2"/>
    <dgm:cxn modelId="{458E6ED9-EE81-4717-9E68-C6E929EC514D}" type="presParOf" srcId="{88306E33-1770-4DA3-BA1B-9F31B0EF0786}" destId="{6AF402A7-9152-4E46-81C2-90AD754DE51B}" srcOrd="5" destOrd="0" presId="urn:microsoft.com/office/officeart/2005/8/layout/vList2"/>
    <dgm:cxn modelId="{B9823A53-87DF-4A43-8E4F-7ABDF11C7389}" type="presParOf" srcId="{88306E33-1770-4DA3-BA1B-9F31B0EF0786}" destId="{BF77183A-1A5B-4F1B-A903-573CA29F9607}" srcOrd="6" destOrd="0" presId="urn:microsoft.com/office/officeart/2005/8/layout/vList2"/>
    <dgm:cxn modelId="{F82FA71A-9CC0-4A47-B6CC-C9D7E1371C6F}" type="presParOf" srcId="{88306E33-1770-4DA3-BA1B-9F31B0EF0786}" destId="{129345B0-4D0A-417E-B086-E7E427A5C784}" srcOrd="7" destOrd="0" presId="urn:microsoft.com/office/officeart/2005/8/layout/vList2"/>
    <dgm:cxn modelId="{AC480D03-8A63-4448-9F42-18B25B48AB6F}" type="presParOf" srcId="{88306E33-1770-4DA3-BA1B-9F31B0EF0786}" destId="{B2D65C00-9777-4E5D-B6E1-1D4759F9E682}" srcOrd="8" destOrd="0" presId="urn:microsoft.com/office/officeart/2005/8/layout/vList2"/>
    <dgm:cxn modelId="{3F2054B9-928A-4EE9-ACD5-6703A667A5E6}" type="presParOf" srcId="{88306E33-1770-4DA3-BA1B-9F31B0EF0786}" destId="{C33C35BA-1F36-434D-8CD6-52F08AEB29D8}" srcOrd="9" destOrd="0" presId="urn:microsoft.com/office/officeart/2005/8/layout/vList2"/>
    <dgm:cxn modelId="{B8934A0B-24A4-45C9-9104-302564F0F1F1}" type="presParOf" srcId="{88306E33-1770-4DA3-BA1B-9F31B0EF0786}" destId="{97D4CD89-86E0-47E1-ADE4-10A69A624A3E}" srcOrd="10" destOrd="0" presId="urn:microsoft.com/office/officeart/2005/8/layout/vList2"/>
    <dgm:cxn modelId="{62E2F591-BBA4-418E-A079-BEA91D2F0BFC}" type="presParOf" srcId="{88306E33-1770-4DA3-BA1B-9F31B0EF0786}" destId="{70B85EA2-D6E0-425A-8D76-75E743E53A2D}" srcOrd="11" destOrd="0" presId="urn:microsoft.com/office/officeart/2005/8/layout/vList2"/>
    <dgm:cxn modelId="{3263640A-CCA1-4D2F-8B3A-6C3BADB98BD3}" type="presParOf" srcId="{88306E33-1770-4DA3-BA1B-9F31B0EF0786}" destId="{30CD552A-67E5-4E90-BA4C-A8E9F24CD5E6}" srcOrd="12" destOrd="0" presId="urn:microsoft.com/office/officeart/2005/8/layout/vList2"/>
    <dgm:cxn modelId="{50E1439D-9130-45C4-9788-23657B35EAA4}" type="presParOf" srcId="{88306E33-1770-4DA3-BA1B-9F31B0EF0786}" destId="{23575235-738F-420A-A69D-45A31B5E0D4B}" srcOrd="13" destOrd="0" presId="urn:microsoft.com/office/officeart/2005/8/layout/vList2"/>
    <dgm:cxn modelId="{BB64BCC6-84AE-43B1-AD8F-BC8537A790E1}" type="presParOf" srcId="{88306E33-1770-4DA3-BA1B-9F31B0EF0786}" destId="{8C3E7A4E-6C4A-4E0C-8DF6-EFD914DED1F0}" srcOrd="14"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F2DAF5D-5BF1-4BD7-B40F-0E08E556F36F}">
      <dsp:nvSpPr>
        <dsp:cNvPr id="0" name=""/>
        <dsp:cNvSpPr/>
      </dsp:nvSpPr>
      <dsp:spPr>
        <a:xfrm>
          <a:off x="0" y="38153"/>
          <a:ext cx="4683949" cy="62361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ro-RO" sz="2600" kern="1200" dirty="0"/>
            <a:t>ICE BREAKING</a:t>
          </a:r>
          <a:endParaRPr lang="en-US" sz="2600" kern="1200" dirty="0"/>
        </a:p>
      </dsp:txBody>
      <dsp:txXfrm>
        <a:off x="0" y="38153"/>
        <a:ext cx="4683949" cy="623610"/>
      </dsp:txXfrm>
    </dsp:sp>
    <dsp:sp modelId="{93677210-37A4-4579-BBF9-4D3D704EBAB8}">
      <dsp:nvSpPr>
        <dsp:cNvPr id="0" name=""/>
        <dsp:cNvSpPr/>
      </dsp:nvSpPr>
      <dsp:spPr>
        <a:xfrm>
          <a:off x="0" y="736643"/>
          <a:ext cx="4683949" cy="623610"/>
        </a:xfrm>
        <a:prstGeom prst="roundRect">
          <a:avLst/>
        </a:prstGeom>
        <a:solidFill>
          <a:schemeClr val="accent2">
            <a:hueOff val="668788"/>
            <a:satOff val="-834"/>
            <a:lumOff val="19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ro-RO" sz="2600" kern="1200" dirty="0"/>
            <a:t>IGNITE TALK</a:t>
          </a:r>
          <a:endParaRPr lang="en-US" sz="2600" kern="1200" dirty="0"/>
        </a:p>
      </dsp:txBody>
      <dsp:txXfrm>
        <a:off x="0" y="736643"/>
        <a:ext cx="4683949" cy="623610"/>
      </dsp:txXfrm>
    </dsp:sp>
    <dsp:sp modelId="{82BE270B-F406-4CF3-8246-9B1A5A0F6619}">
      <dsp:nvSpPr>
        <dsp:cNvPr id="0" name=""/>
        <dsp:cNvSpPr/>
      </dsp:nvSpPr>
      <dsp:spPr>
        <a:xfrm>
          <a:off x="0" y="1435133"/>
          <a:ext cx="4683949" cy="623610"/>
        </a:xfrm>
        <a:prstGeom prst="roundRect">
          <a:avLst/>
        </a:prstGeom>
        <a:solidFill>
          <a:schemeClr val="accent2">
            <a:hueOff val="1337577"/>
            <a:satOff val="-1668"/>
            <a:lumOff val="39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ro-RO" sz="2600" kern="1200" dirty="0"/>
            <a:t>-BAG-(PREMIERA</a:t>
          </a:r>
          <a:r>
            <a:rPr lang="ro-RO" sz="2600" kern="1200" dirty="0" smtClean="0"/>
            <a:t>)-</a:t>
          </a:r>
          <a:r>
            <a:rPr lang="en-US" sz="1600" kern="1200" dirty="0" err="1" smtClean="0"/>
            <a:t>etapa</a:t>
          </a:r>
          <a:r>
            <a:rPr lang="en-US" sz="1600" kern="1200" dirty="0" smtClean="0"/>
            <a:t> </a:t>
          </a:r>
          <a:r>
            <a:rPr lang="en-US" sz="1600" kern="1200" dirty="0" err="1" smtClean="0"/>
            <a:t>surpriza</a:t>
          </a:r>
          <a:endParaRPr lang="en-US" sz="1600" kern="1200" dirty="0"/>
        </a:p>
      </dsp:txBody>
      <dsp:txXfrm>
        <a:off x="0" y="1435133"/>
        <a:ext cx="4683949" cy="623610"/>
      </dsp:txXfrm>
    </dsp:sp>
    <dsp:sp modelId="{BF77183A-1A5B-4F1B-A903-573CA29F9607}">
      <dsp:nvSpPr>
        <dsp:cNvPr id="0" name=""/>
        <dsp:cNvSpPr/>
      </dsp:nvSpPr>
      <dsp:spPr>
        <a:xfrm>
          <a:off x="0" y="2133623"/>
          <a:ext cx="4683949" cy="623610"/>
        </a:xfrm>
        <a:prstGeom prst="roundRect">
          <a:avLst/>
        </a:prstGeom>
        <a:solidFill>
          <a:schemeClr val="accent2">
            <a:hueOff val="2006365"/>
            <a:satOff val="-2502"/>
            <a:lumOff val="58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ro-RO" sz="2600" kern="1200" dirty="0"/>
            <a:t>WORLD CAFE</a:t>
          </a:r>
          <a:endParaRPr lang="en-US" sz="2600" kern="1200" dirty="0"/>
        </a:p>
      </dsp:txBody>
      <dsp:txXfrm>
        <a:off x="0" y="2133623"/>
        <a:ext cx="4683949" cy="623610"/>
      </dsp:txXfrm>
    </dsp:sp>
    <dsp:sp modelId="{B2D65C00-9777-4E5D-B6E1-1D4759F9E682}">
      <dsp:nvSpPr>
        <dsp:cNvPr id="0" name=""/>
        <dsp:cNvSpPr/>
      </dsp:nvSpPr>
      <dsp:spPr>
        <a:xfrm>
          <a:off x="0" y="2832113"/>
          <a:ext cx="4683949" cy="623610"/>
        </a:xfrm>
        <a:prstGeom prst="roundRect">
          <a:avLst/>
        </a:prstGeom>
        <a:solidFill>
          <a:schemeClr val="accent2">
            <a:hueOff val="2675154"/>
            <a:satOff val="-3337"/>
            <a:lumOff val="78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ro-RO" sz="2600" kern="1200" dirty="0"/>
            <a:t>WE </a:t>
          </a:r>
          <a:r>
            <a:rPr lang="en-US" sz="2600" kern="1200" dirty="0" smtClean="0"/>
            <a:t>Y</a:t>
          </a:r>
          <a:r>
            <a:rPr lang="ro-RO" sz="2600" kern="1200" dirty="0" smtClean="0"/>
            <a:t>OUTH </a:t>
          </a:r>
          <a:r>
            <a:rPr lang="ro-RO" sz="2600" kern="1200" dirty="0"/>
            <a:t>COMMON AGENDA</a:t>
          </a:r>
          <a:endParaRPr lang="en-US" sz="2600" kern="1200" dirty="0"/>
        </a:p>
      </dsp:txBody>
      <dsp:txXfrm>
        <a:off x="0" y="2832113"/>
        <a:ext cx="4683949" cy="623610"/>
      </dsp:txXfrm>
    </dsp:sp>
    <dsp:sp modelId="{97D4CD89-86E0-47E1-ADE4-10A69A624A3E}">
      <dsp:nvSpPr>
        <dsp:cNvPr id="0" name=""/>
        <dsp:cNvSpPr/>
      </dsp:nvSpPr>
      <dsp:spPr>
        <a:xfrm>
          <a:off x="0" y="3530603"/>
          <a:ext cx="4683949" cy="623610"/>
        </a:xfrm>
        <a:prstGeom prst="roundRect">
          <a:avLst/>
        </a:prstGeom>
        <a:solidFill>
          <a:schemeClr val="accent2">
            <a:hueOff val="3343942"/>
            <a:satOff val="-4171"/>
            <a:lumOff val="98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ro-RO" sz="2600" kern="1200" dirty="0"/>
            <a:t>FIELD WORK</a:t>
          </a:r>
          <a:endParaRPr lang="en-US" sz="2600" kern="1200" dirty="0"/>
        </a:p>
      </dsp:txBody>
      <dsp:txXfrm>
        <a:off x="0" y="3530603"/>
        <a:ext cx="4683949" cy="623610"/>
      </dsp:txXfrm>
    </dsp:sp>
    <dsp:sp modelId="{30CD552A-67E5-4E90-BA4C-A8E9F24CD5E6}">
      <dsp:nvSpPr>
        <dsp:cNvPr id="0" name=""/>
        <dsp:cNvSpPr/>
      </dsp:nvSpPr>
      <dsp:spPr>
        <a:xfrm>
          <a:off x="0" y="4229093"/>
          <a:ext cx="4683949" cy="623610"/>
        </a:xfrm>
        <a:prstGeom prst="roundRect">
          <a:avLst/>
        </a:prstGeom>
        <a:solidFill>
          <a:schemeClr val="accent2">
            <a:hueOff val="4012731"/>
            <a:satOff val="-5005"/>
            <a:lumOff val="11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ro-RO" sz="2600" kern="1200" dirty="0"/>
            <a:t>CULTURE NIGHT</a:t>
          </a:r>
          <a:endParaRPr lang="en-US" sz="2600" kern="1200" dirty="0"/>
        </a:p>
      </dsp:txBody>
      <dsp:txXfrm>
        <a:off x="0" y="4229093"/>
        <a:ext cx="4683949" cy="623610"/>
      </dsp:txXfrm>
    </dsp:sp>
    <dsp:sp modelId="{8C3E7A4E-6C4A-4E0C-8DF6-EFD914DED1F0}">
      <dsp:nvSpPr>
        <dsp:cNvPr id="0" name=""/>
        <dsp:cNvSpPr/>
      </dsp:nvSpPr>
      <dsp:spPr>
        <a:xfrm>
          <a:off x="0" y="4927583"/>
          <a:ext cx="4683949" cy="623610"/>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ro-RO" sz="2600" kern="1200" dirty="0"/>
            <a:t>FINAL PRESENTATION</a:t>
          </a:r>
          <a:endParaRPr lang="en-US" sz="2600" kern="1200" dirty="0"/>
        </a:p>
      </dsp:txBody>
      <dsp:txXfrm>
        <a:off x="0" y="4927583"/>
        <a:ext cx="4683949" cy="62361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2" name="Titlu 1"/>
          <p:cNvSpPr>
            <a:spLocks noGrp="1"/>
          </p:cNvSpPr>
          <p:nvPr>
            <p:ph type="ctrTitle"/>
          </p:nvPr>
        </p:nvSpPr>
        <p:spPr>
          <a:xfrm>
            <a:off x="685800" y="2130425"/>
            <a:ext cx="7772400" cy="1470025"/>
          </a:xfrm>
        </p:spPr>
        <p:txBody>
          <a:bodyPr/>
          <a:lstStyle/>
          <a:p>
            <a:r>
              <a:rPr lang="ro-RO" smtClean="0"/>
              <a:t>Faceți clic pentru a edita stilul de titlu Coordonator</a:t>
            </a:r>
            <a:endParaRPr lang="ro-RO"/>
          </a:p>
        </p:txBody>
      </p:sp>
      <p:sp>
        <p:nvSpPr>
          <p:cNvPr id="3" name="Subtitlu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o-RO" smtClean="0"/>
              <a:t>Faceți clic pentru editarea stilului de subtitlu al coordonatorului</a:t>
            </a:r>
            <a:endParaRPr lang="ro-RO"/>
          </a:p>
        </p:txBody>
      </p:sp>
      <p:sp>
        <p:nvSpPr>
          <p:cNvPr id="4" name="Substituent dată 3"/>
          <p:cNvSpPr>
            <a:spLocks noGrp="1"/>
          </p:cNvSpPr>
          <p:nvPr>
            <p:ph type="dt" sz="half" idx="10"/>
          </p:nvPr>
        </p:nvSpPr>
        <p:spPr/>
        <p:txBody>
          <a:bodyPr/>
          <a:lstStyle/>
          <a:p>
            <a:fld id="{E0C2EE1A-F5A9-4964-9CB0-F62E3D3242CA}" type="datetimeFigureOut">
              <a:rPr lang="ro-RO" smtClean="0"/>
              <a:pPr/>
              <a:t>16.04.2024</a:t>
            </a:fld>
            <a:endParaRPr lang="ro-RO"/>
          </a:p>
        </p:txBody>
      </p:sp>
      <p:sp>
        <p:nvSpPr>
          <p:cNvPr id="5" name="Substituent subsol 4"/>
          <p:cNvSpPr>
            <a:spLocks noGrp="1"/>
          </p:cNvSpPr>
          <p:nvPr>
            <p:ph type="ftr" sz="quarter" idx="11"/>
          </p:nvPr>
        </p:nvSpPr>
        <p:spPr/>
        <p:txBody>
          <a:bodyPr/>
          <a:lstStyle/>
          <a:p>
            <a:endParaRPr lang="ro-RO"/>
          </a:p>
        </p:txBody>
      </p:sp>
      <p:sp>
        <p:nvSpPr>
          <p:cNvPr id="6" name="Substituent număr diapozitiv 5"/>
          <p:cNvSpPr>
            <a:spLocks noGrp="1"/>
          </p:cNvSpPr>
          <p:nvPr>
            <p:ph type="sldNum" sz="quarter" idx="12"/>
          </p:nvPr>
        </p:nvSpPr>
        <p:spPr/>
        <p:txBody>
          <a:bodyPr/>
          <a:lstStyle/>
          <a:p>
            <a:fld id="{DD78B74B-3D9E-474E-B5CD-8258B5F462A0}" type="slidenum">
              <a:rPr lang="ro-RO" smtClean="0"/>
              <a:pPr/>
              <a:t>‹#›</a:t>
            </a:fld>
            <a:endParaRPr lang="ro-R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Faceți clic pentru a edita stilul de titlu Coordonator</a:t>
            </a:r>
            <a:endParaRPr lang="ro-RO"/>
          </a:p>
        </p:txBody>
      </p:sp>
      <p:sp>
        <p:nvSpPr>
          <p:cNvPr id="3" name="Substituent text vertical 2"/>
          <p:cNvSpPr>
            <a:spLocks noGrp="1"/>
          </p:cNvSpPr>
          <p:nvPr>
            <p:ph type="body" orient="vert" idx="1"/>
          </p:nvPr>
        </p:nvSpPr>
        <p:spPr/>
        <p:txBody>
          <a:bodyPr vert="eaVert"/>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Substituent dată 3"/>
          <p:cNvSpPr>
            <a:spLocks noGrp="1"/>
          </p:cNvSpPr>
          <p:nvPr>
            <p:ph type="dt" sz="half" idx="10"/>
          </p:nvPr>
        </p:nvSpPr>
        <p:spPr/>
        <p:txBody>
          <a:bodyPr/>
          <a:lstStyle/>
          <a:p>
            <a:fld id="{E0C2EE1A-F5A9-4964-9CB0-F62E3D3242CA}" type="datetimeFigureOut">
              <a:rPr lang="ro-RO" smtClean="0"/>
              <a:pPr/>
              <a:t>16.04.2024</a:t>
            </a:fld>
            <a:endParaRPr lang="ro-RO"/>
          </a:p>
        </p:txBody>
      </p:sp>
      <p:sp>
        <p:nvSpPr>
          <p:cNvPr id="5" name="Substituent subsol 4"/>
          <p:cNvSpPr>
            <a:spLocks noGrp="1"/>
          </p:cNvSpPr>
          <p:nvPr>
            <p:ph type="ftr" sz="quarter" idx="11"/>
          </p:nvPr>
        </p:nvSpPr>
        <p:spPr/>
        <p:txBody>
          <a:bodyPr/>
          <a:lstStyle/>
          <a:p>
            <a:endParaRPr lang="ro-RO"/>
          </a:p>
        </p:txBody>
      </p:sp>
      <p:sp>
        <p:nvSpPr>
          <p:cNvPr id="6" name="Substituent număr diapozitiv 5"/>
          <p:cNvSpPr>
            <a:spLocks noGrp="1"/>
          </p:cNvSpPr>
          <p:nvPr>
            <p:ph type="sldNum" sz="quarter" idx="12"/>
          </p:nvPr>
        </p:nvSpPr>
        <p:spPr/>
        <p:txBody>
          <a:bodyPr/>
          <a:lstStyle/>
          <a:p>
            <a:fld id="{DD78B74B-3D9E-474E-B5CD-8258B5F462A0}" type="slidenum">
              <a:rPr lang="ro-RO" smtClean="0"/>
              <a:pPr/>
              <a:t>‹#›</a:t>
            </a:fld>
            <a:endParaRPr lang="ro-R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p:cNvSpPr>
            <a:spLocks noGrp="1"/>
          </p:cNvSpPr>
          <p:nvPr>
            <p:ph type="title" orient="vert"/>
          </p:nvPr>
        </p:nvSpPr>
        <p:spPr>
          <a:xfrm>
            <a:off x="6629400" y="274638"/>
            <a:ext cx="2057400" cy="5851525"/>
          </a:xfrm>
        </p:spPr>
        <p:txBody>
          <a:bodyPr vert="eaVert"/>
          <a:lstStyle/>
          <a:p>
            <a:r>
              <a:rPr lang="ro-RO" smtClean="0"/>
              <a:t>Faceți clic pentru a edita stilul de titlu Coordonator</a:t>
            </a:r>
            <a:endParaRPr lang="ro-RO"/>
          </a:p>
        </p:txBody>
      </p:sp>
      <p:sp>
        <p:nvSpPr>
          <p:cNvPr id="3" name="Substituent text vertical 2"/>
          <p:cNvSpPr>
            <a:spLocks noGrp="1"/>
          </p:cNvSpPr>
          <p:nvPr>
            <p:ph type="body" orient="vert" idx="1"/>
          </p:nvPr>
        </p:nvSpPr>
        <p:spPr>
          <a:xfrm>
            <a:off x="457200" y="274638"/>
            <a:ext cx="6019800" cy="5851525"/>
          </a:xfrm>
        </p:spPr>
        <p:txBody>
          <a:bodyPr vert="eaVert"/>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Substituent dată 3"/>
          <p:cNvSpPr>
            <a:spLocks noGrp="1"/>
          </p:cNvSpPr>
          <p:nvPr>
            <p:ph type="dt" sz="half" idx="10"/>
          </p:nvPr>
        </p:nvSpPr>
        <p:spPr/>
        <p:txBody>
          <a:bodyPr/>
          <a:lstStyle/>
          <a:p>
            <a:fld id="{E0C2EE1A-F5A9-4964-9CB0-F62E3D3242CA}" type="datetimeFigureOut">
              <a:rPr lang="ro-RO" smtClean="0"/>
              <a:pPr/>
              <a:t>16.04.2024</a:t>
            </a:fld>
            <a:endParaRPr lang="ro-RO"/>
          </a:p>
        </p:txBody>
      </p:sp>
      <p:sp>
        <p:nvSpPr>
          <p:cNvPr id="5" name="Substituent subsol 4"/>
          <p:cNvSpPr>
            <a:spLocks noGrp="1"/>
          </p:cNvSpPr>
          <p:nvPr>
            <p:ph type="ftr" sz="quarter" idx="11"/>
          </p:nvPr>
        </p:nvSpPr>
        <p:spPr/>
        <p:txBody>
          <a:bodyPr/>
          <a:lstStyle/>
          <a:p>
            <a:endParaRPr lang="ro-RO"/>
          </a:p>
        </p:txBody>
      </p:sp>
      <p:sp>
        <p:nvSpPr>
          <p:cNvPr id="6" name="Substituent număr diapozitiv 5"/>
          <p:cNvSpPr>
            <a:spLocks noGrp="1"/>
          </p:cNvSpPr>
          <p:nvPr>
            <p:ph type="sldNum" sz="quarter" idx="12"/>
          </p:nvPr>
        </p:nvSpPr>
        <p:spPr/>
        <p:txBody>
          <a:bodyPr/>
          <a:lstStyle/>
          <a:p>
            <a:fld id="{DD78B74B-3D9E-474E-B5CD-8258B5F462A0}" type="slidenum">
              <a:rPr lang="ro-RO" smtClean="0"/>
              <a:pPr/>
              <a:t>‹#›</a:t>
            </a:fld>
            <a:endParaRPr lang="ro-R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Faceți clic pentru a edita stilul de titlu Coordonator</a:t>
            </a:r>
            <a:endParaRPr lang="ro-RO"/>
          </a:p>
        </p:txBody>
      </p:sp>
      <p:sp>
        <p:nvSpPr>
          <p:cNvPr id="3" name="Substituent conținut 2"/>
          <p:cNvSpPr>
            <a:spLocks noGrp="1"/>
          </p:cNvSpPr>
          <p:nvPr>
            <p:ph idx="1"/>
          </p:nvPr>
        </p:nvSpPr>
        <p:spPr/>
        <p:txBody>
          <a:body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Substituent dată 3"/>
          <p:cNvSpPr>
            <a:spLocks noGrp="1"/>
          </p:cNvSpPr>
          <p:nvPr>
            <p:ph type="dt" sz="half" idx="10"/>
          </p:nvPr>
        </p:nvSpPr>
        <p:spPr/>
        <p:txBody>
          <a:bodyPr/>
          <a:lstStyle/>
          <a:p>
            <a:fld id="{E0C2EE1A-F5A9-4964-9CB0-F62E3D3242CA}" type="datetimeFigureOut">
              <a:rPr lang="ro-RO" smtClean="0"/>
              <a:pPr/>
              <a:t>16.04.2024</a:t>
            </a:fld>
            <a:endParaRPr lang="ro-RO"/>
          </a:p>
        </p:txBody>
      </p:sp>
      <p:sp>
        <p:nvSpPr>
          <p:cNvPr id="5" name="Substituent subsol 4"/>
          <p:cNvSpPr>
            <a:spLocks noGrp="1"/>
          </p:cNvSpPr>
          <p:nvPr>
            <p:ph type="ftr" sz="quarter" idx="11"/>
          </p:nvPr>
        </p:nvSpPr>
        <p:spPr/>
        <p:txBody>
          <a:bodyPr/>
          <a:lstStyle/>
          <a:p>
            <a:endParaRPr lang="ro-RO"/>
          </a:p>
        </p:txBody>
      </p:sp>
      <p:sp>
        <p:nvSpPr>
          <p:cNvPr id="6" name="Substituent număr diapozitiv 5"/>
          <p:cNvSpPr>
            <a:spLocks noGrp="1"/>
          </p:cNvSpPr>
          <p:nvPr>
            <p:ph type="sldNum" sz="quarter" idx="12"/>
          </p:nvPr>
        </p:nvSpPr>
        <p:spPr/>
        <p:txBody>
          <a:bodyPr/>
          <a:lstStyle/>
          <a:p>
            <a:fld id="{DD78B74B-3D9E-474E-B5CD-8258B5F462A0}" type="slidenum">
              <a:rPr lang="ro-RO" smtClean="0"/>
              <a:pPr/>
              <a:t>‹#›</a:t>
            </a:fld>
            <a:endParaRPr lang="ro-R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u 1"/>
          <p:cNvSpPr>
            <a:spLocks noGrp="1"/>
          </p:cNvSpPr>
          <p:nvPr>
            <p:ph type="title"/>
          </p:nvPr>
        </p:nvSpPr>
        <p:spPr>
          <a:xfrm>
            <a:off x="722313" y="4406900"/>
            <a:ext cx="7772400" cy="1362075"/>
          </a:xfrm>
        </p:spPr>
        <p:txBody>
          <a:bodyPr anchor="t"/>
          <a:lstStyle>
            <a:lvl1pPr algn="l">
              <a:defRPr sz="4000" b="1" cap="all"/>
            </a:lvl1pPr>
          </a:lstStyle>
          <a:p>
            <a:r>
              <a:rPr lang="ro-RO" smtClean="0"/>
              <a:t>Faceți clic pentru a edita stilul de titlu Coordonator</a:t>
            </a:r>
            <a:endParaRPr lang="ro-RO"/>
          </a:p>
        </p:txBody>
      </p:sp>
      <p:sp>
        <p:nvSpPr>
          <p:cNvPr id="3" name="Substituent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smtClean="0"/>
              <a:t>Faceți clic pentru a edita stilurile de text Coordonator</a:t>
            </a:r>
          </a:p>
        </p:txBody>
      </p:sp>
      <p:sp>
        <p:nvSpPr>
          <p:cNvPr id="4" name="Substituent dată 3"/>
          <p:cNvSpPr>
            <a:spLocks noGrp="1"/>
          </p:cNvSpPr>
          <p:nvPr>
            <p:ph type="dt" sz="half" idx="10"/>
          </p:nvPr>
        </p:nvSpPr>
        <p:spPr/>
        <p:txBody>
          <a:bodyPr/>
          <a:lstStyle/>
          <a:p>
            <a:fld id="{E0C2EE1A-F5A9-4964-9CB0-F62E3D3242CA}" type="datetimeFigureOut">
              <a:rPr lang="ro-RO" smtClean="0"/>
              <a:pPr/>
              <a:t>16.04.2024</a:t>
            </a:fld>
            <a:endParaRPr lang="ro-RO"/>
          </a:p>
        </p:txBody>
      </p:sp>
      <p:sp>
        <p:nvSpPr>
          <p:cNvPr id="5" name="Substituent subsol 4"/>
          <p:cNvSpPr>
            <a:spLocks noGrp="1"/>
          </p:cNvSpPr>
          <p:nvPr>
            <p:ph type="ftr" sz="quarter" idx="11"/>
          </p:nvPr>
        </p:nvSpPr>
        <p:spPr/>
        <p:txBody>
          <a:bodyPr/>
          <a:lstStyle/>
          <a:p>
            <a:endParaRPr lang="ro-RO"/>
          </a:p>
        </p:txBody>
      </p:sp>
      <p:sp>
        <p:nvSpPr>
          <p:cNvPr id="6" name="Substituent număr diapozitiv 5"/>
          <p:cNvSpPr>
            <a:spLocks noGrp="1"/>
          </p:cNvSpPr>
          <p:nvPr>
            <p:ph type="sldNum" sz="quarter" idx="12"/>
          </p:nvPr>
        </p:nvSpPr>
        <p:spPr/>
        <p:txBody>
          <a:bodyPr/>
          <a:lstStyle/>
          <a:p>
            <a:fld id="{DD78B74B-3D9E-474E-B5CD-8258B5F462A0}" type="slidenum">
              <a:rPr lang="ro-RO" smtClean="0"/>
              <a:pPr/>
              <a:t>‹#›</a:t>
            </a:fld>
            <a:endParaRPr lang="ro-R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Faceți clic pentru a edita stilul de titlu Coordonator</a:t>
            </a:r>
            <a:endParaRPr lang="ro-RO"/>
          </a:p>
        </p:txBody>
      </p:sp>
      <p:sp>
        <p:nvSpPr>
          <p:cNvPr id="3" name="Substituent conținut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Substituent conținut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5" name="Substituent dată 4"/>
          <p:cNvSpPr>
            <a:spLocks noGrp="1"/>
          </p:cNvSpPr>
          <p:nvPr>
            <p:ph type="dt" sz="half" idx="10"/>
          </p:nvPr>
        </p:nvSpPr>
        <p:spPr/>
        <p:txBody>
          <a:bodyPr/>
          <a:lstStyle/>
          <a:p>
            <a:fld id="{E0C2EE1A-F5A9-4964-9CB0-F62E3D3242CA}" type="datetimeFigureOut">
              <a:rPr lang="ro-RO" smtClean="0"/>
              <a:pPr/>
              <a:t>16.04.2024</a:t>
            </a:fld>
            <a:endParaRPr lang="ro-RO"/>
          </a:p>
        </p:txBody>
      </p:sp>
      <p:sp>
        <p:nvSpPr>
          <p:cNvPr id="6" name="Substituent subsol 5"/>
          <p:cNvSpPr>
            <a:spLocks noGrp="1"/>
          </p:cNvSpPr>
          <p:nvPr>
            <p:ph type="ftr" sz="quarter" idx="11"/>
          </p:nvPr>
        </p:nvSpPr>
        <p:spPr/>
        <p:txBody>
          <a:bodyPr/>
          <a:lstStyle/>
          <a:p>
            <a:endParaRPr lang="ro-RO"/>
          </a:p>
        </p:txBody>
      </p:sp>
      <p:sp>
        <p:nvSpPr>
          <p:cNvPr id="7" name="Substituent număr diapozitiv 6"/>
          <p:cNvSpPr>
            <a:spLocks noGrp="1"/>
          </p:cNvSpPr>
          <p:nvPr>
            <p:ph type="sldNum" sz="quarter" idx="12"/>
          </p:nvPr>
        </p:nvSpPr>
        <p:spPr/>
        <p:txBody>
          <a:bodyPr/>
          <a:lstStyle/>
          <a:p>
            <a:fld id="{DD78B74B-3D9E-474E-B5CD-8258B5F462A0}" type="slidenum">
              <a:rPr lang="ro-RO" smtClean="0"/>
              <a:pPr/>
              <a:t>‹#›</a:t>
            </a:fld>
            <a:endParaRPr lang="ro-R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lvl1pPr>
              <a:defRPr/>
            </a:lvl1pPr>
          </a:lstStyle>
          <a:p>
            <a:r>
              <a:rPr lang="ro-RO" smtClean="0"/>
              <a:t>Faceți clic pentru a edita stilul de titlu Coordonator</a:t>
            </a:r>
            <a:endParaRPr lang="ro-RO"/>
          </a:p>
        </p:txBody>
      </p:sp>
      <p:sp>
        <p:nvSpPr>
          <p:cNvPr id="3" name="Substituent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smtClean="0"/>
              <a:t>Faceți clic pentru a edita stilurile de text Coordonator</a:t>
            </a:r>
          </a:p>
        </p:txBody>
      </p:sp>
      <p:sp>
        <p:nvSpPr>
          <p:cNvPr id="4" name="Substituent conținut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5" name="Substituent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smtClean="0"/>
              <a:t>Faceți clic pentru a edita stilurile de text Coordonator</a:t>
            </a:r>
          </a:p>
        </p:txBody>
      </p:sp>
      <p:sp>
        <p:nvSpPr>
          <p:cNvPr id="6" name="Substituent conținut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7" name="Substituent dată 6"/>
          <p:cNvSpPr>
            <a:spLocks noGrp="1"/>
          </p:cNvSpPr>
          <p:nvPr>
            <p:ph type="dt" sz="half" idx="10"/>
          </p:nvPr>
        </p:nvSpPr>
        <p:spPr/>
        <p:txBody>
          <a:bodyPr/>
          <a:lstStyle/>
          <a:p>
            <a:fld id="{E0C2EE1A-F5A9-4964-9CB0-F62E3D3242CA}" type="datetimeFigureOut">
              <a:rPr lang="ro-RO" smtClean="0"/>
              <a:pPr/>
              <a:t>16.04.2024</a:t>
            </a:fld>
            <a:endParaRPr lang="ro-RO"/>
          </a:p>
        </p:txBody>
      </p:sp>
      <p:sp>
        <p:nvSpPr>
          <p:cNvPr id="8" name="Substituent subsol 7"/>
          <p:cNvSpPr>
            <a:spLocks noGrp="1"/>
          </p:cNvSpPr>
          <p:nvPr>
            <p:ph type="ftr" sz="quarter" idx="11"/>
          </p:nvPr>
        </p:nvSpPr>
        <p:spPr/>
        <p:txBody>
          <a:bodyPr/>
          <a:lstStyle/>
          <a:p>
            <a:endParaRPr lang="ro-RO"/>
          </a:p>
        </p:txBody>
      </p:sp>
      <p:sp>
        <p:nvSpPr>
          <p:cNvPr id="9" name="Substituent număr diapozitiv 8"/>
          <p:cNvSpPr>
            <a:spLocks noGrp="1"/>
          </p:cNvSpPr>
          <p:nvPr>
            <p:ph type="sldNum" sz="quarter" idx="12"/>
          </p:nvPr>
        </p:nvSpPr>
        <p:spPr/>
        <p:txBody>
          <a:bodyPr/>
          <a:lstStyle/>
          <a:p>
            <a:fld id="{DD78B74B-3D9E-474E-B5CD-8258B5F462A0}" type="slidenum">
              <a:rPr lang="ro-RO" smtClean="0"/>
              <a:pPr/>
              <a:t>‹#›</a:t>
            </a:fld>
            <a:endParaRPr lang="ro-R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Faceți clic pentru a edita stilul de titlu Coordonator</a:t>
            </a:r>
            <a:endParaRPr lang="ro-RO"/>
          </a:p>
        </p:txBody>
      </p:sp>
      <p:sp>
        <p:nvSpPr>
          <p:cNvPr id="3" name="Substituent dată 2"/>
          <p:cNvSpPr>
            <a:spLocks noGrp="1"/>
          </p:cNvSpPr>
          <p:nvPr>
            <p:ph type="dt" sz="half" idx="10"/>
          </p:nvPr>
        </p:nvSpPr>
        <p:spPr/>
        <p:txBody>
          <a:bodyPr/>
          <a:lstStyle/>
          <a:p>
            <a:fld id="{E0C2EE1A-F5A9-4964-9CB0-F62E3D3242CA}" type="datetimeFigureOut">
              <a:rPr lang="ro-RO" smtClean="0"/>
              <a:pPr/>
              <a:t>16.04.2024</a:t>
            </a:fld>
            <a:endParaRPr lang="ro-RO"/>
          </a:p>
        </p:txBody>
      </p:sp>
      <p:sp>
        <p:nvSpPr>
          <p:cNvPr id="4" name="Substituent subsol 3"/>
          <p:cNvSpPr>
            <a:spLocks noGrp="1"/>
          </p:cNvSpPr>
          <p:nvPr>
            <p:ph type="ftr" sz="quarter" idx="11"/>
          </p:nvPr>
        </p:nvSpPr>
        <p:spPr/>
        <p:txBody>
          <a:bodyPr/>
          <a:lstStyle/>
          <a:p>
            <a:endParaRPr lang="ro-RO"/>
          </a:p>
        </p:txBody>
      </p:sp>
      <p:sp>
        <p:nvSpPr>
          <p:cNvPr id="5" name="Substituent număr diapozitiv 4"/>
          <p:cNvSpPr>
            <a:spLocks noGrp="1"/>
          </p:cNvSpPr>
          <p:nvPr>
            <p:ph type="sldNum" sz="quarter" idx="12"/>
          </p:nvPr>
        </p:nvSpPr>
        <p:spPr/>
        <p:txBody>
          <a:bodyPr/>
          <a:lstStyle/>
          <a:p>
            <a:fld id="{DD78B74B-3D9E-474E-B5CD-8258B5F462A0}" type="slidenum">
              <a:rPr lang="ro-RO" smtClean="0"/>
              <a:pPr/>
              <a:t>‹#›</a:t>
            </a:fld>
            <a:endParaRPr lang="ro-R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p:cNvSpPr>
            <a:spLocks noGrp="1"/>
          </p:cNvSpPr>
          <p:nvPr>
            <p:ph type="dt" sz="half" idx="10"/>
          </p:nvPr>
        </p:nvSpPr>
        <p:spPr/>
        <p:txBody>
          <a:bodyPr/>
          <a:lstStyle/>
          <a:p>
            <a:fld id="{E0C2EE1A-F5A9-4964-9CB0-F62E3D3242CA}" type="datetimeFigureOut">
              <a:rPr lang="ro-RO" smtClean="0"/>
              <a:pPr/>
              <a:t>16.04.2024</a:t>
            </a:fld>
            <a:endParaRPr lang="ro-RO"/>
          </a:p>
        </p:txBody>
      </p:sp>
      <p:sp>
        <p:nvSpPr>
          <p:cNvPr id="3" name="Substituent subsol 2"/>
          <p:cNvSpPr>
            <a:spLocks noGrp="1"/>
          </p:cNvSpPr>
          <p:nvPr>
            <p:ph type="ftr" sz="quarter" idx="11"/>
          </p:nvPr>
        </p:nvSpPr>
        <p:spPr/>
        <p:txBody>
          <a:bodyPr/>
          <a:lstStyle/>
          <a:p>
            <a:endParaRPr lang="ro-RO"/>
          </a:p>
        </p:txBody>
      </p:sp>
      <p:sp>
        <p:nvSpPr>
          <p:cNvPr id="4" name="Substituent număr diapozitiv 3"/>
          <p:cNvSpPr>
            <a:spLocks noGrp="1"/>
          </p:cNvSpPr>
          <p:nvPr>
            <p:ph type="sldNum" sz="quarter" idx="12"/>
          </p:nvPr>
        </p:nvSpPr>
        <p:spPr/>
        <p:txBody>
          <a:bodyPr/>
          <a:lstStyle/>
          <a:p>
            <a:fld id="{DD78B74B-3D9E-474E-B5CD-8258B5F462A0}" type="slidenum">
              <a:rPr lang="ro-RO" smtClean="0"/>
              <a:pPr/>
              <a:t>‹#›</a:t>
            </a:fld>
            <a:endParaRPr lang="ro-R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p:cNvSpPr>
            <a:spLocks noGrp="1"/>
          </p:cNvSpPr>
          <p:nvPr>
            <p:ph type="title"/>
          </p:nvPr>
        </p:nvSpPr>
        <p:spPr>
          <a:xfrm>
            <a:off x="457200" y="273050"/>
            <a:ext cx="3008313" cy="1162050"/>
          </a:xfrm>
        </p:spPr>
        <p:txBody>
          <a:bodyPr anchor="b"/>
          <a:lstStyle>
            <a:lvl1pPr algn="l">
              <a:defRPr sz="2000" b="1"/>
            </a:lvl1pPr>
          </a:lstStyle>
          <a:p>
            <a:r>
              <a:rPr lang="ro-RO" smtClean="0"/>
              <a:t>Faceți clic pentru a edita stilul de titlu Coordonator</a:t>
            </a:r>
            <a:endParaRPr lang="ro-RO"/>
          </a:p>
        </p:txBody>
      </p:sp>
      <p:sp>
        <p:nvSpPr>
          <p:cNvPr id="3" name="Substituent conținut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Substituent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smtClean="0"/>
              <a:t>Faceți clic pentru a edita stilurile de text Coordonator</a:t>
            </a:r>
          </a:p>
        </p:txBody>
      </p:sp>
      <p:sp>
        <p:nvSpPr>
          <p:cNvPr id="5" name="Substituent dată 4"/>
          <p:cNvSpPr>
            <a:spLocks noGrp="1"/>
          </p:cNvSpPr>
          <p:nvPr>
            <p:ph type="dt" sz="half" idx="10"/>
          </p:nvPr>
        </p:nvSpPr>
        <p:spPr/>
        <p:txBody>
          <a:bodyPr/>
          <a:lstStyle/>
          <a:p>
            <a:fld id="{E0C2EE1A-F5A9-4964-9CB0-F62E3D3242CA}" type="datetimeFigureOut">
              <a:rPr lang="ro-RO" smtClean="0"/>
              <a:pPr/>
              <a:t>16.04.2024</a:t>
            </a:fld>
            <a:endParaRPr lang="ro-RO"/>
          </a:p>
        </p:txBody>
      </p:sp>
      <p:sp>
        <p:nvSpPr>
          <p:cNvPr id="6" name="Substituent subsol 5"/>
          <p:cNvSpPr>
            <a:spLocks noGrp="1"/>
          </p:cNvSpPr>
          <p:nvPr>
            <p:ph type="ftr" sz="quarter" idx="11"/>
          </p:nvPr>
        </p:nvSpPr>
        <p:spPr/>
        <p:txBody>
          <a:bodyPr/>
          <a:lstStyle/>
          <a:p>
            <a:endParaRPr lang="ro-RO"/>
          </a:p>
        </p:txBody>
      </p:sp>
      <p:sp>
        <p:nvSpPr>
          <p:cNvPr id="7" name="Substituent număr diapozitiv 6"/>
          <p:cNvSpPr>
            <a:spLocks noGrp="1"/>
          </p:cNvSpPr>
          <p:nvPr>
            <p:ph type="sldNum" sz="quarter" idx="12"/>
          </p:nvPr>
        </p:nvSpPr>
        <p:spPr/>
        <p:txBody>
          <a:bodyPr/>
          <a:lstStyle/>
          <a:p>
            <a:fld id="{DD78B74B-3D9E-474E-B5CD-8258B5F462A0}" type="slidenum">
              <a:rPr lang="ro-RO" smtClean="0"/>
              <a:pPr/>
              <a:t>‹#›</a:t>
            </a:fld>
            <a:endParaRPr lang="ro-R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u 1"/>
          <p:cNvSpPr>
            <a:spLocks noGrp="1"/>
          </p:cNvSpPr>
          <p:nvPr>
            <p:ph type="title"/>
          </p:nvPr>
        </p:nvSpPr>
        <p:spPr>
          <a:xfrm>
            <a:off x="1792288" y="4800600"/>
            <a:ext cx="5486400" cy="566738"/>
          </a:xfrm>
        </p:spPr>
        <p:txBody>
          <a:bodyPr anchor="b"/>
          <a:lstStyle>
            <a:lvl1pPr algn="l">
              <a:defRPr sz="2000" b="1"/>
            </a:lvl1pPr>
          </a:lstStyle>
          <a:p>
            <a:r>
              <a:rPr lang="ro-RO" smtClean="0"/>
              <a:t>Faceți clic pentru a edita stilul de titlu Coordonator</a:t>
            </a:r>
            <a:endParaRPr lang="ro-RO"/>
          </a:p>
        </p:txBody>
      </p:sp>
      <p:sp>
        <p:nvSpPr>
          <p:cNvPr id="3" name="Substituent i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Substituent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smtClean="0"/>
              <a:t>Faceți clic pentru a edita stilurile de text Coordonator</a:t>
            </a:r>
          </a:p>
        </p:txBody>
      </p:sp>
      <p:sp>
        <p:nvSpPr>
          <p:cNvPr id="5" name="Substituent dată 4"/>
          <p:cNvSpPr>
            <a:spLocks noGrp="1"/>
          </p:cNvSpPr>
          <p:nvPr>
            <p:ph type="dt" sz="half" idx="10"/>
          </p:nvPr>
        </p:nvSpPr>
        <p:spPr/>
        <p:txBody>
          <a:bodyPr/>
          <a:lstStyle/>
          <a:p>
            <a:fld id="{E0C2EE1A-F5A9-4964-9CB0-F62E3D3242CA}" type="datetimeFigureOut">
              <a:rPr lang="ro-RO" smtClean="0"/>
              <a:pPr/>
              <a:t>16.04.2024</a:t>
            </a:fld>
            <a:endParaRPr lang="ro-RO"/>
          </a:p>
        </p:txBody>
      </p:sp>
      <p:sp>
        <p:nvSpPr>
          <p:cNvPr id="6" name="Substituent subsol 5"/>
          <p:cNvSpPr>
            <a:spLocks noGrp="1"/>
          </p:cNvSpPr>
          <p:nvPr>
            <p:ph type="ftr" sz="quarter" idx="11"/>
          </p:nvPr>
        </p:nvSpPr>
        <p:spPr/>
        <p:txBody>
          <a:bodyPr/>
          <a:lstStyle/>
          <a:p>
            <a:endParaRPr lang="ro-RO"/>
          </a:p>
        </p:txBody>
      </p:sp>
      <p:sp>
        <p:nvSpPr>
          <p:cNvPr id="7" name="Substituent număr diapozitiv 6"/>
          <p:cNvSpPr>
            <a:spLocks noGrp="1"/>
          </p:cNvSpPr>
          <p:nvPr>
            <p:ph type="sldNum" sz="quarter" idx="12"/>
          </p:nvPr>
        </p:nvSpPr>
        <p:spPr/>
        <p:txBody>
          <a:bodyPr/>
          <a:lstStyle/>
          <a:p>
            <a:fld id="{DD78B74B-3D9E-474E-B5CD-8258B5F462A0}" type="slidenum">
              <a:rPr lang="ro-RO" smtClean="0"/>
              <a:pPr/>
              <a:t>‹#›</a:t>
            </a:fld>
            <a:endParaRPr lang="ro-R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titl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o-RO" smtClean="0"/>
              <a:t>Faceți clic pentru a edita stilul de titlu Coordonator</a:t>
            </a:r>
            <a:endParaRPr lang="ro-RO"/>
          </a:p>
        </p:txBody>
      </p:sp>
      <p:sp>
        <p:nvSpPr>
          <p:cNvPr id="3" name="Substituent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Substituent dată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C2EE1A-F5A9-4964-9CB0-F62E3D3242CA}" type="datetimeFigureOut">
              <a:rPr lang="ro-RO" smtClean="0"/>
              <a:pPr/>
              <a:t>16.04.2024</a:t>
            </a:fld>
            <a:endParaRPr lang="ro-RO"/>
          </a:p>
        </p:txBody>
      </p:sp>
      <p:sp>
        <p:nvSpPr>
          <p:cNvPr id="5" name="Substituent subsol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o-RO"/>
          </a:p>
        </p:txBody>
      </p:sp>
      <p:sp>
        <p:nvSpPr>
          <p:cNvPr id="6" name="Substituent număr diapozitiv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78B74B-3D9E-474E-B5CD-8258B5F462A0}" type="slidenum">
              <a:rPr lang="ro-RO" smtClean="0"/>
              <a:pPr/>
              <a:t>‹#›</a:t>
            </a:fld>
            <a:endParaRPr lang="ro-R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ziarulfaclia.ro/nou/wp-content/uploads/2021/08/Larisa-Munteanu.jpg"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xmlns="" id="{5C05CAAB-DBA2-4548-AD5F-01BB97FBB20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536918"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useBgFill="1">
        <p:nvSpPr>
          <p:cNvPr id="11" name="Rectangle 10">
            <a:extLst>
              <a:ext uri="{FF2B5EF4-FFF2-40B4-BE49-F238E27FC236}">
                <a16:creationId xmlns:a16="http://schemas.microsoft.com/office/drawing/2014/main" xmlns="" id="{A2679492-7988-4050-9056-5424444524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xmlns="" id="{B091B163-7D61-4891-ABCF-5C13D9C418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4334933"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792D177-9E3A-EFFD-8734-79B03817F0C4}"/>
              </a:ext>
            </a:extLst>
          </p:cNvPr>
          <p:cNvSpPr>
            <a:spLocks noGrp="1"/>
          </p:cNvSpPr>
          <p:nvPr>
            <p:ph type="title"/>
          </p:nvPr>
        </p:nvSpPr>
        <p:spPr>
          <a:xfrm>
            <a:off x="111446" y="381935"/>
            <a:ext cx="4334930" cy="5974414"/>
          </a:xfrm>
        </p:spPr>
        <p:txBody>
          <a:bodyPr vert="horz" lIns="91440" tIns="45720" rIns="91440" bIns="45720" rtlCol="0" anchor="ctr">
            <a:normAutofit/>
          </a:bodyPr>
          <a:lstStyle/>
          <a:p>
            <a:r>
              <a:rPr lang="en-US" sz="8000" kern="1200" dirty="0">
                <a:solidFill>
                  <a:schemeClr val="bg1"/>
                </a:solidFill>
                <a:latin typeface="+mj-lt"/>
                <a:ea typeface="+mj-ea"/>
                <a:cs typeface="+mj-cs"/>
              </a:rPr>
              <a:t>YICGG 2024</a:t>
            </a:r>
          </a:p>
        </p:txBody>
      </p:sp>
      <p:sp>
        <p:nvSpPr>
          <p:cNvPr id="15" name="Graphic 11">
            <a:extLst>
              <a:ext uri="{FF2B5EF4-FFF2-40B4-BE49-F238E27FC236}">
                <a16:creationId xmlns:a16="http://schemas.microsoft.com/office/drawing/2014/main" xmlns="" id="{6CB927A4-E432-4310-9CD5-E89FF506317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74796" y="554153"/>
            <a:ext cx="128636"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bg1"/>
          </a:solidFill>
          <a:ln w="776" cap="flat">
            <a:noFill/>
            <a:prstDash val="solid"/>
            <a:miter/>
          </a:ln>
        </p:spPr>
        <p:txBody>
          <a:bodyPr rtlCol="0" anchor="ctr"/>
          <a:lstStyle/>
          <a:p>
            <a:endParaRPr lang="en-US"/>
          </a:p>
        </p:txBody>
      </p:sp>
      <p:sp>
        <p:nvSpPr>
          <p:cNvPr id="17" name="Graphic 10">
            <a:extLst>
              <a:ext uri="{FF2B5EF4-FFF2-40B4-BE49-F238E27FC236}">
                <a16:creationId xmlns:a16="http://schemas.microsoft.com/office/drawing/2014/main" xmlns="" id="{E3020543-B24B-4EC4-8FFC-8DD88EEA91A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06732" y="837005"/>
            <a:ext cx="84320"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bg1"/>
          </a:solidFill>
          <a:ln w="516" cap="flat">
            <a:noFill/>
            <a:prstDash val="solid"/>
            <a:miter/>
          </a:ln>
        </p:spPr>
        <p:txBody>
          <a:bodyPr rtlCol="0" anchor="ctr"/>
          <a:lstStyle/>
          <a:p>
            <a:endParaRPr lang="en-US"/>
          </a:p>
        </p:txBody>
      </p:sp>
      <p:sp>
        <p:nvSpPr>
          <p:cNvPr id="19" name="Graphic 12">
            <a:extLst>
              <a:ext uri="{FF2B5EF4-FFF2-40B4-BE49-F238E27FC236}">
                <a16:creationId xmlns:a16="http://schemas.microsoft.com/office/drawing/2014/main" xmlns="" id="{1453BF6C-B012-48B7-B4E8-6D7AC7C27D0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60419" y="1472474"/>
            <a:ext cx="118159"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bg1"/>
          </a:solidFill>
          <a:ln w="751" cap="flat">
            <a:noFill/>
            <a:prstDash val="solid"/>
            <a:miter/>
          </a:ln>
        </p:spPr>
        <p:txBody>
          <a:bodyPr rtlCol="0" anchor="ctr"/>
          <a:lstStyle/>
          <a:p>
            <a:endParaRPr lang="en-US"/>
          </a:p>
        </p:txBody>
      </p:sp>
      <p:sp>
        <p:nvSpPr>
          <p:cNvPr id="4" name="Text Placeholder 3">
            <a:extLst>
              <a:ext uri="{FF2B5EF4-FFF2-40B4-BE49-F238E27FC236}">
                <a16:creationId xmlns:a16="http://schemas.microsoft.com/office/drawing/2014/main" xmlns="" id="{DEB90BC9-29FF-F952-4C15-3F2A741A1E45}"/>
              </a:ext>
            </a:extLst>
          </p:cNvPr>
          <p:cNvSpPr>
            <a:spLocks noGrp="1"/>
          </p:cNvSpPr>
          <p:nvPr>
            <p:ph type="body" sz="half" idx="2"/>
          </p:nvPr>
        </p:nvSpPr>
        <p:spPr>
          <a:xfrm>
            <a:off x="4572001" y="381936"/>
            <a:ext cx="3740216" cy="5974415"/>
          </a:xfrm>
        </p:spPr>
        <p:txBody>
          <a:bodyPr vert="horz" lIns="91440" tIns="45720" rIns="91440" bIns="45720" rtlCol="0" anchor="ctr">
            <a:normAutofit/>
          </a:bodyPr>
          <a:lstStyle/>
          <a:p>
            <a:pPr indent="-228600">
              <a:buFont typeface="Arial" panose="020B0604020202020204" pitchFamily="34" charset="0"/>
              <a:buChar char="•"/>
            </a:pPr>
            <a:r>
              <a:rPr lang="en-US" sz="2800" dirty="0" smtClean="0">
                <a:latin typeface="Times New Roman" panose="02020603050405020304" pitchFamily="18" charset="0"/>
                <a:ea typeface="ADLaM Display" panose="020F0502020204030204" pitchFamily="2" charset="0"/>
                <a:cs typeface="Times New Roman" panose="02020603050405020304" pitchFamily="18" charset="0"/>
              </a:rPr>
              <a:t>BUDAPESTA</a:t>
            </a:r>
            <a:r>
              <a:rPr lang="en-US" sz="2800" dirty="0">
                <a:latin typeface="Times New Roman" panose="02020603050405020304" pitchFamily="18" charset="0"/>
                <a:ea typeface="ADLaM Display" panose="020F0502020204030204" pitchFamily="2" charset="0"/>
                <a:cs typeface="Times New Roman" panose="02020603050405020304" pitchFamily="18" charset="0"/>
              </a:rPr>
              <a:t>, UNGARIA</a:t>
            </a:r>
          </a:p>
          <a:p>
            <a:pPr indent="-228600">
              <a:buFont typeface="Arial" panose="020B0604020202020204" pitchFamily="34" charset="0"/>
              <a:buChar char="•"/>
            </a:pPr>
            <a:r>
              <a:rPr lang="en-US" sz="2800" dirty="0" smtClean="0">
                <a:latin typeface="Times New Roman" panose="02020603050405020304" pitchFamily="18" charset="0"/>
                <a:ea typeface="ADLaM Display" panose="020F0502020204030204" pitchFamily="2" charset="0"/>
                <a:cs typeface="Times New Roman" panose="02020603050405020304" pitchFamily="18" charset="0"/>
              </a:rPr>
              <a:t>22.07.2024-26.07.2024</a:t>
            </a:r>
          </a:p>
          <a:p>
            <a:pPr indent="-228600">
              <a:buFont typeface="Arial" panose="020B0604020202020204" pitchFamily="34" charset="0"/>
              <a:buChar char="•"/>
            </a:pPr>
            <a:endParaRPr lang="en-US" sz="2800" dirty="0" smtClean="0">
              <a:latin typeface="Times New Roman" panose="02020603050405020304" pitchFamily="18" charset="0"/>
              <a:ea typeface="ADLaM Display" panose="020F0502020204030204" pitchFamily="2" charset="0"/>
              <a:cs typeface="Times New Roman" panose="02020603050405020304" pitchFamily="18" charset="0"/>
            </a:endParaRPr>
          </a:p>
          <a:p>
            <a:pPr indent="-228600">
              <a:buFont typeface="Arial" panose="020B0604020202020204" pitchFamily="34" charset="0"/>
              <a:buChar char="•"/>
            </a:pPr>
            <a:endParaRPr lang="en-US" sz="2800" dirty="0" smtClean="0">
              <a:latin typeface="Times New Roman" panose="02020603050405020304" pitchFamily="18" charset="0"/>
              <a:ea typeface="ADLaM Display" panose="020F0502020204030204" pitchFamily="2" charset="0"/>
              <a:cs typeface="Times New Roman" panose="02020603050405020304" pitchFamily="18" charset="0"/>
            </a:endParaRPr>
          </a:p>
          <a:p>
            <a:pPr indent="-228600">
              <a:buFont typeface="Arial" panose="020B0604020202020204" pitchFamily="34" charset="0"/>
              <a:buChar char="•"/>
            </a:pPr>
            <a:endParaRPr lang="en-US" sz="2800" dirty="0" smtClean="0">
              <a:latin typeface="Times New Roman" panose="02020603050405020304" pitchFamily="18" charset="0"/>
              <a:ea typeface="ADLaM Display" panose="020F0502020204030204" pitchFamily="2" charset="0"/>
              <a:cs typeface="Times New Roman" panose="02020603050405020304" pitchFamily="18" charset="0"/>
            </a:endParaRPr>
          </a:p>
          <a:p>
            <a:pPr indent="-228600" algn="ctr"/>
            <a:r>
              <a:rPr lang="en-US" sz="4000" b="1" dirty="0" smtClean="0"/>
              <a:t>GLOBAL   AI  GOVERNANCE  </a:t>
            </a:r>
          </a:p>
          <a:p>
            <a:pPr indent="-228600">
              <a:buFont typeface="Arial" panose="020B0604020202020204" pitchFamily="34" charset="0"/>
              <a:buChar char="•"/>
            </a:pPr>
            <a:endParaRPr lang="en-US" sz="2800" dirty="0">
              <a:latin typeface="Times New Roman" panose="02020603050405020304" pitchFamily="18" charset="0"/>
              <a:ea typeface="ADLaM Display" panose="020F0502020204030204" pitchFamily="2" charset="0"/>
              <a:cs typeface="Times New Roman" panose="02020603050405020304" pitchFamily="18" charset="0"/>
            </a:endParaRPr>
          </a:p>
        </p:txBody>
      </p:sp>
      <p:cxnSp>
        <p:nvCxnSpPr>
          <p:cNvPr id="21" name="Straight Connector 20">
            <a:extLst>
              <a:ext uri="{FF2B5EF4-FFF2-40B4-BE49-F238E27FC236}">
                <a16:creationId xmlns:a16="http://schemas.microsoft.com/office/drawing/2014/main" xmlns="" id="{C49DA8F6-BCC1-4447-B54C-57856834B94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868962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856038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u 5"/>
          <p:cNvSpPr>
            <a:spLocks noGrp="1"/>
          </p:cNvSpPr>
          <p:nvPr>
            <p:ph type="title"/>
          </p:nvPr>
        </p:nvSpPr>
        <p:spPr>
          <a:xfrm>
            <a:off x="467544" y="548680"/>
            <a:ext cx="8229600" cy="5760640"/>
          </a:xfrm>
        </p:spPr>
        <p:txBody>
          <a:bodyPr>
            <a:normAutofit/>
          </a:bodyPr>
          <a:lstStyle/>
          <a:p>
            <a:r>
              <a:rPr lang="en-US" sz="1800" b="1" dirty="0" err="1" smtClean="0">
                <a:latin typeface="Times New Roman" pitchFamily="18" charset="0"/>
                <a:cs typeface="Times New Roman" pitchFamily="18" charset="0"/>
              </a:rPr>
              <a:t>Despre</a:t>
            </a:r>
            <a:r>
              <a:rPr lang="en-US" sz="1800" b="1" dirty="0" smtClean="0">
                <a:latin typeface="Times New Roman" pitchFamily="18" charset="0"/>
                <a:cs typeface="Times New Roman" pitchFamily="18" charset="0"/>
              </a:rPr>
              <a:t> YICGG </a:t>
            </a:r>
            <a:r>
              <a:rPr lang="en-US" sz="1300" dirty="0" smtClean="0">
                <a:latin typeface="Times New Roman" pitchFamily="18" charset="0"/>
                <a:cs typeface="Times New Roman" pitchFamily="18" charset="0"/>
              </a:rPr>
              <a:t/>
            </a:r>
            <a:br>
              <a:rPr lang="en-US" sz="1300" dirty="0" smtClean="0">
                <a:latin typeface="Times New Roman" pitchFamily="18" charset="0"/>
                <a:cs typeface="Times New Roman" pitchFamily="18" charset="0"/>
              </a:rPr>
            </a:br>
            <a:r>
              <a:rPr lang="en-US" sz="1300" dirty="0" smtClean="0">
                <a:latin typeface="Times New Roman" pitchFamily="18" charset="0"/>
                <a:cs typeface="Times New Roman" pitchFamily="18" charset="0"/>
              </a:rPr>
              <a:t/>
            </a:r>
            <a:br>
              <a:rPr lang="en-US" sz="1300" dirty="0" smtClean="0">
                <a:latin typeface="Times New Roman" pitchFamily="18" charset="0"/>
                <a:cs typeface="Times New Roman" pitchFamily="18" charset="0"/>
              </a:rPr>
            </a:br>
            <a:r>
              <a:rPr lang="en-US" sz="1300" dirty="0" smtClean="0">
                <a:latin typeface="Times New Roman" pitchFamily="18" charset="0"/>
                <a:cs typeface="Times New Roman" pitchFamily="18" charset="0"/>
              </a:rPr>
              <a:t>	</a:t>
            </a:r>
            <a:r>
              <a:rPr lang="ro-RO" sz="1200" b="1" dirty="0" smtClean="0"/>
              <a:t>Youth </a:t>
            </a:r>
            <a:r>
              <a:rPr lang="ro-RO" sz="1200" b="1" dirty="0" err="1" smtClean="0"/>
              <a:t>Innovation</a:t>
            </a:r>
            <a:r>
              <a:rPr lang="ro-RO" sz="1200" b="1" dirty="0" smtClean="0"/>
              <a:t> </a:t>
            </a:r>
            <a:r>
              <a:rPr lang="ro-RO" sz="1200" b="1" dirty="0" err="1" smtClean="0"/>
              <a:t>Competition</a:t>
            </a:r>
            <a:r>
              <a:rPr lang="ro-RO" sz="1200" b="1" dirty="0" smtClean="0"/>
              <a:t> on Global </a:t>
            </a:r>
            <a:r>
              <a:rPr lang="ro-RO" sz="1200" b="1" dirty="0" err="1" smtClean="0"/>
              <a:t>Governance</a:t>
            </a:r>
            <a:r>
              <a:rPr lang="ro-RO" sz="1200" b="1" dirty="0" smtClean="0"/>
              <a:t> (YICGG)</a:t>
            </a:r>
            <a:r>
              <a:rPr lang="ro-RO" sz="1200" dirty="0" smtClean="0"/>
              <a:t> este un eveniment organizat de Universitatea </a:t>
            </a:r>
            <a:r>
              <a:rPr lang="ro-RO" sz="1200" dirty="0" err="1" smtClean="0"/>
              <a:t>Fudan</a:t>
            </a:r>
            <a:r>
              <a:rPr lang="ro-RO" sz="1200" dirty="0" smtClean="0"/>
              <a:t> din Shanghai (China), sub egida Programului Națiunilor Unite pentru Dezvoltare, ce are ca obiective atât crearea unui cadru de discuții între tineri, pe teme de interes global, cât și motivarea acestora să se dedice rezolvării unor probleme ce privesc guvernanța globală și dezvoltarea durabilă.</a:t>
            </a:r>
            <a:br>
              <a:rPr lang="ro-RO" sz="1200" dirty="0" smtClean="0"/>
            </a:br>
            <a:r>
              <a:rPr lang="ro-RO" sz="1200" dirty="0" smtClean="0"/>
              <a:t> 	Organizată în principal de SIRPA (</a:t>
            </a:r>
            <a:r>
              <a:rPr lang="ro-RO" sz="1200" dirty="0" err="1" smtClean="0"/>
              <a:t>School</a:t>
            </a:r>
            <a:r>
              <a:rPr lang="ro-RO" sz="1200" dirty="0" smtClean="0"/>
              <a:t> of Internațional </a:t>
            </a:r>
            <a:r>
              <a:rPr lang="ro-RO" sz="1200" dirty="0" err="1" smtClean="0"/>
              <a:t>Relations</a:t>
            </a:r>
            <a:r>
              <a:rPr lang="ro-RO" sz="1200" dirty="0" smtClean="0"/>
              <a:t> </a:t>
            </a:r>
            <a:r>
              <a:rPr lang="ro-RO" sz="1200" dirty="0" err="1" smtClean="0"/>
              <a:t>and</a:t>
            </a:r>
            <a:r>
              <a:rPr lang="ro-RO" sz="1200" dirty="0" smtClean="0"/>
              <a:t> Public Affairs), din cadrul </a:t>
            </a:r>
            <a:r>
              <a:rPr lang="ro-RO" sz="1200" dirty="0" err="1" smtClean="0"/>
              <a:t>Fudan</a:t>
            </a:r>
            <a:r>
              <a:rPr lang="ro-RO" sz="1200" dirty="0" smtClean="0"/>
              <a:t> University, Shanghai, China, la care se </a:t>
            </a:r>
            <a:r>
              <a:rPr lang="ro-RO" sz="1200" dirty="0" err="1" smtClean="0"/>
              <a:t>adauga</a:t>
            </a:r>
            <a:r>
              <a:rPr lang="ro-RO" sz="1200" dirty="0" smtClean="0"/>
              <a:t> in fiecare an </a:t>
            </a:r>
            <a:r>
              <a:rPr lang="ro-RO" sz="1200" dirty="0" err="1" smtClean="0"/>
              <a:t>diferiti</a:t>
            </a:r>
            <a:r>
              <a:rPr lang="ro-RO" sz="1200" dirty="0" smtClean="0"/>
              <a:t> sponsori, YICGG  este o competiție interdisciplinară, menită să aducă împreună tineri din domenii de studiu cât mai variate (juriști, economiști, politologi, ingineri, sociologi, psihologi, specialiști IT, administrație publică, jurnalism etc.), în intenția de a crea o platformă  unde să poată comunica și dezbate pe larg aspecte care privesc întreaga omenire. Datorită standardelor de înalt nivel academic de derulare, competiția a fost denumită „Olimpiada academică a tinerilor”.</a:t>
            </a:r>
            <a:r>
              <a:rPr lang="en-US" sz="1200" dirty="0" smtClean="0"/>
              <a:t/>
            </a:r>
            <a:br>
              <a:rPr lang="en-US" sz="1200" dirty="0" smtClean="0"/>
            </a:br>
            <a:r>
              <a:rPr lang="en-US" sz="1200" dirty="0" smtClean="0"/>
              <a:t>	</a:t>
            </a:r>
            <a:r>
              <a:rPr lang="ro-RO" sz="1200" dirty="0" smtClean="0"/>
              <a:t>Prima ediție a evenimentului a fost organizată în anul 2007 de către S</a:t>
            </a:r>
            <a:r>
              <a:rPr lang="en-US" sz="1200" dirty="0" smtClean="0"/>
              <a:t>IRPA </a:t>
            </a:r>
            <a:r>
              <a:rPr lang="ro-RO" sz="1200" dirty="0" smtClean="0"/>
              <a:t> din cadrul Universității </a:t>
            </a:r>
            <a:r>
              <a:rPr lang="ro-RO" sz="1200" dirty="0" err="1" smtClean="0"/>
              <a:t>Fudan</a:t>
            </a:r>
            <a:r>
              <a:rPr lang="ro-RO" sz="1200" dirty="0" smtClean="0"/>
              <a:t>, reprezentând în toți anii care au urmat, singura competiție internațională cu scopul declarat de a stimula inovația în guvernanța globală.</a:t>
            </a:r>
            <a:br>
              <a:rPr lang="ro-RO" sz="1200" dirty="0" smtClean="0"/>
            </a:br>
            <a:r>
              <a:rPr lang="ro-RO" sz="1200" dirty="0" smtClean="0"/>
              <a:t>	In fiecare an, YICGG este organizata de SIRPA – </a:t>
            </a:r>
            <a:r>
              <a:rPr lang="ro-RO" sz="1200" dirty="0" err="1" smtClean="0"/>
              <a:t>Fudan</a:t>
            </a:r>
            <a:r>
              <a:rPr lang="ro-RO" sz="1200" dirty="0" smtClean="0"/>
              <a:t> University; in fiecare an este propusa o alta tema a </a:t>
            </a:r>
            <a:r>
              <a:rPr lang="ro-RO" sz="1200" dirty="0" err="1" smtClean="0"/>
              <a:t>competitiei</a:t>
            </a:r>
            <a:r>
              <a:rPr lang="ro-RO" sz="1200" dirty="0" smtClean="0"/>
              <a:t> (uneori </a:t>
            </a:r>
            <a:r>
              <a:rPr lang="ro-RO" sz="1200" dirty="0" err="1" smtClean="0"/>
              <a:t>urmand</a:t>
            </a:r>
            <a:r>
              <a:rPr lang="ro-RO" sz="1200" dirty="0" smtClean="0"/>
              <a:t> tema </a:t>
            </a:r>
            <a:r>
              <a:rPr lang="ro-RO" sz="1200" dirty="0" err="1" smtClean="0"/>
              <a:t>expozitiei</a:t>
            </a:r>
            <a:r>
              <a:rPr lang="ro-RO" sz="1200" dirty="0" smtClean="0"/>
              <a:t> mondiale din acel an), si este </a:t>
            </a:r>
            <a:r>
              <a:rPr lang="ro-RO" sz="1200" dirty="0" err="1" smtClean="0"/>
              <a:t>gazduita</a:t>
            </a:r>
            <a:r>
              <a:rPr lang="ro-RO" sz="1200" dirty="0" smtClean="0"/>
              <a:t>  de </a:t>
            </a:r>
            <a:r>
              <a:rPr lang="ro-RO" sz="1200" dirty="0" err="1" smtClean="0"/>
              <a:t>universitati</a:t>
            </a:r>
            <a:r>
              <a:rPr lang="ro-RO" sz="1200" dirty="0" smtClean="0"/>
              <a:t> </a:t>
            </a:r>
            <a:r>
              <a:rPr lang="ro-RO" sz="1200" dirty="0" err="1" smtClean="0"/>
              <a:t>de</a:t>
            </a:r>
            <a:r>
              <a:rPr lang="ro-RO" sz="1200" dirty="0" smtClean="0"/>
              <a:t> marca fie din alte </a:t>
            </a:r>
            <a:r>
              <a:rPr lang="ro-RO" sz="1200" dirty="0" err="1" smtClean="0"/>
              <a:t>localitati</a:t>
            </a:r>
            <a:r>
              <a:rPr lang="ro-RO" sz="1200" dirty="0" smtClean="0"/>
              <a:t> din China (ex. 2023 – in Dali, Yunnan, China - biodiversitate), fie din alte state (ex. 2017 - </a:t>
            </a:r>
            <a:r>
              <a:rPr lang="ro-RO" sz="1200" dirty="0" err="1" smtClean="0"/>
              <a:t>Nazarbayev</a:t>
            </a:r>
            <a:r>
              <a:rPr lang="ro-RO" sz="1200" dirty="0" smtClean="0"/>
              <a:t> University din Astana, </a:t>
            </a:r>
            <a:r>
              <a:rPr lang="ro-RO" sz="1200" dirty="0" err="1" smtClean="0"/>
              <a:t>Kazakhstan</a:t>
            </a:r>
            <a:r>
              <a:rPr lang="ro-RO" sz="1200" dirty="0" smtClean="0"/>
              <a:t> – energie – cu ocazia </a:t>
            </a:r>
            <a:r>
              <a:rPr lang="ro-RO" sz="1200" dirty="0" err="1" smtClean="0"/>
              <a:t>expozitiei</a:t>
            </a:r>
            <a:r>
              <a:rPr lang="ro-RO" sz="1200" dirty="0" smtClean="0"/>
              <a:t> Mondiale pe tema energiei organizata in Astana), fie chiar in cadrul unor </a:t>
            </a:r>
            <a:r>
              <a:rPr lang="ro-RO" sz="1200" dirty="0" err="1" smtClean="0"/>
              <a:t>expozitii</a:t>
            </a:r>
            <a:r>
              <a:rPr lang="ro-RO" sz="1200" dirty="0" smtClean="0"/>
              <a:t> mondiale (ex. 2015 - Milano, Italia – </a:t>
            </a:r>
            <a:r>
              <a:rPr lang="ro-RO" sz="1200" dirty="0" err="1" smtClean="0"/>
              <a:t>Sustainable</a:t>
            </a:r>
            <a:r>
              <a:rPr lang="ro-RO" sz="1200" dirty="0" smtClean="0"/>
              <a:t> </a:t>
            </a:r>
            <a:r>
              <a:rPr lang="ro-RO" sz="1200" dirty="0" err="1" smtClean="0"/>
              <a:t>food</a:t>
            </a:r>
            <a:r>
              <a:rPr lang="ro-RO" sz="1200" dirty="0" smtClean="0"/>
              <a:t>) s.a.  </a:t>
            </a:r>
            <a:br>
              <a:rPr lang="ro-RO" sz="1200" dirty="0" smtClean="0"/>
            </a:br>
            <a:r>
              <a:rPr lang="ro-RO" sz="1200" dirty="0" smtClean="0"/>
              <a:t>	</a:t>
            </a:r>
            <a:br>
              <a:rPr lang="ro-RO" sz="1200" dirty="0" smtClean="0"/>
            </a:br>
            <a:r>
              <a:rPr lang="ro-RO" sz="1200" dirty="0" smtClean="0"/>
              <a:t>	</a:t>
            </a:r>
            <a:r>
              <a:rPr lang="ro-RO" sz="1200" b="1" dirty="0" smtClean="0"/>
              <a:t>YICGG 2024</a:t>
            </a:r>
            <a:r>
              <a:rPr lang="ro-RO" sz="1200" dirty="0" smtClean="0"/>
              <a:t> este organizata de SIRPA – </a:t>
            </a:r>
            <a:r>
              <a:rPr lang="ro-RO" sz="1200" dirty="0" err="1" smtClean="0"/>
              <a:t>Fudan</a:t>
            </a:r>
            <a:r>
              <a:rPr lang="ro-RO" sz="1200" dirty="0" smtClean="0"/>
              <a:t> University, Shanghai, </a:t>
            </a:r>
            <a:r>
              <a:rPr lang="ro-RO" sz="1200" dirty="0" err="1" smtClean="0"/>
              <a:t>gazduita</a:t>
            </a:r>
            <a:r>
              <a:rPr lang="ro-RO" sz="1200" dirty="0" smtClean="0"/>
              <a:t> in Ungaria, </a:t>
            </a:r>
            <a:r>
              <a:rPr lang="ro-RO" sz="1200" dirty="0" err="1" smtClean="0"/>
              <a:t>finantata</a:t>
            </a:r>
            <a:r>
              <a:rPr lang="ro-RO" sz="1200" dirty="0" smtClean="0"/>
              <a:t> din Fondul de Dezvoltare al </a:t>
            </a:r>
            <a:r>
              <a:rPr lang="ro-RO" sz="1200" dirty="0" err="1" smtClean="0"/>
              <a:t>Natiunilor</a:t>
            </a:r>
            <a:r>
              <a:rPr lang="ro-RO" sz="1200" dirty="0" smtClean="0"/>
              <a:t> Unite, precum si din surse europene. Tema centrala este: </a:t>
            </a:r>
            <a:r>
              <a:rPr lang="en-US" sz="1200" b="1" dirty="0" smtClean="0"/>
              <a:t>GLOBAL AI  GOVERNANCE. </a:t>
            </a:r>
            <a:r>
              <a:rPr lang="ro-RO" sz="1200" dirty="0" smtClean="0"/>
              <a:t/>
            </a:r>
            <a:br>
              <a:rPr lang="ro-RO" sz="1200" dirty="0" smtClean="0"/>
            </a:br>
            <a:r>
              <a:rPr lang="en-US" sz="1200" dirty="0" smtClean="0">
                <a:latin typeface="Times New Roman" pitchFamily="18" charset="0"/>
                <a:cs typeface="Times New Roman" pitchFamily="18" charset="0"/>
              </a:rPr>
              <a:t/>
            </a:r>
            <a:br>
              <a:rPr lang="en-US" sz="1200" dirty="0" smtClean="0">
                <a:latin typeface="Times New Roman" pitchFamily="18" charset="0"/>
                <a:cs typeface="Times New Roman" pitchFamily="18" charset="0"/>
              </a:rPr>
            </a:br>
            <a:r>
              <a:rPr lang="en-US" sz="1200" dirty="0">
                <a:latin typeface="Times New Roman" pitchFamily="18" charset="0"/>
                <a:cs typeface="Times New Roman" pitchFamily="18" charset="0"/>
              </a:rPr>
              <a:t>	</a:t>
            </a:r>
            <a:r>
              <a:rPr lang="fr-FR" sz="1200" dirty="0" smtClean="0"/>
              <a:t>YICGG este o </a:t>
            </a:r>
            <a:r>
              <a:rPr lang="fr-FR" sz="1200" dirty="0" err="1" smtClean="0"/>
              <a:t>competitie</a:t>
            </a:r>
            <a:r>
              <a:rPr lang="fr-FR" sz="1200" dirty="0" smtClean="0"/>
              <a:t> care se </a:t>
            </a:r>
            <a:r>
              <a:rPr lang="fr-FR" sz="1200" dirty="0" err="1" smtClean="0"/>
              <a:t>deruleaza</a:t>
            </a:r>
            <a:r>
              <a:rPr lang="fr-FR" sz="1200" dirty="0" smtClean="0"/>
              <a:t> </a:t>
            </a:r>
            <a:r>
              <a:rPr lang="fr-FR" sz="1200" dirty="0" err="1" smtClean="0"/>
              <a:t>pe</a:t>
            </a:r>
            <a:r>
              <a:rPr lang="fr-FR" sz="1200" dirty="0" smtClean="0"/>
              <a:t> mai </a:t>
            </a:r>
            <a:r>
              <a:rPr lang="fr-FR" sz="1200" dirty="0" err="1" smtClean="0"/>
              <a:t>multe</a:t>
            </a:r>
            <a:r>
              <a:rPr lang="fr-FR" sz="1200" dirty="0" smtClean="0"/>
              <a:t> </a:t>
            </a:r>
            <a:r>
              <a:rPr lang="fr-FR" sz="1200" dirty="0" err="1" smtClean="0"/>
              <a:t>etape</a:t>
            </a:r>
            <a:r>
              <a:rPr lang="fr-FR" sz="1200" dirty="0" smtClean="0"/>
              <a:t>, </a:t>
            </a:r>
            <a:r>
              <a:rPr lang="fr-FR" sz="1200" dirty="0" err="1" smtClean="0"/>
              <a:t>astfel</a:t>
            </a:r>
            <a:r>
              <a:rPr lang="fr-FR" sz="1200" dirty="0" smtClean="0"/>
              <a:t>:</a:t>
            </a:r>
            <a:br>
              <a:rPr lang="fr-FR" sz="1200" dirty="0" smtClean="0"/>
            </a:br>
            <a:r>
              <a:rPr lang="fr-FR" sz="1200" dirty="0" smtClean="0"/>
              <a:t>	</a:t>
            </a:r>
            <a:r>
              <a:rPr lang="ro-RO" sz="1200" dirty="0" smtClean="0"/>
              <a:t>I. </a:t>
            </a:r>
            <a:r>
              <a:rPr lang="ro-RO" sz="1200" b="1" dirty="0" smtClean="0"/>
              <a:t>Prima etapă – etapa de selecție</a:t>
            </a:r>
            <a:r>
              <a:rPr lang="ro-RO" sz="1200" dirty="0" smtClean="0"/>
              <a:t> – constă în trimiterea unor proiecte de către echipe formate din maximum trei membri, sau participări individuale. Echipele pot fi formate din studenţi  de la nivel de licenţă şi/sau master ori doctorat. Proiectele sunt evaluate de experți internaționali. În funcție de îndeplinirea anumitor criterii, sunt selectate echipele care vor putea participa la etapele următoare. Cel mai bun proiect este distins cu premiul </a:t>
            </a:r>
            <a:r>
              <a:rPr lang="ro-RO" sz="1200" dirty="0" err="1" smtClean="0"/>
              <a:t>Most</a:t>
            </a:r>
            <a:r>
              <a:rPr lang="ro-RO" sz="1200" dirty="0" smtClean="0"/>
              <a:t> </a:t>
            </a:r>
            <a:r>
              <a:rPr lang="ro-RO" sz="1200" dirty="0" err="1" smtClean="0"/>
              <a:t>Innovative</a:t>
            </a:r>
            <a:r>
              <a:rPr lang="ro-RO" sz="1200" dirty="0" smtClean="0"/>
              <a:t> Team (MIT), iar cei care obțin această distincție au garantată participarea la următoarea ediție a YICGG.</a:t>
            </a:r>
            <a:endParaRPr lang="ro-RO" sz="12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67544" y="476672"/>
            <a:ext cx="8229600" cy="5904656"/>
          </a:xfrm>
        </p:spPr>
        <p:txBody>
          <a:bodyPr>
            <a:normAutofit fontScale="90000"/>
          </a:bodyPr>
          <a:lstStyle/>
          <a:p>
            <a:r>
              <a:rPr lang="ro-RO" sz="1200" b="1" dirty="0" smtClean="0"/>
              <a:t>	</a:t>
            </a: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t>
            </a:r>
            <a:r>
              <a:rPr lang="ro-RO" sz="1300" b="1" dirty="0" smtClean="0">
                <a:latin typeface="Times New Roman" pitchFamily="18" charset="0"/>
                <a:cs typeface="Times New Roman" pitchFamily="18" charset="0"/>
              </a:rPr>
              <a:t>II. A doua etapă a competiției – </a:t>
            </a:r>
            <a:r>
              <a:rPr lang="ro-RO" sz="1300" b="1" dirty="0" err="1" smtClean="0">
                <a:latin typeface="Times New Roman" pitchFamily="18" charset="0"/>
                <a:cs typeface="Times New Roman" pitchFamily="18" charset="0"/>
              </a:rPr>
              <a:t>Ignite-talk</a:t>
            </a:r>
            <a:r>
              <a:rPr lang="ro-RO" sz="1300" b="1" dirty="0" smtClean="0">
                <a:latin typeface="Times New Roman" pitchFamily="18" charset="0"/>
                <a:cs typeface="Times New Roman" pitchFamily="18" charset="0"/>
              </a:rPr>
              <a:t>, </a:t>
            </a:r>
            <a:r>
              <a:rPr lang="ro-RO" sz="1300" dirty="0" smtClean="0">
                <a:latin typeface="Times New Roman" pitchFamily="18" charset="0"/>
                <a:cs typeface="Times New Roman" pitchFamily="18" charset="0"/>
              </a:rPr>
              <a:t>promovată sub sloganul „Luminează-ne, dar într-un mod rapid!”, constă într-o prezentare de maximum cinci minute, însoțită de o prezentare </a:t>
            </a:r>
            <a:r>
              <a:rPr lang="ro-RO" sz="1300" dirty="0" err="1" smtClean="0">
                <a:latin typeface="Times New Roman" pitchFamily="18" charset="0"/>
                <a:cs typeface="Times New Roman" pitchFamily="18" charset="0"/>
              </a:rPr>
              <a:t>power</a:t>
            </a:r>
            <a:r>
              <a:rPr lang="ro-RO" sz="1300" dirty="0" smtClean="0">
                <a:latin typeface="Times New Roman" pitchFamily="18" charset="0"/>
                <a:cs typeface="Times New Roman" pitchFamily="18" charset="0"/>
              </a:rPr>
              <a:t> </a:t>
            </a:r>
            <a:r>
              <a:rPr lang="ro-RO" sz="1300" dirty="0" err="1" smtClean="0">
                <a:latin typeface="Times New Roman" pitchFamily="18" charset="0"/>
                <a:cs typeface="Times New Roman" pitchFamily="18" charset="0"/>
              </a:rPr>
              <a:t>point</a:t>
            </a:r>
            <a:r>
              <a:rPr lang="ro-RO" sz="1300" dirty="0" smtClean="0">
                <a:latin typeface="Times New Roman" pitchFamily="18" charset="0"/>
                <a:cs typeface="Times New Roman" pitchFamily="18" charset="0"/>
              </a:rPr>
              <a:t> de maximum 20 </a:t>
            </a:r>
            <a:r>
              <a:rPr lang="ro-RO" sz="1300" dirty="0" err="1" smtClean="0">
                <a:latin typeface="Times New Roman" pitchFamily="18" charset="0"/>
                <a:cs typeface="Times New Roman" pitchFamily="18" charset="0"/>
              </a:rPr>
              <a:t>slide-uri</a:t>
            </a:r>
            <a:r>
              <a:rPr lang="ro-RO" sz="1300" dirty="0" smtClean="0">
                <a:latin typeface="Times New Roman" pitchFamily="18" charset="0"/>
                <a:cs typeface="Times New Roman" pitchFamily="18" charset="0"/>
              </a:rPr>
              <a:t>, prin care fiecare participant își expune o viziune proprie asupra temelor de interes comun. Cea mai bună prezentare </a:t>
            </a:r>
            <a:r>
              <a:rPr lang="ro-RO" sz="1300" u="sng" dirty="0" smtClean="0">
                <a:latin typeface="Times New Roman" pitchFamily="18" charset="0"/>
                <a:cs typeface="Times New Roman" pitchFamily="18" charset="0"/>
                <a:hlinkClick r:id="rId2"/>
              </a:rPr>
              <a:t> </a:t>
            </a:r>
            <a:r>
              <a:rPr lang="ro-RO" sz="1300" dirty="0" smtClean="0">
                <a:latin typeface="Times New Roman" pitchFamily="18" charset="0"/>
                <a:cs typeface="Times New Roman" pitchFamily="18" charset="0"/>
              </a:rPr>
              <a:t>este distinsă cu premiul The </a:t>
            </a:r>
            <a:r>
              <a:rPr lang="ro-RO" sz="1300" dirty="0" err="1" smtClean="0">
                <a:latin typeface="Times New Roman" pitchFamily="18" charset="0"/>
                <a:cs typeface="Times New Roman" pitchFamily="18" charset="0"/>
              </a:rPr>
              <a:t>Ignite</a:t>
            </a:r>
            <a:r>
              <a:rPr lang="ro-RO" sz="1300" dirty="0" smtClean="0">
                <a:latin typeface="Times New Roman" pitchFamily="18" charset="0"/>
                <a:cs typeface="Times New Roman" pitchFamily="18" charset="0"/>
              </a:rPr>
              <a:t> Talk King/Queen (ITK/ITQ). Prezentările </a:t>
            </a:r>
            <a:r>
              <a:rPr lang="ro-RO" sz="1300" dirty="0" err="1" smtClean="0">
                <a:latin typeface="Times New Roman" pitchFamily="18" charset="0"/>
                <a:cs typeface="Times New Roman" pitchFamily="18" charset="0"/>
              </a:rPr>
              <a:t>ppt</a:t>
            </a:r>
            <a:r>
              <a:rPr lang="ro-RO" sz="1300" dirty="0" smtClean="0">
                <a:latin typeface="Times New Roman" pitchFamily="18" charset="0"/>
                <a:cs typeface="Times New Roman" pitchFamily="18" charset="0"/>
              </a:rPr>
              <a:t>. sunt trimise organizatorilor cu aproximativ o lună înainte de desfășurarea competiției.</a:t>
            </a:r>
            <a:br>
              <a:rPr lang="ro-RO" sz="1300" dirty="0" smtClean="0">
                <a:latin typeface="Times New Roman" pitchFamily="18" charset="0"/>
                <a:cs typeface="Times New Roman" pitchFamily="18" charset="0"/>
              </a:rPr>
            </a:br>
            <a:r>
              <a:rPr lang="ro-RO" sz="1300" dirty="0" smtClean="0">
                <a:latin typeface="Times New Roman" pitchFamily="18" charset="0"/>
                <a:cs typeface="Times New Roman" pitchFamily="18" charset="0"/>
              </a:rPr>
              <a:t> </a:t>
            </a:r>
            <a:br>
              <a:rPr lang="ro-RO" sz="1300" dirty="0" smtClean="0">
                <a:latin typeface="Times New Roman" pitchFamily="18" charset="0"/>
                <a:cs typeface="Times New Roman" pitchFamily="18" charset="0"/>
              </a:rPr>
            </a:br>
            <a:r>
              <a:rPr lang="ro-RO" sz="1300" b="1" dirty="0" smtClean="0">
                <a:latin typeface="Times New Roman" pitchFamily="18" charset="0"/>
                <a:cs typeface="Times New Roman" pitchFamily="18" charset="0"/>
              </a:rPr>
              <a:t> 	Intre timp, organizatorii  redistribuie </a:t>
            </a:r>
            <a:r>
              <a:rPr lang="ro-RO" sz="1300" dirty="0" smtClean="0">
                <a:latin typeface="Times New Roman" pitchFamily="18" charset="0"/>
                <a:cs typeface="Times New Roman" pitchFamily="18" charset="0"/>
              </a:rPr>
              <a:t>aleatoriu a membrii echipelor admise  în noi echipe – </a:t>
            </a:r>
            <a:r>
              <a:rPr lang="ro-RO" sz="1300" b="1" dirty="0" smtClean="0">
                <a:latin typeface="Times New Roman" pitchFamily="18" charset="0"/>
                <a:cs typeface="Times New Roman" pitchFamily="18" charset="0"/>
              </a:rPr>
              <a:t>WORLD TEAMS</a:t>
            </a:r>
            <a:r>
              <a:rPr lang="ro-RO" sz="1300" dirty="0" smtClean="0">
                <a:latin typeface="Times New Roman" pitchFamily="18" charset="0"/>
                <a:cs typeface="Times New Roman" pitchFamily="18" charset="0"/>
              </a:rPr>
              <a:t> - de câte 6-8-9 membri, echipe care primesc o nouă temă pe baza căreia vor propune un proiect, cel mai fezabil și inovativ primind distincția The </a:t>
            </a:r>
            <a:r>
              <a:rPr lang="ro-RO" sz="1300" dirty="0" err="1" smtClean="0">
                <a:latin typeface="Times New Roman" pitchFamily="18" charset="0"/>
                <a:cs typeface="Times New Roman" pitchFamily="18" charset="0"/>
              </a:rPr>
              <a:t>Most</a:t>
            </a:r>
            <a:r>
              <a:rPr lang="ro-RO" sz="1300" dirty="0" smtClean="0">
                <a:latin typeface="Times New Roman" pitchFamily="18" charset="0"/>
                <a:cs typeface="Times New Roman" pitchFamily="18" charset="0"/>
              </a:rPr>
              <a:t> </a:t>
            </a:r>
            <a:r>
              <a:rPr lang="ro-RO" sz="1300" dirty="0" err="1" smtClean="0">
                <a:latin typeface="Times New Roman" pitchFamily="18" charset="0"/>
                <a:cs typeface="Times New Roman" pitchFamily="18" charset="0"/>
              </a:rPr>
              <a:t>Valuable</a:t>
            </a:r>
            <a:r>
              <a:rPr lang="ro-RO" sz="1300" dirty="0" smtClean="0">
                <a:latin typeface="Times New Roman" pitchFamily="18" charset="0"/>
                <a:cs typeface="Times New Roman" pitchFamily="18" charset="0"/>
              </a:rPr>
              <a:t> Project (MVP) („cel mai bun proiect din competiție“). </a:t>
            </a:r>
            <a:br>
              <a:rPr lang="ro-RO" sz="1300" dirty="0" smtClean="0">
                <a:latin typeface="Times New Roman" pitchFamily="18" charset="0"/>
                <a:cs typeface="Times New Roman" pitchFamily="18" charset="0"/>
              </a:rPr>
            </a:br>
            <a:r>
              <a:rPr lang="ro-RO" sz="1300" dirty="0" smtClean="0">
                <a:latin typeface="Times New Roman" pitchFamily="18" charset="0"/>
                <a:cs typeface="Times New Roman" pitchFamily="18" charset="0"/>
              </a:rPr>
              <a:t>	Echipele mondiale sunt formate din </a:t>
            </a:r>
            <a:r>
              <a:rPr lang="ro-RO" sz="1300" dirty="0" err="1" smtClean="0">
                <a:latin typeface="Times New Roman" pitchFamily="18" charset="0"/>
                <a:cs typeface="Times New Roman" pitchFamily="18" charset="0"/>
              </a:rPr>
              <a:t>studenti</a:t>
            </a:r>
            <a:r>
              <a:rPr lang="ro-RO" sz="1300" dirty="0" smtClean="0">
                <a:latin typeface="Times New Roman" pitchFamily="18" charset="0"/>
                <a:cs typeface="Times New Roman" pitchFamily="18" charset="0"/>
              </a:rPr>
              <a:t> </a:t>
            </a:r>
            <a:r>
              <a:rPr lang="ro-RO" sz="1300" dirty="0" err="1" smtClean="0">
                <a:latin typeface="Times New Roman" pitchFamily="18" charset="0"/>
                <a:cs typeface="Times New Roman" pitchFamily="18" charset="0"/>
              </a:rPr>
              <a:t>din</a:t>
            </a:r>
            <a:r>
              <a:rPr lang="ro-RO" sz="1300" dirty="0" smtClean="0">
                <a:latin typeface="Times New Roman" pitchFamily="18" charset="0"/>
                <a:cs typeface="Times New Roman" pitchFamily="18" charset="0"/>
              </a:rPr>
              <a:t> diferite state; au la dispoziţie două zile să lucreze la propunerea unui nou proiect pe baza noii teme stabilite. </a:t>
            </a:r>
            <a:br>
              <a:rPr lang="ro-RO" sz="1300" dirty="0" smtClean="0">
                <a:latin typeface="Times New Roman" pitchFamily="18" charset="0"/>
                <a:cs typeface="Times New Roman" pitchFamily="18" charset="0"/>
              </a:rPr>
            </a:br>
            <a:r>
              <a:rPr lang="ro-RO" sz="1300" dirty="0" smtClean="0">
                <a:latin typeface="Times New Roman" pitchFamily="18" charset="0"/>
                <a:cs typeface="Times New Roman" pitchFamily="18" charset="0"/>
              </a:rPr>
              <a:t>	</a:t>
            </a:r>
            <a:br>
              <a:rPr lang="ro-RO" sz="1300" dirty="0" smtClean="0">
                <a:latin typeface="Times New Roman" pitchFamily="18" charset="0"/>
                <a:cs typeface="Times New Roman" pitchFamily="18" charset="0"/>
              </a:rPr>
            </a:br>
            <a:r>
              <a:rPr lang="ro-RO" sz="1300" dirty="0" smtClean="0">
                <a:latin typeface="Times New Roman" pitchFamily="18" charset="0"/>
                <a:cs typeface="Times New Roman" pitchFamily="18" charset="0"/>
              </a:rPr>
              <a:t>	</a:t>
            </a:r>
            <a:r>
              <a:rPr lang="fr-FR" sz="1300" b="1" dirty="0" smtClean="0">
                <a:latin typeface="Times New Roman" pitchFamily="18" charset="0"/>
                <a:cs typeface="Times New Roman" pitchFamily="18" charset="0"/>
              </a:rPr>
              <a:t>III</a:t>
            </a:r>
            <a:r>
              <a:rPr lang="ro-RO" sz="1300" b="1" dirty="0" smtClean="0">
                <a:latin typeface="Times New Roman" pitchFamily="18" charset="0"/>
                <a:cs typeface="Times New Roman" pitchFamily="18" charset="0"/>
              </a:rPr>
              <a:t>.  A </a:t>
            </a:r>
            <a:r>
              <a:rPr lang="fr-FR" sz="1300" b="1" dirty="0" err="1" smtClean="0">
                <a:latin typeface="Times New Roman" pitchFamily="18" charset="0"/>
                <a:cs typeface="Times New Roman" pitchFamily="18" charset="0"/>
              </a:rPr>
              <a:t>treia</a:t>
            </a:r>
            <a:r>
              <a:rPr lang="fr-FR" sz="1300" b="1" dirty="0" smtClean="0">
                <a:latin typeface="Times New Roman" pitchFamily="18" charset="0"/>
                <a:cs typeface="Times New Roman" pitchFamily="18" charset="0"/>
              </a:rPr>
              <a:t> </a:t>
            </a:r>
            <a:r>
              <a:rPr lang="fr-FR" sz="1300" b="1" dirty="0" err="1" smtClean="0">
                <a:latin typeface="Times New Roman" pitchFamily="18" charset="0"/>
                <a:cs typeface="Times New Roman" pitchFamily="18" charset="0"/>
              </a:rPr>
              <a:t>etapa</a:t>
            </a:r>
            <a:r>
              <a:rPr lang="fr-FR" sz="1300" b="1" dirty="0" smtClean="0">
                <a:latin typeface="Times New Roman" pitchFamily="18" charset="0"/>
                <a:cs typeface="Times New Roman" pitchFamily="18" charset="0"/>
              </a:rPr>
              <a:t> </a:t>
            </a:r>
            <a:r>
              <a:rPr lang="ro-RO" sz="1300" b="1" dirty="0" smtClean="0">
                <a:latin typeface="Times New Roman" pitchFamily="18" charset="0"/>
                <a:cs typeface="Times New Roman" pitchFamily="18" charset="0"/>
              </a:rPr>
              <a:t> – </a:t>
            </a:r>
            <a:r>
              <a:rPr lang="fr-FR" sz="1300" b="1" i="1" dirty="0" smtClean="0">
                <a:latin typeface="Times New Roman" pitchFamily="18" charset="0"/>
                <a:cs typeface="Times New Roman" pitchFamily="18" charset="0"/>
              </a:rPr>
              <a:t>World-Café </a:t>
            </a:r>
            <a:r>
              <a:rPr lang="ro-RO" sz="1300" dirty="0" smtClean="0">
                <a:latin typeface="Times New Roman" pitchFamily="18" charset="0"/>
                <a:cs typeface="Times New Roman" pitchFamily="18" charset="0"/>
              </a:rPr>
              <a:t>, fiind considerată una dintre cele mai complexe etape ale competiției, constă într-o serie de discuții libere pe care echipele mondiale nou-formate le poartă cu membrii juriului. Fiecare discuție de acest fel are loc pe o subtemă specifică, durând maximum 15 minute, urmând apoi o rotare a echipelor astfel încât să existe o analiză a fiecărei teme alături de un membru al juriului. În această etapă participanţii au  posibilitatea să prezinte proiectele lor și ideile lor juriului, urmând ca pe baza conversațiilor purtate să își modeleze planurile în funcție de neajunsurile și punctele forte sesizate de juriu.</a:t>
            </a:r>
            <a:br>
              <a:rPr lang="ro-RO" sz="1300" dirty="0" smtClean="0">
                <a:latin typeface="Times New Roman" pitchFamily="18" charset="0"/>
                <a:cs typeface="Times New Roman" pitchFamily="18" charset="0"/>
              </a:rPr>
            </a:br>
            <a:r>
              <a:rPr lang="ro-RO" sz="1300" dirty="0" smtClean="0">
                <a:latin typeface="Times New Roman" pitchFamily="18" charset="0"/>
                <a:cs typeface="Times New Roman" pitchFamily="18" charset="0"/>
              </a:rPr>
              <a:t/>
            </a:r>
            <a:br>
              <a:rPr lang="ro-RO" sz="1300" dirty="0" smtClean="0">
                <a:latin typeface="Times New Roman" pitchFamily="18" charset="0"/>
                <a:cs typeface="Times New Roman" pitchFamily="18" charset="0"/>
              </a:rPr>
            </a:br>
            <a:r>
              <a:rPr lang="ro-RO" sz="1300" dirty="0" smtClean="0">
                <a:latin typeface="Times New Roman" pitchFamily="18" charset="0"/>
                <a:cs typeface="Times New Roman" pitchFamily="18" charset="0"/>
              </a:rPr>
              <a:t>	</a:t>
            </a:r>
            <a:r>
              <a:rPr lang="ro-RO" sz="1300" b="1" dirty="0" smtClean="0">
                <a:latin typeface="Times New Roman" pitchFamily="18" charset="0"/>
                <a:cs typeface="Times New Roman" pitchFamily="18" charset="0"/>
              </a:rPr>
              <a:t> </a:t>
            </a:r>
            <a:r>
              <a:rPr lang="fr-FR" sz="1300" b="1" dirty="0" smtClean="0">
                <a:latin typeface="Times New Roman" pitchFamily="18" charset="0"/>
                <a:cs typeface="Times New Roman" pitchFamily="18" charset="0"/>
              </a:rPr>
              <a:t>IV. </a:t>
            </a:r>
            <a:r>
              <a:rPr lang="ro-RO" sz="1300" b="1" dirty="0" smtClean="0">
                <a:latin typeface="Times New Roman" pitchFamily="18" charset="0"/>
                <a:cs typeface="Times New Roman" pitchFamily="18" charset="0"/>
              </a:rPr>
              <a:t>A patra etapă – proiectele finale - </a:t>
            </a:r>
            <a:r>
              <a:rPr lang="ro-RO" sz="1300" dirty="0" smtClean="0">
                <a:latin typeface="Times New Roman" pitchFamily="18" charset="0"/>
                <a:cs typeface="Times New Roman" pitchFamily="18" charset="0"/>
              </a:rPr>
              <a:t>Ultima etapă - constă în prezentarea proiectului propus de fiecare dintre echipele mondiale. Această ultimă etapă oferă studenților posibilitatea să desfășoare o muncă în echipă, indiferent de statul, orașul, universitatea, domeniul de studiu, mediul politic, mentalitățile și obiceiurile, condiția socială etc. din care făceau parte. </a:t>
            </a:r>
            <a:br>
              <a:rPr lang="ro-RO" sz="1300" dirty="0" smtClean="0">
                <a:latin typeface="Times New Roman" pitchFamily="18" charset="0"/>
                <a:cs typeface="Times New Roman" pitchFamily="18" charset="0"/>
              </a:rPr>
            </a:br>
            <a:r>
              <a:rPr lang="ro-RO" sz="1300" dirty="0" smtClean="0">
                <a:latin typeface="Times New Roman" pitchFamily="18" charset="0"/>
                <a:cs typeface="Times New Roman" pitchFamily="18" charset="0"/>
              </a:rPr>
              <a:t>Fiecare echipă mondială și-a prezentat proiectul în fața juriului, având la dispoziție 15 minute – 12 minute prezentarea, 3 minute răspuns la întrebările juriului. Unele echipe mondiale au ales ca prezentarea proiectului propus să fie realizată de doi-trei membri, alte echipe au ales ca fiecare membru al echipei să prezinte câte un aspect din proiect. Trebuie precizat faptul că studenții români au fost printre cei selectați de echipa mondială din care au făcut parte pentru a prezenta proiectul, remarcându-se pentru claritatea și coerența prezentării în limba engleză.  </a:t>
            </a:r>
            <a:br>
              <a:rPr lang="ro-RO" sz="1300" dirty="0" smtClean="0">
                <a:latin typeface="Times New Roman" pitchFamily="18" charset="0"/>
                <a:cs typeface="Times New Roman" pitchFamily="18" charset="0"/>
              </a:rPr>
            </a:br>
            <a:r>
              <a:rPr lang="ro-RO" sz="1300" dirty="0" smtClean="0">
                <a:latin typeface="Times New Roman" pitchFamily="18" charset="0"/>
                <a:cs typeface="Times New Roman" pitchFamily="18" charset="0"/>
              </a:rPr>
              <a:t>Juriul a trebuit să țină cont de încadrarea în timpul alocat, de claritatea și fezabilitatea proiectului, de pertinența cu care vorbitorii au răspuns la întrebările juriului, precum și de modul în care s-au prezentat în fața juriului. </a:t>
            </a:r>
            <a:br>
              <a:rPr lang="ro-RO" sz="1300" dirty="0" smtClean="0">
                <a:latin typeface="Times New Roman" pitchFamily="18" charset="0"/>
                <a:cs typeface="Times New Roman" pitchFamily="18" charset="0"/>
              </a:rPr>
            </a:br>
            <a:r>
              <a:rPr lang="ro-RO" sz="1200" dirty="0" smtClean="0"/>
              <a:t/>
            </a:r>
            <a:br>
              <a:rPr lang="ro-RO" sz="1200" dirty="0" smtClean="0"/>
            </a:br>
            <a:r>
              <a:rPr lang="ro-RO" sz="1200" dirty="0" smtClean="0"/>
              <a:t>	</a:t>
            </a:r>
            <a:br>
              <a:rPr lang="ro-RO" sz="1200" dirty="0" smtClean="0"/>
            </a:br>
            <a:r>
              <a:rPr lang="ro-RO" sz="1200" dirty="0"/>
              <a:t>	</a:t>
            </a:r>
            <a:endParaRPr lang="ro-RO" sz="12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274638"/>
            <a:ext cx="8229600" cy="5890666"/>
          </a:xfrm>
        </p:spPr>
        <p:txBody>
          <a:bodyPr>
            <a:normAutofit fontScale="90000"/>
          </a:bodyPr>
          <a:lstStyle/>
          <a:p>
            <a:r>
              <a:rPr lang="ro-RO" sz="1200" b="1" dirty="0" smtClean="0">
                <a:latin typeface="Times New Roman" pitchFamily="18" charset="0"/>
                <a:cs typeface="Times New Roman" pitchFamily="18" charset="0"/>
              </a:rPr>
              <a:t>	</a:t>
            </a:r>
            <a:r>
              <a:rPr lang="en-US" sz="1200" b="1" dirty="0" smtClean="0">
                <a:latin typeface="Times New Roman" pitchFamily="18" charset="0"/>
                <a:cs typeface="Times New Roman" pitchFamily="18" charset="0"/>
              </a:rPr>
              <a:t/>
            </a:r>
            <a:br>
              <a:rPr lang="en-US" sz="1200" b="1" dirty="0" smtClean="0">
                <a:latin typeface="Times New Roman" pitchFamily="18" charset="0"/>
                <a:cs typeface="Times New Roman" pitchFamily="18" charset="0"/>
              </a:rPr>
            </a:br>
            <a:r>
              <a:rPr lang="en-US" sz="1200" b="1" dirty="0" smtClean="0">
                <a:latin typeface="Times New Roman" pitchFamily="18" charset="0"/>
                <a:cs typeface="Times New Roman" pitchFamily="18" charset="0"/>
              </a:rPr>
              <a:t/>
            </a:r>
            <a:br>
              <a:rPr lang="en-US" sz="1200" b="1" dirty="0" smtClean="0">
                <a:latin typeface="Times New Roman" pitchFamily="18" charset="0"/>
                <a:cs typeface="Times New Roman" pitchFamily="18" charset="0"/>
              </a:rPr>
            </a:br>
            <a:r>
              <a:rPr lang="ro-RO" sz="1300" b="1" dirty="0" smtClean="0">
                <a:latin typeface="Times New Roman" pitchFamily="18" charset="0"/>
                <a:cs typeface="Times New Roman" pitchFamily="18" charset="0"/>
              </a:rPr>
              <a:t>Activități conexe YICGG:</a:t>
            </a:r>
            <a:r>
              <a:rPr lang="en-US" sz="1300" b="1" dirty="0" smtClean="0">
                <a:latin typeface="Times New Roman" pitchFamily="18" charset="0"/>
                <a:cs typeface="Times New Roman" pitchFamily="18" charset="0"/>
              </a:rPr>
              <a:t/>
            </a:r>
            <a:br>
              <a:rPr lang="en-US" sz="1300" b="1" dirty="0" smtClean="0">
                <a:latin typeface="Times New Roman" pitchFamily="18" charset="0"/>
                <a:cs typeface="Times New Roman" pitchFamily="18" charset="0"/>
              </a:rPr>
            </a:br>
            <a:r>
              <a:rPr lang="ro-RO" sz="1300" dirty="0" smtClean="0">
                <a:latin typeface="Times New Roman" pitchFamily="18" charset="0"/>
                <a:cs typeface="Times New Roman" pitchFamily="18" charset="0"/>
              </a:rPr>
              <a:t/>
            </a:r>
            <a:br>
              <a:rPr lang="ro-RO" sz="1300" dirty="0" smtClean="0">
                <a:latin typeface="Times New Roman" pitchFamily="18" charset="0"/>
                <a:cs typeface="Times New Roman" pitchFamily="18" charset="0"/>
              </a:rPr>
            </a:br>
            <a:r>
              <a:rPr lang="ro-RO" sz="1300" b="1" dirty="0" smtClean="0">
                <a:latin typeface="Times New Roman" pitchFamily="18" charset="0"/>
                <a:cs typeface="Times New Roman" pitchFamily="18" charset="0"/>
              </a:rPr>
              <a:t>	1. Seara culturală  -  </a:t>
            </a:r>
            <a:r>
              <a:rPr lang="ro-RO" sz="1300" dirty="0" smtClean="0">
                <a:latin typeface="Times New Roman" pitchFamily="18" charset="0"/>
                <a:cs typeface="Times New Roman" pitchFamily="18" charset="0"/>
              </a:rPr>
              <a:t>constă în prezentarea unor aspecte specifice țării pe care o reprezintă, de  către fiecare echipă selectată în prima etapă, prin intermediul costumelor naționale, a dansurilor, a cântecelor, a unor obiecte deosebite, a limbajului, unor prezentări video ș.a. </a:t>
            </a:r>
            <a:br>
              <a:rPr lang="ro-RO" sz="1300" dirty="0" smtClean="0">
                <a:latin typeface="Times New Roman" pitchFamily="18" charset="0"/>
                <a:cs typeface="Times New Roman" pitchFamily="18" charset="0"/>
              </a:rPr>
            </a:br>
            <a:r>
              <a:rPr lang="ro-RO" sz="1300" dirty="0" smtClean="0">
                <a:latin typeface="Times New Roman" pitchFamily="18" charset="0"/>
                <a:cs typeface="Times New Roman" pitchFamily="18" charset="0"/>
              </a:rPr>
              <a:t>	Chiar dacă seara culturală nu face parte din competiția propriu-zisă, își are importanța ei majoră în stabilirea punților de legătură internaționale, în stabilirea unor prietenii care să depășească granițele, în facilitarea colaborării și găsirea unor puncte de interes comun.  </a:t>
            </a:r>
            <a:br>
              <a:rPr lang="ro-RO" sz="1300" dirty="0" smtClean="0">
                <a:latin typeface="Times New Roman" pitchFamily="18" charset="0"/>
                <a:cs typeface="Times New Roman" pitchFamily="18" charset="0"/>
              </a:rPr>
            </a:br>
            <a:r>
              <a:rPr lang="ro-RO" sz="1300" dirty="0" smtClean="0">
                <a:latin typeface="Times New Roman" pitchFamily="18" charset="0"/>
                <a:cs typeface="Times New Roman" pitchFamily="18" charset="0"/>
              </a:rPr>
              <a:t>	</a:t>
            </a:r>
            <a:br>
              <a:rPr lang="ro-RO" sz="1300" dirty="0" smtClean="0">
                <a:latin typeface="Times New Roman" pitchFamily="18" charset="0"/>
                <a:cs typeface="Times New Roman" pitchFamily="18" charset="0"/>
              </a:rPr>
            </a:br>
            <a:r>
              <a:rPr lang="ro-RO" sz="1300" dirty="0" smtClean="0">
                <a:latin typeface="Times New Roman" pitchFamily="18" charset="0"/>
                <a:cs typeface="Times New Roman" pitchFamily="18" charset="0"/>
              </a:rPr>
              <a:t> 	2. Lansarea </a:t>
            </a:r>
            <a:r>
              <a:rPr lang="ro-RO" sz="1300" dirty="0" err="1" smtClean="0">
                <a:latin typeface="Times New Roman" pitchFamily="18" charset="0"/>
                <a:cs typeface="Times New Roman" pitchFamily="18" charset="0"/>
              </a:rPr>
              <a:t>declaratie</a:t>
            </a:r>
            <a:r>
              <a:rPr lang="ro-RO" sz="1300" dirty="0" smtClean="0">
                <a:latin typeface="Times New Roman" pitchFamily="18" charset="0"/>
                <a:cs typeface="Times New Roman" pitchFamily="18" charset="0"/>
              </a:rPr>
              <a:t> “</a:t>
            </a:r>
            <a:r>
              <a:rPr lang="ro-RO" sz="1300" b="1" dirty="0" err="1" smtClean="0">
                <a:latin typeface="Times New Roman" pitchFamily="18" charset="0"/>
                <a:cs typeface="Times New Roman" pitchFamily="18" charset="0"/>
              </a:rPr>
              <a:t>We</a:t>
            </a:r>
            <a:r>
              <a:rPr lang="ro-RO" sz="1300" b="1" dirty="0" smtClean="0">
                <a:latin typeface="Times New Roman" pitchFamily="18" charset="0"/>
                <a:cs typeface="Times New Roman" pitchFamily="18" charset="0"/>
              </a:rPr>
              <a:t> Youth Agenda</a:t>
            </a:r>
            <a:r>
              <a:rPr lang="ro-RO" sz="1300" dirty="0" smtClean="0">
                <a:latin typeface="Times New Roman" pitchFamily="18" charset="0"/>
                <a:cs typeface="Times New Roman" pitchFamily="18" charset="0"/>
              </a:rPr>
              <a:t>” – focalizată pe tema centrală a competiţiei din acel an, in cadru festiv, </a:t>
            </a:r>
            <a:r>
              <a:rPr lang="ro-RO" sz="1300" dirty="0" err="1" smtClean="0">
                <a:latin typeface="Times New Roman" pitchFamily="18" charset="0"/>
                <a:cs typeface="Times New Roman" pitchFamily="18" charset="0"/>
              </a:rPr>
              <a:t>inainte</a:t>
            </a:r>
            <a:r>
              <a:rPr lang="ro-RO" sz="1300" dirty="0" smtClean="0">
                <a:latin typeface="Times New Roman" pitchFamily="18" charset="0"/>
                <a:cs typeface="Times New Roman" pitchFamily="18" charset="0"/>
              </a:rPr>
              <a:t> de ultima etapa a </a:t>
            </a:r>
            <a:r>
              <a:rPr lang="ro-RO" sz="1300" dirty="0" err="1" smtClean="0">
                <a:latin typeface="Times New Roman" pitchFamily="18" charset="0"/>
                <a:cs typeface="Times New Roman" pitchFamily="18" charset="0"/>
              </a:rPr>
              <a:t>competitiei</a:t>
            </a:r>
            <a:r>
              <a:rPr lang="ro-RO" sz="1300" dirty="0" smtClean="0">
                <a:latin typeface="Times New Roman" pitchFamily="18" charset="0"/>
                <a:cs typeface="Times New Roman" pitchFamily="18" charset="0"/>
              </a:rPr>
              <a:t>. </a:t>
            </a:r>
            <a:br>
              <a:rPr lang="ro-RO" sz="1300" dirty="0" smtClean="0">
                <a:latin typeface="Times New Roman" pitchFamily="18" charset="0"/>
                <a:cs typeface="Times New Roman" pitchFamily="18" charset="0"/>
              </a:rPr>
            </a:br>
            <a:r>
              <a:rPr lang="ro-RO" sz="1300" dirty="0" smtClean="0">
                <a:latin typeface="Times New Roman" pitchFamily="18" charset="0"/>
                <a:cs typeface="Times New Roman" pitchFamily="18" charset="0"/>
              </a:rPr>
              <a:t>	3.  </a:t>
            </a:r>
            <a:r>
              <a:rPr lang="ro-RO" sz="1300" b="1" dirty="0" smtClean="0">
                <a:latin typeface="Times New Roman" pitchFamily="18" charset="0"/>
                <a:cs typeface="Times New Roman" pitchFamily="18" charset="0"/>
              </a:rPr>
              <a:t>Vizitarea unui obiectiv de interes</a:t>
            </a:r>
            <a:r>
              <a:rPr lang="ro-RO" sz="1300" dirty="0" smtClean="0">
                <a:latin typeface="Times New Roman" pitchFamily="18" charset="0"/>
                <a:cs typeface="Times New Roman" pitchFamily="18" charset="0"/>
              </a:rPr>
              <a:t> al zonei / statului unde este găzduită competiţia din acel an - </a:t>
            </a:r>
            <a:r>
              <a:rPr lang="ro-RO" sz="1300" dirty="0" err="1" smtClean="0">
                <a:latin typeface="Times New Roman" pitchFamily="18" charset="0"/>
                <a:cs typeface="Times New Roman" pitchFamily="18" charset="0"/>
              </a:rPr>
              <a:t>Field</a:t>
            </a:r>
            <a:r>
              <a:rPr lang="ro-RO" sz="1300" dirty="0" smtClean="0">
                <a:latin typeface="Times New Roman" pitchFamily="18" charset="0"/>
                <a:cs typeface="Times New Roman" pitchFamily="18" charset="0"/>
              </a:rPr>
              <a:t> </a:t>
            </a:r>
            <a:r>
              <a:rPr lang="ro-RO" sz="1300" dirty="0" err="1" smtClean="0">
                <a:latin typeface="Times New Roman" pitchFamily="18" charset="0"/>
                <a:cs typeface="Times New Roman" pitchFamily="18" charset="0"/>
              </a:rPr>
              <a:t>work</a:t>
            </a:r>
            <a:r>
              <a:rPr lang="ro-RO" sz="1300" dirty="0" smtClean="0">
                <a:latin typeface="Times New Roman" pitchFamily="18" charset="0"/>
                <a:cs typeface="Times New Roman" pitchFamily="18" charset="0"/>
              </a:rPr>
              <a:t>.</a:t>
            </a:r>
            <a:br>
              <a:rPr lang="ro-RO" sz="1300" dirty="0" smtClean="0">
                <a:latin typeface="Times New Roman" pitchFamily="18" charset="0"/>
                <a:cs typeface="Times New Roman" pitchFamily="18" charset="0"/>
              </a:rPr>
            </a:br>
            <a:r>
              <a:rPr lang="ro-RO" sz="1300" dirty="0" smtClean="0">
                <a:latin typeface="Times New Roman" pitchFamily="18" charset="0"/>
                <a:cs typeface="Times New Roman" pitchFamily="18" charset="0"/>
              </a:rPr>
              <a:t>	 </a:t>
            </a:r>
            <a:br>
              <a:rPr lang="ro-RO" sz="1300" dirty="0" smtClean="0">
                <a:latin typeface="Times New Roman" pitchFamily="18" charset="0"/>
                <a:cs typeface="Times New Roman" pitchFamily="18" charset="0"/>
              </a:rPr>
            </a:br>
            <a:r>
              <a:rPr lang="ro-RO" sz="1300" dirty="0" smtClean="0">
                <a:latin typeface="Times New Roman" pitchFamily="18" charset="0"/>
                <a:cs typeface="Times New Roman" pitchFamily="18" charset="0"/>
              </a:rPr>
              <a:t>	4.  </a:t>
            </a:r>
            <a:r>
              <a:rPr lang="ro-RO" sz="1300" b="1" dirty="0" smtClean="0">
                <a:latin typeface="Times New Roman" pitchFamily="18" charset="0"/>
                <a:cs typeface="Times New Roman" pitchFamily="18" charset="0"/>
              </a:rPr>
              <a:t>Faza surpriză </a:t>
            </a:r>
            <a:r>
              <a:rPr lang="ro-RO" sz="1300" dirty="0" smtClean="0">
                <a:latin typeface="Times New Roman" pitchFamily="18" charset="0"/>
                <a:cs typeface="Times New Roman" pitchFamily="18" charset="0"/>
              </a:rPr>
              <a:t>- propusă in ultimii ani, o fază care este anunţată cu puţin timp înaintea competiţiei de bază. In anul 2023 a fost o fază de dezbateri. Pentru YICGG 2024 - este încă necunoscută – va fi comunicată membrilor echipelor selectate pentru etapa finală. . </a:t>
            </a:r>
            <a:br>
              <a:rPr lang="ro-RO" sz="1300" dirty="0" smtClean="0">
                <a:latin typeface="Times New Roman" pitchFamily="18" charset="0"/>
                <a:cs typeface="Times New Roman" pitchFamily="18" charset="0"/>
              </a:rPr>
            </a:br>
            <a:r>
              <a:rPr lang="ro-RO" sz="1300" dirty="0" smtClean="0">
                <a:latin typeface="Times New Roman" pitchFamily="18" charset="0"/>
                <a:cs typeface="Times New Roman" pitchFamily="18" charset="0"/>
              </a:rPr>
              <a:t/>
            </a:r>
            <a:br>
              <a:rPr lang="ro-RO" sz="1300" dirty="0" smtClean="0">
                <a:latin typeface="Times New Roman" pitchFamily="18" charset="0"/>
                <a:cs typeface="Times New Roman" pitchFamily="18" charset="0"/>
              </a:rPr>
            </a:br>
            <a:r>
              <a:rPr lang="ro-RO" sz="1300" dirty="0" smtClean="0">
                <a:latin typeface="Times New Roman" pitchFamily="18" charset="0"/>
                <a:cs typeface="Times New Roman" pitchFamily="18" charset="0"/>
              </a:rPr>
              <a:t>***</a:t>
            </a:r>
            <a:br>
              <a:rPr lang="ro-RO" sz="1300" dirty="0" smtClean="0">
                <a:latin typeface="Times New Roman" pitchFamily="18" charset="0"/>
                <a:cs typeface="Times New Roman" pitchFamily="18" charset="0"/>
              </a:rPr>
            </a:br>
            <a:r>
              <a:rPr lang="en-US" sz="1300" dirty="0" smtClean="0">
                <a:latin typeface="Times New Roman" pitchFamily="18" charset="0"/>
                <a:cs typeface="Times New Roman" pitchFamily="18" charset="0"/>
              </a:rPr>
              <a:t/>
            </a:r>
            <a:br>
              <a:rPr lang="en-US" sz="1300" dirty="0" smtClean="0">
                <a:latin typeface="Times New Roman" pitchFamily="18" charset="0"/>
                <a:cs typeface="Times New Roman" pitchFamily="18" charset="0"/>
              </a:rPr>
            </a:br>
            <a:r>
              <a:rPr lang="en-US" sz="1300" dirty="0" smtClean="0">
                <a:latin typeface="Times New Roman" pitchFamily="18" charset="0"/>
                <a:cs typeface="Times New Roman" pitchFamily="18" charset="0"/>
              </a:rPr>
              <a:t>	</a:t>
            </a:r>
            <a:r>
              <a:rPr lang="ro-RO" sz="1300" dirty="0" err="1" smtClean="0">
                <a:latin typeface="Times New Roman" pitchFamily="18" charset="0"/>
                <a:cs typeface="Times New Roman" pitchFamily="18" charset="0"/>
              </a:rPr>
              <a:t>Incepând</a:t>
            </a:r>
            <a:r>
              <a:rPr lang="ro-RO" sz="1300" dirty="0" smtClean="0">
                <a:latin typeface="Times New Roman" pitchFamily="18" charset="0"/>
                <a:cs typeface="Times New Roman" pitchFamily="18" charset="0"/>
              </a:rPr>
              <a:t> cu anul 2013, UBB are o prezenţă continuă la YICGG, prin intermediul Facultăţii de Drept întrucât în fiecare an au fost selectate una sau mai multe echipe care şi-au trimis proiectul. La majoritatea dintre competiţiile la care au participat, studenţii noştri s-au </a:t>
            </a:r>
            <a:r>
              <a:rPr lang="ro-RO" sz="1300" dirty="0" err="1" smtClean="0">
                <a:latin typeface="Times New Roman" pitchFamily="18" charset="0"/>
                <a:cs typeface="Times New Roman" pitchFamily="18" charset="0"/>
              </a:rPr>
              <a:t>intors</a:t>
            </a:r>
            <a:r>
              <a:rPr lang="ro-RO" sz="1300" dirty="0" smtClean="0">
                <a:latin typeface="Times New Roman" pitchFamily="18" charset="0"/>
                <a:cs typeface="Times New Roman" pitchFamily="18" charset="0"/>
              </a:rPr>
              <a:t> premianţi: pentru cel mai bun proiect, pentru cel mai bun speech, pentru proiectul in World team. </a:t>
            </a:r>
            <a:r>
              <a:rPr lang="en-US" sz="1300" dirty="0" smtClean="0">
                <a:latin typeface="Times New Roman" pitchFamily="18" charset="0"/>
                <a:cs typeface="Times New Roman" pitchFamily="18" charset="0"/>
              </a:rPr>
              <a:t/>
            </a:r>
            <a:br>
              <a:rPr lang="en-US" sz="1300" dirty="0" smtClean="0">
                <a:latin typeface="Times New Roman" pitchFamily="18" charset="0"/>
                <a:cs typeface="Times New Roman" pitchFamily="18" charset="0"/>
              </a:rPr>
            </a:br>
            <a:r>
              <a:rPr lang="ro-RO" sz="1300" dirty="0" smtClean="0">
                <a:latin typeface="Times New Roman" pitchFamily="18" charset="0"/>
                <a:cs typeface="Times New Roman" pitchFamily="18" charset="0"/>
              </a:rPr>
              <a:t/>
            </a:r>
            <a:br>
              <a:rPr lang="ro-RO" sz="1300" dirty="0" smtClean="0">
                <a:latin typeface="Times New Roman" pitchFamily="18" charset="0"/>
                <a:cs typeface="Times New Roman" pitchFamily="18" charset="0"/>
              </a:rPr>
            </a:br>
            <a:r>
              <a:rPr lang="fr-FR" sz="1300" dirty="0" smtClean="0">
                <a:latin typeface="Times New Roman" pitchFamily="18" charset="0"/>
                <a:cs typeface="Times New Roman" pitchFamily="18" charset="0"/>
              </a:rPr>
              <a:t>***</a:t>
            </a:r>
            <a:r>
              <a:rPr lang="ro-RO" sz="1300" dirty="0" smtClean="0">
                <a:latin typeface="Times New Roman" pitchFamily="18" charset="0"/>
                <a:cs typeface="Times New Roman" pitchFamily="18" charset="0"/>
              </a:rPr>
              <a:t/>
            </a:r>
            <a:br>
              <a:rPr lang="ro-RO" sz="1300" dirty="0" smtClean="0">
                <a:latin typeface="Times New Roman" pitchFamily="18" charset="0"/>
                <a:cs typeface="Times New Roman" pitchFamily="18" charset="0"/>
              </a:rPr>
            </a:br>
            <a:r>
              <a:rPr lang="ro-RO" sz="1300" dirty="0" smtClean="0">
                <a:latin typeface="Times New Roman" pitchFamily="18" charset="0"/>
                <a:cs typeface="Times New Roman" pitchFamily="18" charset="0"/>
              </a:rPr>
              <a:t>	</a:t>
            </a:r>
            <a:r>
              <a:rPr lang="en-US" sz="1300" dirty="0" smtClean="0">
                <a:latin typeface="Times New Roman" pitchFamily="18" charset="0"/>
                <a:cs typeface="Times New Roman" pitchFamily="18" charset="0"/>
              </a:rPr>
              <a:t/>
            </a:r>
            <a:br>
              <a:rPr lang="en-US" sz="1300" dirty="0" smtClean="0">
                <a:latin typeface="Times New Roman" pitchFamily="18" charset="0"/>
                <a:cs typeface="Times New Roman" pitchFamily="18" charset="0"/>
              </a:rPr>
            </a:br>
            <a:r>
              <a:rPr lang="en-US" sz="1300" dirty="0" smtClean="0">
                <a:latin typeface="Times New Roman" pitchFamily="18" charset="0"/>
                <a:cs typeface="Times New Roman" pitchFamily="18" charset="0"/>
              </a:rPr>
              <a:t>	</a:t>
            </a:r>
            <a:r>
              <a:rPr lang="ro-RO" sz="1600" dirty="0" smtClean="0">
                <a:latin typeface="Times New Roman" pitchFamily="18" charset="0"/>
                <a:cs typeface="Times New Roman" pitchFamily="18" charset="0"/>
              </a:rPr>
              <a:t>Pentru orice </a:t>
            </a:r>
            <a:r>
              <a:rPr lang="ro-RO" sz="1600" dirty="0" err="1" smtClean="0">
                <a:latin typeface="Times New Roman" pitchFamily="18" charset="0"/>
                <a:cs typeface="Times New Roman" pitchFamily="18" charset="0"/>
              </a:rPr>
              <a:t>nelamurire</a:t>
            </a:r>
            <a:r>
              <a:rPr lang="ro-RO" sz="1600" dirty="0" smtClean="0">
                <a:latin typeface="Times New Roman" pitchFamily="18" charset="0"/>
                <a:cs typeface="Times New Roman" pitchFamily="18" charset="0"/>
              </a:rPr>
              <a:t>, va </a:t>
            </a:r>
            <a:r>
              <a:rPr lang="fr-FR" sz="1600" dirty="0" err="1" smtClean="0">
                <a:latin typeface="Times New Roman" pitchFamily="18" charset="0"/>
                <a:cs typeface="Times New Roman" pitchFamily="18" charset="0"/>
              </a:rPr>
              <a:t>puteti</a:t>
            </a:r>
            <a:r>
              <a:rPr lang="fr-FR" sz="1600" dirty="0" smtClean="0">
                <a:latin typeface="Times New Roman" pitchFamily="18" charset="0"/>
                <a:cs typeface="Times New Roman" pitchFamily="18" charset="0"/>
              </a:rPr>
              <a:t> </a:t>
            </a:r>
            <a:r>
              <a:rPr lang="fr-FR" sz="1600" dirty="0" err="1" smtClean="0">
                <a:latin typeface="Times New Roman" pitchFamily="18" charset="0"/>
                <a:cs typeface="Times New Roman" pitchFamily="18" charset="0"/>
              </a:rPr>
              <a:t>adresa</a:t>
            </a:r>
            <a:r>
              <a:rPr lang="fr-FR" sz="1600" dirty="0" smtClean="0">
                <a:latin typeface="Times New Roman" pitchFamily="18" charset="0"/>
                <a:cs typeface="Times New Roman" pitchFamily="18" charset="0"/>
              </a:rPr>
              <a:t> </a:t>
            </a:r>
            <a:r>
              <a:rPr lang="ro-RO" sz="1600" dirty="0" smtClean="0">
                <a:latin typeface="Times New Roman" pitchFamily="18" charset="0"/>
                <a:cs typeface="Times New Roman" pitchFamily="18" charset="0"/>
              </a:rPr>
              <a:t>doamnei </a:t>
            </a:r>
            <a:r>
              <a:rPr lang="ro-RO" sz="1600" b="1" dirty="0" smtClean="0">
                <a:latin typeface="Times New Roman" pitchFamily="18" charset="0"/>
                <a:cs typeface="Times New Roman" pitchFamily="18" charset="0"/>
              </a:rPr>
              <a:t>dr. Veronica Rebreanu </a:t>
            </a:r>
            <a:r>
              <a:rPr lang="ro-RO" sz="1600" dirty="0" smtClean="0">
                <a:latin typeface="Times New Roman" pitchFamily="18" charset="0"/>
                <a:cs typeface="Times New Roman" pitchFamily="18" charset="0"/>
              </a:rPr>
              <a:t>– cadru didactic la Facultatea de Drept UBB</a:t>
            </a:r>
            <a:r>
              <a:rPr lang="fr-FR" sz="1600" dirty="0" smtClean="0">
                <a:latin typeface="Times New Roman" pitchFamily="18" charset="0"/>
                <a:cs typeface="Times New Roman" pitchFamily="18" charset="0"/>
              </a:rPr>
              <a:t>, </a:t>
            </a:r>
            <a:r>
              <a:rPr lang="ro-RO" sz="1600" dirty="0" smtClean="0">
                <a:latin typeface="Times New Roman" pitchFamily="18" charset="0"/>
                <a:cs typeface="Times New Roman" pitchFamily="18" charset="0"/>
              </a:rPr>
              <a:t>la nr. de telefon: 0742092907 sau email: </a:t>
            </a:r>
            <a:r>
              <a:rPr lang="ro-RO" sz="1600" dirty="0" err="1" smtClean="0">
                <a:latin typeface="Times New Roman" pitchFamily="18" charset="0"/>
                <a:cs typeface="Times New Roman" pitchFamily="18" charset="0"/>
              </a:rPr>
              <a:t>veronica.rebreanu</a:t>
            </a:r>
            <a:r>
              <a:rPr lang="fr-FR" sz="1600" dirty="0" smtClean="0">
                <a:latin typeface="Times New Roman" pitchFamily="18" charset="0"/>
                <a:cs typeface="Times New Roman" pitchFamily="18" charset="0"/>
              </a:rPr>
              <a:t>@</a:t>
            </a:r>
            <a:r>
              <a:rPr lang="ro-RO" sz="1600" dirty="0" err="1" smtClean="0">
                <a:latin typeface="Times New Roman" pitchFamily="18" charset="0"/>
                <a:cs typeface="Times New Roman" pitchFamily="18" charset="0"/>
              </a:rPr>
              <a:t>yahoo.com</a:t>
            </a:r>
            <a:r>
              <a:rPr lang="ro-RO" sz="1600" dirty="0" smtClean="0">
                <a:latin typeface="Times New Roman" pitchFamily="18" charset="0"/>
                <a:cs typeface="Times New Roman" pitchFamily="18" charset="0"/>
              </a:rPr>
              <a:t> </a:t>
            </a:r>
            <a:r>
              <a:rPr lang="fr-FR" sz="1600" dirty="0" smtClean="0">
                <a:latin typeface="Times New Roman" pitchFamily="18" charset="0"/>
                <a:cs typeface="Times New Roman" pitchFamily="18" charset="0"/>
              </a:rPr>
              <a:t>, </a:t>
            </a:r>
            <a:r>
              <a:rPr lang="fr-FR" sz="1600" dirty="0" err="1" smtClean="0">
                <a:latin typeface="Times New Roman" pitchFamily="18" charset="0"/>
                <a:cs typeface="Times New Roman" pitchFamily="18" charset="0"/>
              </a:rPr>
              <a:t>fiind</a:t>
            </a:r>
            <a:r>
              <a:rPr lang="fr-FR" sz="1600" dirty="0" smtClean="0">
                <a:latin typeface="Times New Roman" pitchFamily="18" charset="0"/>
                <a:cs typeface="Times New Roman" pitchFamily="18" charset="0"/>
              </a:rPr>
              <a:t> </a:t>
            </a:r>
            <a:r>
              <a:rPr lang="fr-FR" sz="1600" b="1" dirty="0" err="1" smtClean="0">
                <a:latin typeface="Times New Roman" pitchFamily="18" charset="0"/>
                <a:cs typeface="Times New Roman" pitchFamily="18" charset="0"/>
              </a:rPr>
              <a:t>unul</a:t>
            </a:r>
            <a:r>
              <a:rPr lang="fr-FR" sz="1600" b="1" dirty="0" smtClean="0">
                <a:latin typeface="Times New Roman" pitchFamily="18" charset="0"/>
                <a:cs typeface="Times New Roman" pitchFamily="18" charset="0"/>
              </a:rPr>
              <a:t> </a:t>
            </a:r>
            <a:r>
              <a:rPr lang="fr-FR" sz="1600" b="1" dirty="0" err="1" smtClean="0">
                <a:latin typeface="Times New Roman" pitchFamily="18" charset="0"/>
                <a:cs typeface="Times New Roman" pitchFamily="18" charset="0"/>
              </a:rPr>
              <a:t>dintre</a:t>
            </a:r>
            <a:r>
              <a:rPr lang="fr-FR" sz="1600" b="1" dirty="0" smtClean="0">
                <a:latin typeface="Times New Roman" pitchFamily="18" charset="0"/>
                <a:cs typeface="Times New Roman" pitchFamily="18" charset="0"/>
              </a:rPr>
              <a:t> </a:t>
            </a:r>
            <a:r>
              <a:rPr lang="fr-FR" sz="1600" b="1" dirty="0" err="1" smtClean="0">
                <a:latin typeface="Times New Roman" pitchFamily="18" charset="0"/>
                <a:cs typeface="Times New Roman" pitchFamily="18" charset="0"/>
              </a:rPr>
              <a:t>exper</a:t>
            </a:r>
            <a:r>
              <a:rPr lang="ro-RO" sz="1600" b="1" dirty="0" smtClean="0">
                <a:latin typeface="Times New Roman" pitchFamily="18" charset="0"/>
                <a:cs typeface="Times New Roman" pitchFamily="18" charset="0"/>
              </a:rPr>
              <a:t>ţ</a:t>
            </a:r>
            <a:r>
              <a:rPr lang="fr-FR" sz="1600" b="1" dirty="0" smtClean="0">
                <a:latin typeface="Times New Roman" pitchFamily="18" charset="0"/>
                <a:cs typeface="Times New Roman" pitchFamily="18" charset="0"/>
              </a:rPr>
              <a:t>ii interna</a:t>
            </a:r>
            <a:r>
              <a:rPr lang="ro-RO" sz="1600" b="1" dirty="0" smtClean="0">
                <a:latin typeface="Times New Roman" pitchFamily="18" charset="0"/>
                <a:cs typeface="Times New Roman" pitchFamily="18" charset="0"/>
              </a:rPr>
              <a:t>ţ</a:t>
            </a:r>
            <a:r>
              <a:rPr lang="fr-FR" sz="1600" b="1" dirty="0" err="1" smtClean="0">
                <a:latin typeface="Times New Roman" pitchFamily="18" charset="0"/>
                <a:cs typeface="Times New Roman" pitchFamily="18" charset="0"/>
              </a:rPr>
              <a:t>ionali</a:t>
            </a:r>
            <a:r>
              <a:rPr lang="fr-FR" sz="1600" b="1" dirty="0" smtClean="0">
                <a:latin typeface="Times New Roman" pitchFamily="18" charset="0"/>
                <a:cs typeface="Times New Roman" pitchFamily="18" charset="0"/>
              </a:rPr>
              <a:t> </a:t>
            </a:r>
            <a:r>
              <a:rPr lang="ro-RO" sz="1600" b="1" dirty="0" smtClean="0">
                <a:latin typeface="Times New Roman" pitchFamily="18" charset="0"/>
                <a:cs typeface="Times New Roman" pitchFamily="18" charset="0"/>
              </a:rPr>
              <a:t>permanenţi ai YICGG</a:t>
            </a:r>
            <a:r>
              <a:rPr lang="ro-RO" sz="1600" dirty="0" smtClean="0">
                <a:latin typeface="Times New Roman" pitchFamily="18" charset="0"/>
                <a:cs typeface="Times New Roman" pitchFamily="18" charset="0"/>
              </a:rPr>
              <a:t>, solicitată in ultimii 10 ani, prin rotaţie anuală, fie la faza de evaluare a proiectelor, fie la faza finală în calitate de jurat.</a:t>
            </a:r>
            <a:r>
              <a:rPr lang="en-US" sz="1300" dirty="0" smtClean="0">
                <a:latin typeface="Times New Roman" pitchFamily="18" charset="0"/>
                <a:cs typeface="Times New Roman" pitchFamily="18" charset="0"/>
              </a:rPr>
              <a:t/>
            </a:r>
            <a:br>
              <a:rPr lang="en-US" sz="1300" dirty="0" smtClean="0">
                <a:latin typeface="Times New Roman" pitchFamily="18" charset="0"/>
                <a:cs typeface="Times New Roman" pitchFamily="18" charset="0"/>
              </a:rPr>
            </a:br>
            <a:r>
              <a:rPr lang="ro-RO" sz="1300" dirty="0" smtClean="0">
                <a:latin typeface="Times New Roman" pitchFamily="18" charset="0"/>
                <a:cs typeface="Times New Roman" pitchFamily="18" charset="0"/>
              </a:rPr>
              <a:t/>
            </a:r>
            <a:br>
              <a:rPr lang="ro-RO" sz="1300" dirty="0" smtClean="0">
                <a:latin typeface="Times New Roman" pitchFamily="18" charset="0"/>
                <a:cs typeface="Times New Roman" pitchFamily="18" charset="0"/>
              </a:rPr>
            </a:br>
            <a:r>
              <a:rPr lang="ro-RO" sz="1300" dirty="0" smtClean="0">
                <a:latin typeface="Times New Roman" pitchFamily="18" charset="0"/>
                <a:cs typeface="Times New Roman" pitchFamily="18" charset="0"/>
              </a:rPr>
              <a:t>***</a:t>
            </a:r>
            <a:br>
              <a:rPr lang="ro-RO" sz="1300" dirty="0" smtClean="0">
                <a:latin typeface="Times New Roman" pitchFamily="18" charset="0"/>
                <a:cs typeface="Times New Roman" pitchFamily="18" charset="0"/>
              </a:rPr>
            </a:br>
            <a:r>
              <a:rPr lang="ro-RO" sz="1200" dirty="0" smtClean="0">
                <a:latin typeface="Times New Roman" pitchFamily="18" charset="0"/>
                <a:cs typeface="Times New Roman" pitchFamily="18" charset="0"/>
              </a:rPr>
              <a:t/>
            </a:r>
            <a:br>
              <a:rPr lang="ro-RO" sz="1200" dirty="0" smtClean="0">
                <a:latin typeface="Times New Roman" pitchFamily="18" charset="0"/>
                <a:cs typeface="Times New Roman" pitchFamily="18" charset="0"/>
              </a:rPr>
            </a:br>
            <a:endParaRPr lang="ro-RO" sz="1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274638"/>
            <a:ext cx="8229600" cy="5890666"/>
          </a:xfrm>
        </p:spPr>
        <p:txBody>
          <a:bodyPr>
            <a:normAutofit/>
          </a:bodyPr>
          <a:lstStyle/>
          <a:p>
            <a:r>
              <a:rPr lang="en-US" sz="1400" dirty="0" err="1" smtClean="0">
                <a:latin typeface="Times New Roman" pitchFamily="18" charset="0"/>
                <a:cs typeface="Times New Roman" pitchFamily="18" charset="0"/>
              </a:rPr>
              <a:t>Atasate</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sunt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anuntul</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organizatorilor</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alte</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documente</a:t>
            </a:r>
            <a:r>
              <a:rPr lang="en-US" sz="1400" dirty="0" smtClean="0">
                <a:latin typeface="Times New Roman" pitchFamily="18" charset="0"/>
                <a:cs typeface="Times New Roman" pitchFamily="18" charset="0"/>
              </a:rPr>
              <a:t> de </a:t>
            </a:r>
            <a:r>
              <a:rPr lang="en-US" sz="1400" dirty="0" err="1" smtClean="0">
                <a:latin typeface="Times New Roman" pitchFamily="18" charset="0"/>
                <a:cs typeface="Times New Roman" pitchFamily="18" charset="0"/>
              </a:rPr>
              <a:t>interes</a:t>
            </a:r>
            <a:r>
              <a:rPr lang="en-US" sz="1400" dirty="0" smtClean="0">
                <a:latin typeface="Times New Roman" pitchFamily="18" charset="0"/>
                <a:cs typeface="Times New Roman" pitchFamily="18" charset="0"/>
              </a:rPr>
              <a:t>. </a:t>
            </a:r>
            <a:br>
              <a:rPr lang="en-US" sz="1400" dirty="0" smtClean="0">
                <a:latin typeface="Times New Roman" pitchFamily="18" charset="0"/>
                <a:cs typeface="Times New Roman" pitchFamily="18" charset="0"/>
              </a:rPr>
            </a:br>
            <a:r>
              <a:rPr lang="en-US" sz="1400" dirty="0" smtClean="0">
                <a:latin typeface="Times New Roman" pitchFamily="18" charset="0"/>
                <a:cs typeface="Times New Roman" pitchFamily="18" charset="0"/>
              </a:rPr>
              <a:t>	</a:t>
            </a:r>
            <a:r>
              <a:rPr lang="ro-RO" sz="1400" dirty="0" smtClean="0">
                <a:latin typeface="Times New Roman" pitchFamily="18" charset="0"/>
                <a:cs typeface="Times New Roman" pitchFamily="18" charset="0"/>
              </a:rPr>
              <a:t>Mai jos, sunt punctate subtemele si  termenele pe care trebuie sa le </a:t>
            </a:r>
            <a:r>
              <a:rPr lang="ro-RO" sz="1400" dirty="0" err="1" smtClean="0">
                <a:latin typeface="Times New Roman" pitchFamily="18" charset="0"/>
                <a:cs typeface="Times New Roman" pitchFamily="18" charset="0"/>
              </a:rPr>
              <a:t>aiba</a:t>
            </a:r>
            <a:r>
              <a:rPr lang="ro-RO" sz="1400" dirty="0" smtClean="0">
                <a:latin typeface="Times New Roman" pitchFamily="18" charset="0"/>
                <a:cs typeface="Times New Roman" pitchFamily="18" charset="0"/>
              </a:rPr>
              <a:t> in vedere doritorii sa participe. </a:t>
            </a:r>
            <a:r>
              <a:rPr lang="en-US" sz="1400" dirty="0" smtClean="0">
                <a:latin typeface="Times New Roman" pitchFamily="18" charset="0"/>
                <a:cs typeface="Times New Roman" pitchFamily="18" charset="0"/>
              </a:rPr>
              <a:t/>
            </a:r>
            <a:br>
              <a:rPr lang="en-US" sz="1400" dirty="0" smtClean="0">
                <a:latin typeface="Times New Roman" pitchFamily="18" charset="0"/>
                <a:cs typeface="Times New Roman" pitchFamily="18" charset="0"/>
              </a:rPr>
            </a:br>
            <a:r>
              <a:rPr lang="en-US" sz="1400" dirty="0" smtClean="0">
                <a:latin typeface="Times New Roman" pitchFamily="18" charset="0"/>
                <a:cs typeface="Times New Roman" pitchFamily="18" charset="0"/>
              </a:rPr>
              <a:t>	</a:t>
            </a:r>
            <a:r>
              <a:rPr lang="ro-RO" sz="1400" b="1" dirty="0" err="1" smtClean="0">
                <a:latin typeface="Times New Roman" pitchFamily="18" charset="0"/>
                <a:cs typeface="Times New Roman" pitchFamily="18" charset="0"/>
              </a:rPr>
              <a:t>Atentie</a:t>
            </a:r>
            <a:r>
              <a:rPr lang="ro-RO" sz="1400" b="1" dirty="0" smtClean="0">
                <a:latin typeface="Times New Roman" pitchFamily="18" charset="0"/>
                <a:cs typeface="Times New Roman" pitchFamily="18" charset="0"/>
              </a:rPr>
              <a:t> la date, </a:t>
            </a:r>
            <a:r>
              <a:rPr lang="ro-RO" sz="1400" b="1" dirty="0" err="1" smtClean="0">
                <a:latin typeface="Times New Roman" pitchFamily="18" charset="0"/>
                <a:cs typeface="Times New Roman" pitchFamily="18" charset="0"/>
              </a:rPr>
              <a:t>luati</a:t>
            </a:r>
            <a:r>
              <a:rPr lang="ro-RO" sz="1400" b="1" dirty="0" smtClean="0">
                <a:latin typeface="Times New Roman" pitchFamily="18" charset="0"/>
                <a:cs typeface="Times New Roman" pitchFamily="18" charset="0"/>
              </a:rPr>
              <a:t> in considerare expirarea unui termen cu cel </a:t>
            </a:r>
            <a:r>
              <a:rPr lang="ro-RO" sz="1400" b="1" dirty="0" err="1" smtClean="0">
                <a:latin typeface="Times New Roman" pitchFamily="18" charset="0"/>
                <a:cs typeface="Times New Roman" pitchFamily="18" charset="0"/>
              </a:rPr>
              <a:t>putin</a:t>
            </a:r>
            <a:r>
              <a:rPr lang="ro-RO" sz="1400" b="1" dirty="0" smtClean="0">
                <a:latin typeface="Times New Roman" pitchFamily="18" charset="0"/>
                <a:cs typeface="Times New Roman" pitchFamily="18" charset="0"/>
              </a:rPr>
              <a:t> 6 ore </a:t>
            </a:r>
            <a:r>
              <a:rPr lang="ro-RO" sz="1400" b="1" dirty="0" err="1" smtClean="0">
                <a:latin typeface="Times New Roman" pitchFamily="18" charset="0"/>
                <a:cs typeface="Times New Roman" pitchFamily="18" charset="0"/>
              </a:rPr>
              <a:t>inainte</a:t>
            </a:r>
            <a:r>
              <a:rPr lang="ro-RO" sz="1400" b="1" dirty="0" smtClean="0">
                <a:latin typeface="Times New Roman" pitchFamily="18" charset="0"/>
                <a:cs typeface="Times New Roman" pitchFamily="18" charset="0"/>
              </a:rPr>
              <a:t> de </a:t>
            </a:r>
            <a:r>
              <a:rPr lang="ro-RO" sz="1400" b="1" dirty="0" err="1" smtClean="0">
                <a:latin typeface="Times New Roman" pitchFamily="18" charset="0"/>
                <a:cs typeface="Times New Roman" pitchFamily="18" charset="0"/>
              </a:rPr>
              <a:t>incheierea</a:t>
            </a:r>
            <a:r>
              <a:rPr lang="ro-RO" sz="1400" b="1" dirty="0" smtClean="0">
                <a:latin typeface="Times New Roman" pitchFamily="18" charset="0"/>
                <a:cs typeface="Times New Roman" pitchFamily="18" charset="0"/>
              </a:rPr>
              <a:t> zilei la noi – China este cu 5 ore </a:t>
            </a:r>
            <a:r>
              <a:rPr lang="ro-RO" sz="1400" b="1" dirty="0" err="1" smtClean="0">
                <a:latin typeface="Times New Roman" pitchFamily="18" charset="0"/>
                <a:cs typeface="Times New Roman" pitchFamily="18" charset="0"/>
              </a:rPr>
              <a:t>inainte</a:t>
            </a:r>
            <a:r>
              <a:rPr lang="ro-RO" sz="1400" b="1" dirty="0" smtClean="0">
                <a:latin typeface="Times New Roman" pitchFamily="18" charset="0"/>
                <a:cs typeface="Times New Roman" pitchFamily="18" charset="0"/>
              </a:rPr>
              <a:t> </a:t>
            </a:r>
            <a:r>
              <a:rPr lang="ro-RO" sz="1400" b="1" dirty="0" smtClean="0">
                <a:latin typeface="Times New Roman" pitchFamily="18" charset="0"/>
                <a:cs typeface="Times New Roman" pitchFamily="18" charset="0"/>
              </a:rPr>
              <a:t>ca fus orar</a:t>
            </a:r>
            <a:r>
              <a:rPr lang="ro-RO" sz="1400" b="1" dirty="0" smtClean="0">
                <a:latin typeface="Times New Roman" pitchFamily="18" charset="0"/>
                <a:cs typeface="Times New Roman" pitchFamily="18" charset="0"/>
              </a:rPr>
              <a:t>!</a:t>
            </a:r>
            <a:r>
              <a:rPr lang="en-US" sz="1400" b="1" dirty="0" smtClean="0">
                <a:latin typeface="Times New Roman" pitchFamily="18" charset="0"/>
                <a:cs typeface="Times New Roman" pitchFamily="18" charset="0"/>
              </a:rPr>
              <a:t/>
            </a:r>
            <a:br>
              <a:rPr lang="en-US" sz="1400" b="1" dirty="0" smtClean="0">
                <a:latin typeface="Times New Roman" pitchFamily="18" charset="0"/>
                <a:cs typeface="Times New Roman" pitchFamily="18" charset="0"/>
              </a:rPr>
            </a:br>
            <a:r>
              <a:rPr lang="en-US" sz="1400" b="1" dirty="0" smtClean="0">
                <a:latin typeface="Times New Roman" pitchFamily="18" charset="0"/>
                <a:cs typeface="Times New Roman" pitchFamily="18" charset="0"/>
              </a:rPr>
              <a:t/>
            </a:r>
            <a:br>
              <a:rPr lang="en-US" sz="1400" b="1" dirty="0" smtClean="0">
                <a:latin typeface="Times New Roman" pitchFamily="18" charset="0"/>
                <a:cs typeface="Times New Roman" pitchFamily="18" charset="0"/>
              </a:rPr>
            </a:br>
            <a:r>
              <a:rPr lang="en-US" sz="1400" b="1" dirty="0" smtClean="0">
                <a:latin typeface="Times New Roman" pitchFamily="18" charset="0"/>
                <a:cs typeface="Times New Roman" pitchFamily="18" charset="0"/>
              </a:rPr>
              <a:t/>
            </a:r>
            <a:br>
              <a:rPr lang="en-US" sz="1400" b="1" dirty="0" smtClean="0">
                <a:latin typeface="Times New Roman" pitchFamily="18" charset="0"/>
                <a:cs typeface="Times New Roman" pitchFamily="18" charset="0"/>
              </a:rPr>
            </a:br>
            <a:r>
              <a:rPr lang="en-US" sz="1400" b="1" dirty="0" smtClean="0">
                <a:latin typeface="Times New Roman" pitchFamily="18" charset="0"/>
                <a:cs typeface="Times New Roman" pitchFamily="18" charset="0"/>
              </a:rPr>
              <a:t/>
            </a:r>
            <a:br>
              <a:rPr lang="en-US" sz="1400" b="1" dirty="0" smtClean="0">
                <a:latin typeface="Times New Roman" pitchFamily="18" charset="0"/>
                <a:cs typeface="Times New Roman" pitchFamily="18" charset="0"/>
              </a:rPr>
            </a:br>
            <a:r>
              <a:rPr lang="en-US" sz="1400" b="1" dirty="0" smtClean="0">
                <a:latin typeface="Times New Roman" pitchFamily="18" charset="0"/>
                <a:cs typeface="Times New Roman" pitchFamily="18" charset="0"/>
              </a:rPr>
              <a:t/>
            </a:r>
            <a:br>
              <a:rPr lang="en-US" sz="1400" b="1" dirty="0" smtClean="0">
                <a:latin typeface="Times New Roman" pitchFamily="18" charset="0"/>
                <a:cs typeface="Times New Roman" pitchFamily="18" charset="0"/>
              </a:rPr>
            </a:br>
            <a:r>
              <a:rPr lang="en-US" sz="1400" b="1" dirty="0" smtClean="0">
                <a:latin typeface="Times New Roman" pitchFamily="18" charset="0"/>
                <a:cs typeface="Times New Roman" pitchFamily="18" charset="0"/>
              </a:rPr>
              <a:t/>
            </a:r>
            <a:br>
              <a:rPr lang="en-US" sz="1400" b="1" dirty="0" smtClean="0">
                <a:latin typeface="Times New Roman" pitchFamily="18" charset="0"/>
                <a:cs typeface="Times New Roman" pitchFamily="18" charset="0"/>
              </a:rPr>
            </a:br>
            <a:r>
              <a:rPr lang="ro-RO" sz="1400" b="1" dirty="0" smtClean="0"/>
              <a:t> SUCCES! </a:t>
            </a:r>
            <a:r>
              <a:rPr lang="ro-RO" sz="1400" dirty="0" smtClean="0"/>
              <a:t/>
            </a:r>
            <a:br>
              <a:rPr lang="ro-RO" sz="1400" dirty="0" smtClean="0"/>
            </a:br>
            <a:r>
              <a:rPr lang="ro-RO" sz="1400" b="1" dirty="0" smtClean="0"/>
              <a:t>Dr. Veronica Rebreanu</a:t>
            </a:r>
            <a:r>
              <a:rPr lang="ro-RO" sz="1400" dirty="0" smtClean="0"/>
              <a:t/>
            </a:r>
            <a:br>
              <a:rPr lang="ro-RO" sz="1400" dirty="0" smtClean="0"/>
            </a:br>
            <a:endParaRPr lang="ro-RO"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diagram of a theme&#10;&#10;Description automatically generated with medium confidence">
            <a:extLst>
              <a:ext uri="{FF2B5EF4-FFF2-40B4-BE49-F238E27FC236}">
                <a16:creationId xmlns:a16="http://schemas.microsoft.com/office/drawing/2014/main" xmlns="" id="{372FC17E-5312-A7A1-78FE-114A7718E062}"/>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544449"/>
            <a:ext cx="9109109" cy="5769103"/>
          </a:xfrm>
          <a:prstGeom prst="rect">
            <a:avLst/>
          </a:prstGeom>
        </p:spPr>
      </p:pic>
    </p:spTree>
    <p:extLst>
      <p:ext uri="{BB962C8B-B14F-4D97-AF65-F5344CB8AC3E}">
        <p14:creationId xmlns:p14="http://schemas.microsoft.com/office/powerpoint/2010/main" xmlns="" val="4239796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16B067B1-F4E5-4FDF-813D-C9E872E8007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schedule of a meeting&#10;&#10;Description automatically generated with medium confidence">
            <a:extLst>
              <a:ext uri="{FF2B5EF4-FFF2-40B4-BE49-F238E27FC236}">
                <a16:creationId xmlns:a16="http://schemas.microsoft.com/office/drawing/2014/main" xmlns="" id="{342D512A-2354-C6DA-A791-782003AAC8C3}"/>
              </a:ext>
            </a:extLst>
          </p:cNvPr>
          <p:cNvPicPr>
            <a:picLocks noChangeAspect="1"/>
          </p:cNvPicPr>
          <p:nvPr/>
        </p:nvPicPr>
        <p:blipFill rotWithShape="1">
          <a:blip r:embed="rId2" cstate="print">
            <a:extLst>
              <a:ext uri="{28A0092B-C50C-407E-A947-70E740481C1C}">
                <a14:useLocalDpi xmlns:a14="http://schemas.microsoft.com/office/drawing/2010/main" xmlns="" val="0"/>
              </a:ext>
            </a:extLst>
          </a:blip>
          <a:srcRect l="1780" r="1" b="1"/>
          <a:stretch/>
        </p:blipFill>
        <p:spPr>
          <a:xfrm>
            <a:off x="230831" y="261437"/>
            <a:ext cx="8682338" cy="6335126"/>
          </a:xfrm>
          <a:prstGeom prst="rect">
            <a:avLst/>
          </a:prstGeom>
        </p:spPr>
      </p:pic>
    </p:spTree>
    <p:extLst>
      <p:ext uri="{BB962C8B-B14F-4D97-AF65-F5344CB8AC3E}">
        <p14:creationId xmlns:p14="http://schemas.microsoft.com/office/powerpoint/2010/main" xmlns="" val="3936080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xmlns="" id="{5C05CAAB-DBA2-4548-AD5F-01BB97FBB20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536918"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xmlns="" id="{2659FDB4-FCBE-4A89-B46D-43D4FA5446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8313"/>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xmlns="" id="{6604DC5D-97E4-650A-4B58-82D9F88B0E5E}"/>
              </a:ext>
            </a:extLst>
          </p:cNvPr>
          <p:cNvSpPr>
            <a:spLocks noGrp="1"/>
          </p:cNvSpPr>
          <p:nvPr>
            <p:ph type="title"/>
          </p:nvPr>
        </p:nvSpPr>
        <p:spPr>
          <a:xfrm>
            <a:off x="421415" y="637437"/>
            <a:ext cx="2954766" cy="5583126"/>
          </a:xfrm>
        </p:spPr>
        <p:txBody>
          <a:bodyPr vert="horz" lIns="91440" tIns="45720" rIns="91440" bIns="45720" rtlCol="0" anchor="ctr">
            <a:normAutofit/>
          </a:bodyPr>
          <a:lstStyle/>
          <a:p>
            <a:pPr algn="r"/>
            <a:r>
              <a:rPr lang="en-US" sz="6600" kern="1200" dirty="0">
                <a:solidFill>
                  <a:schemeClr val="tx1"/>
                </a:solidFill>
                <a:latin typeface="+mj-lt"/>
                <a:ea typeface="+mj-ea"/>
                <a:cs typeface="+mj-cs"/>
              </a:rPr>
              <a:t>FINAL ROUND</a:t>
            </a:r>
          </a:p>
        </p:txBody>
      </p:sp>
      <p:cxnSp>
        <p:nvCxnSpPr>
          <p:cNvPr id="14" name="Straight Connector 13">
            <a:extLst>
              <a:ext uri="{FF2B5EF4-FFF2-40B4-BE49-F238E27FC236}">
                <a16:creationId xmlns:a16="http://schemas.microsoft.com/office/drawing/2014/main" xmlns="" id="{C8F51B3F-8331-4E4A-AE96-D47B1006EEA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546040" y="1132115"/>
            <a:ext cx="0" cy="5717573"/>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6" name="Text Placeholder 3">
            <a:extLst>
              <a:ext uri="{FF2B5EF4-FFF2-40B4-BE49-F238E27FC236}">
                <a16:creationId xmlns:a16="http://schemas.microsoft.com/office/drawing/2014/main" xmlns="" id="{7A9A5852-1B7D-9206-E9BF-B953AA072E8D}"/>
              </a:ext>
            </a:extLst>
          </p:cNvPr>
          <p:cNvGraphicFramePr/>
          <p:nvPr>
            <p:extLst>
              <p:ext uri="{D42A27DB-BD31-4B8C-83A1-F6EECF244321}">
                <p14:modId xmlns:p14="http://schemas.microsoft.com/office/powerpoint/2010/main" xmlns="" val="1759978690"/>
              </p:ext>
            </p:extLst>
          </p:nvPr>
        </p:nvGraphicFramePr>
        <p:xfrm>
          <a:off x="3831402" y="1070801"/>
          <a:ext cx="4683949" cy="5589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756627798"/>
      </p:ext>
    </p:extLst>
  </p:cSld>
  <p:clrMapOvr>
    <a:masterClrMapping/>
  </p:clrMapOvr>
</p:sld>
</file>

<file path=ppt/theme/theme1.xml><?xml version="1.0" encoding="utf-8"?>
<a:theme xmlns:a="http://schemas.openxmlformats.org/drawingml/2006/main" name="Temă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TotalTime>
  <Words>48</Words>
  <Application>Microsoft Office PowerPoint</Application>
  <PresentationFormat>Expunere pe ecran (4:3)</PresentationFormat>
  <Paragraphs>20</Paragraphs>
  <Slides>8</Slides>
  <Notes>0</Notes>
  <HiddenSlides>0</HiddenSlides>
  <MMClips>0</MMClips>
  <ScaleCrop>false</ScaleCrop>
  <HeadingPairs>
    <vt:vector size="4" baseType="variant">
      <vt:variant>
        <vt:lpstr>Temă</vt:lpstr>
      </vt:variant>
      <vt:variant>
        <vt:i4>1</vt:i4>
      </vt:variant>
      <vt:variant>
        <vt:lpstr>Titluri diapozitive</vt:lpstr>
      </vt:variant>
      <vt:variant>
        <vt:i4>8</vt:i4>
      </vt:variant>
    </vt:vector>
  </HeadingPairs>
  <TitlesOfParts>
    <vt:vector size="9" baseType="lpstr">
      <vt:lpstr>Temă Office</vt:lpstr>
      <vt:lpstr>YICGG 2024</vt:lpstr>
      <vt:lpstr>Despre YICGG    Youth Innovation Competition on Global Governance (YICGG) este un eveniment organizat de Universitatea Fudan din Shanghai (China), sub egida Programului Națiunilor Unite pentru Dezvoltare, ce are ca obiective atât crearea unui cadru de discuții între tineri, pe teme de interes global, cât și motivarea acestora să se dedice rezolvării unor probleme ce privesc guvernanța globală și dezvoltarea durabilă.   Organizată în principal de SIRPA (School of Internațional Relations and Public Affairs), din cadrul Fudan University, Shanghai, China, la care se adauga in fiecare an diferiti sponsori, YICGG  este o competiție interdisciplinară, menită să aducă împreună tineri din domenii de studiu cât mai variate (juriști, economiști, politologi, ingineri, sociologi, psihologi, specialiști IT, administrație publică, jurnalism etc.), în intenția de a crea o platformă  unde să poată comunica și dezbate pe larg aspecte care privesc întreaga omenire. Datorită standardelor de înalt nivel academic de derulare, competiția a fost denumită „Olimpiada academică a tinerilor”.  Prima ediție a evenimentului a fost organizată în anul 2007 de către SIRPA  din cadrul Universității Fudan, reprezentând în toți anii care au urmat, singura competiție internațională cu scopul declarat de a stimula inovația în guvernanța globală.  In fiecare an, YICGG este organizata de SIRPA – Fudan University; in fiecare an este propusa o alta tema a competitiei (uneori urmand tema expozitiei mondiale din acel an), si este gazduita  de universitati de marca fie din alte localitati din China (ex. 2023 – in Dali, Yunnan, China - biodiversitate), fie din alte state (ex. 2017 - Nazarbayev University din Astana, Kazakhstan – energie – cu ocazia expozitiei Mondiale pe tema energiei organizata in Astana), fie chiar in cadrul unor expozitii mondiale (ex. 2015 - Milano, Italia – Sustainable food) s.a.      YICGG 2024 este organizata de SIRPA – Fudan University, Shanghai, gazduita in Ungaria, finantata din Fondul de Dezvoltare al Natiunilor Unite, precum si din surse europene. Tema centrala este: GLOBAL AI  GOVERNANCE.    YICGG este o competitie care se deruleaza pe mai multe etape, astfel:  I. Prima etapă – etapa de selecție – constă în trimiterea unor proiecte de către echipe formate din maximum trei membri, sau participări individuale. Echipele pot fi formate din studenţi  de la nivel de licenţă şi/sau master ori doctorat. Proiectele sunt evaluate de experți internaționali. În funcție de îndeplinirea anumitor criterii, sunt selectate echipele care vor putea participa la etapele următoare. Cel mai bun proiect este distins cu premiul Most Innovative Team (MIT), iar cei care obțin această distincție au garantată participarea la următoarea ediție a YICGG.</vt:lpstr>
      <vt:lpstr>      II. A doua etapă a competiției – Ignite-talk, promovată sub sloganul „Luminează-ne, dar într-un mod rapid!”, constă într-o prezentare de maximum cinci minute, însoțită de o prezentare power point de maximum 20 slide-uri, prin care fiecare participant își expune o viziune proprie asupra temelor de interes comun. Cea mai bună prezentare  este distinsă cu premiul The Ignite Talk King/Queen (ITK/ITQ). Prezentările ppt. sunt trimise organizatorilor cu aproximativ o lună înainte de desfășurarea competiției.     Intre timp, organizatorii  redistribuie aleatoriu a membrii echipelor admise  în noi echipe – WORLD TEAMS - de câte 6-8-9 membri, echipe care primesc o nouă temă pe baza căreia vor propune un proiect, cel mai fezabil și inovativ primind distincția The Most Valuable Project (MVP) („cel mai bun proiect din competiție“).   Echipele mondiale sunt formate din studenti din diferite state; au la dispoziţie două zile să lucreze la propunerea unui nou proiect pe baza noii teme stabilite.     III.  A treia etapa  – World-Café , fiind considerată una dintre cele mai complexe etape ale competiției, constă într-o serie de discuții libere pe care echipele mondiale nou-formate le poartă cu membrii juriului. Fiecare discuție de acest fel are loc pe o subtemă specifică, durând maximum 15 minute, urmând apoi o rotare a echipelor astfel încât să existe o analiză a fiecărei teme alături de un membru al juriului. În această etapă participanţii au  posibilitatea să prezinte proiectele lor și ideile lor juriului, urmând ca pe baza conversațiilor purtate să își modeleze planurile în funcție de neajunsurile și punctele forte sesizate de juriu.    IV. A patra etapă – proiectele finale - Ultima etapă - constă în prezentarea proiectului propus de fiecare dintre echipele mondiale. Această ultimă etapă oferă studenților posibilitatea să desfășoare o muncă în echipă, indiferent de statul, orașul, universitatea, domeniul de studiu, mediul politic, mentalitățile și obiceiurile, condiția socială etc. din care făceau parte.  Fiecare echipă mondială și-a prezentat proiectul în fața juriului, având la dispoziție 15 minute – 12 minute prezentarea, 3 minute răspuns la întrebările juriului. Unele echipe mondiale au ales ca prezentarea proiectului propus să fie realizată de doi-trei membri, alte echipe au ales ca fiecare membru al echipei să prezinte câte un aspect din proiect. Trebuie precizat faptul că studenții români au fost printre cei selectați de echipa mondială din care au făcut parte pentru a prezenta proiectul, remarcându-se pentru claritatea și coerența prezentării în limba engleză.   Juriul a trebuit să țină cont de încadrarea în timpul alocat, de claritatea și fezabilitatea proiectului, de pertinența cu care vorbitorii au răspuns la întrebările juriului, precum și de modul în care s-au prezentat în fața juriului.      </vt:lpstr>
      <vt:lpstr>   Activități conexe YICGG:   1. Seara culturală  -  constă în prezentarea unor aspecte specifice țării pe care o reprezintă, de  către fiecare echipă selectată în prima etapă, prin intermediul costumelor naționale, a dansurilor, a cântecelor, a unor obiecte deosebite, a limbajului, unor prezentări video ș.a.   Chiar dacă seara culturală nu face parte din competiția propriu-zisă, își are importanța ei majoră în stabilirea punților de legătură internaționale, în stabilirea unor prietenii care să depășească granițele, în facilitarea colaborării și găsirea unor puncte de interes comun.       2. Lansarea declaratie “We Youth Agenda” – focalizată pe tema centrală a competiţiei din acel an, in cadru festiv, inainte de ultima etapa a competitiei.   3.  Vizitarea unui obiectiv de interes al zonei / statului unde este găzduită competiţia din acel an - Field work.     4.  Faza surpriză - propusă in ultimii ani, o fază care este anunţată cu puţin timp înaintea competiţiei de bază. In anul 2023 a fost o fază de dezbateri. Pentru YICGG 2024 - este încă necunoscută – va fi comunicată membrilor echipelor selectate pentru etapa finală. .   ***   Incepând cu anul 2013, UBB are o prezenţă continuă la YICGG, prin intermediul Facultăţii de Drept întrucât în fiecare an au fost selectate una sau mai multe echipe care şi-au trimis proiectul. La majoritatea dintre competiţiile la care au participat, studenţii noştri s-au intors premianţi: pentru cel mai bun proiect, pentru cel mai bun speech, pentru proiectul in World team.   ***    Pentru orice nelamurire, va puteti adresa doamnei dr. Veronica Rebreanu – cadru didactic la Facultatea de Drept UBB, la nr. de telefon: 0742092907 sau email: veronica.rebreanu@yahoo.com , fiind unul dintre experţii internaţionali permanenţi ai YICGG, solicitată in ultimii 10 ani, prin rotaţie anuală, fie la faza de evaluare a proiectelor, fie la faza finală în calitate de jurat.  ***  </vt:lpstr>
      <vt:lpstr>Atasate, sunt  anuntul organizatorilor  si alte documente de interes.   Mai jos, sunt punctate subtemele si  termenele pe care trebuie sa le aiba in vedere doritorii sa participe.   Atentie la date, luati in considerare expirarea unui termen cu cel putin 6 ore inainte de incheierea zilei la noi – China este cu 5 ore inainte ca fus orar!       SUCCES!  Dr. Veronica Rebreanu </vt:lpstr>
      <vt:lpstr>Diapozitivul 6</vt:lpstr>
      <vt:lpstr>Diapozitivul 7</vt:lpstr>
      <vt:lpstr>FINAL ROUND</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Diapozitivul 1</dc:title>
  <dc:creator>Veronica</dc:creator>
  <cp:lastModifiedBy>Veronica</cp:lastModifiedBy>
  <cp:revision>21</cp:revision>
  <dcterms:created xsi:type="dcterms:W3CDTF">2024-04-16T04:31:10Z</dcterms:created>
  <dcterms:modified xsi:type="dcterms:W3CDTF">2024-04-16T06:38:09Z</dcterms:modified>
</cp:coreProperties>
</file>