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7"/>
    <p:restoredTop sz="94547"/>
  </p:normalViewPr>
  <p:slideViewPr>
    <p:cSldViewPr snapToGrid="0" snapToObjects="1">
      <p:cViewPr varScale="1">
        <p:scale>
          <a:sx n="106" d="100"/>
          <a:sy n="106" d="100"/>
        </p:scale>
        <p:origin x="2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3479F-D770-1A4B-AB86-2DC27CD70BA5}" type="datetimeFigureOut">
              <a:rPr lang="en-US" smtClean="0"/>
              <a:t>7/11/18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B3C02-4157-B54A-BFD1-BC96F97BFB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71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FA2FF-51CB-414A-AB4E-611003533285}" type="datetimeFigureOut">
              <a:rPr lang="en-US" smtClean="0"/>
              <a:t>7/11/18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35F63-D810-8A4B-B776-CF341EDCA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307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35F63-D810-8A4B-B776-CF341EDCAD9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5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3509-074A-E742-BE04-CEF9E5F565DC}" type="datetime2">
              <a:rPr lang="en-US" smtClean="0"/>
              <a:t>Wednesday, July 11,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AC20-9841-E742-B5EF-CF6BAD8C2098}" type="datetime2">
              <a:rPr lang="en-US" smtClean="0"/>
              <a:t>Wednesday, July 11,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CD65-FA5D-F747-80DE-84B7C15D4892}" type="datetime2">
              <a:rPr lang="en-US" smtClean="0"/>
              <a:t>Wednesday, July 11,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BC01-63C0-D74B-8485-244416DB6AAC}" type="datetime2">
              <a:rPr lang="en-US" smtClean="0"/>
              <a:t>Wednesday, July 11,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757E-0EBF-1E40-BBA5-966ACA2E8ACE}" type="datetime2">
              <a:rPr lang="en-US" smtClean="0"/>
              <a:t>Wednesday, July 11,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32D3-66FC-174A-A7B4-9B2799405C1E}" type="datetime2">
              <a:rPr lang="en-US" smtClean="0"/>
              <a:t>Wednesday, July 11,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D4DE-AD19-384D-8B2D-77528C2DC4A6}" type="datetime2">
              <a:rPr lang="en-US" smtClean="0"/>
              <a:t>Wednesday, July 11,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D839-76AB-5543-85B0-21B34F35DAFF}" type="datetime2">
              <a:rPr lang="en-US" smtClean="0"/>
              <a:t>Wednesday, July 11,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12C5-16B4-DC42-B60A-5A7AA235F042}" type="datetime2">
              <a:rPr lang="en-US" smtClean="0"/>
              <a:t>Wednesday, July 11,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5A2C-E9D2-0C43-AFAB-DD2D9528736A}" type="datetime2">
              <a:rPr lang="en-US" smtClean="0"/>
              <a:t>Wednesday, July 11,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BA46-1B44-DE41-AB35-2D4F365926CF}" type="datetime2">
              <a:rPr lang="en-US" smtClean="0"/>
              <a:t>Wednesday, July 11,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CD26DD-E03A-454D-BD56-3B297FC3E73C}" type="datetime2">
              <a:rPr lang="en-US" smtClean="0"/>
              <a:t>Wednesday, July 11,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3854"/>
            <a:ext cx="7848600" cy="1724971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Despre Topologie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Ciprian Manolescu</a:t>
            </a:r>
          </a:p>
          <a:p>
            <a:r>
              <a:rPr lang="en-US" dirty="0"/>
              <a:t>UCLA</a:t>
            </a:r>
          </a:p>
          <a:p>
            <a:endParaRPr lang="en-US" dirty="0"/>
          </a:p>
          <a:p>
            <a:r>
              <a:rPr lang="en-US" dirty="0"/>
              <a:t>Ceremonia DHC, Universitatea Babes-Bolyai</a:t>
            </a:r>
          </a:p>
          <a:p>
            <a:r>
              <a:rPr lang="en-US" dirty="0"/>
              <a:t>11 iulie 2018</a:t>
            </a:r>
          </a:p>
        </p:txBody>
      </p:sp>
    </p:spTree>
    <p:extLst>
      <p:ext uri="{BB962C8B-B14F-4D97-AF65-F5344CB8AC3E}">
        <p14:creationId xmlns:p14="http://schemas.microsoft.com/office/powerpoint/2010/main" val="74861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34" y="453919"/>
            <a:ext cx="8229600" cy="5934781"/>
          </a:xfrm>
        </p:spPr>
        <p:txBody>
          <a:bodyPr/>
          <a:lstStyle/>
          <a:p>
            <a:r>
              <a:rPr lang="en-US" dirty="0"/>
              <a:t>n=2:</a:t>
            </a:r>
          </a:p>
        </p:txBody>
      </p:sp>
      <p:pic>
        <p:nvPicPr>
          <p:cNvPr id="5" name="Picture 4" descr="fl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7" y="3115429"/>
            <a:ext cx="3657600" cy="201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501" y="313616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Spatiul euclidian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2096654" y="5582679"/>
            <a:ext cx="69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. . 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8086276" y="2067967"/>
            <a:ext cx="69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. . 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995356" y="3794506"/>
            <a:ext cx="69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. . </a:t>
            </a:r>
          </a:p>
        </p:txBody>
      </p:sp>
      <p:pic>
        <p:nvPicPr>
          <p:cNvPr id="2" name="Picture 1" descr="CompactManifold_10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56" y="1150032"/>
            <a:ext cx="5765800" cy="42291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6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7105"/>
            <a:ext cx="8447764" cy="5848177"/>
          </a:xfrm>
        </p:spPr>
        <p:txBody>
          <a:bodyPr>
            <a:normAutofit/>
          </a:bodyPr>
          <a:lstStyle/>
          <a:p>
            <a:r>
              <a:rPr lang="en-US" dirty="0"/>
              <a:t>n=3: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Thurston (1982) a propus o schema de clasificare in dimensiunea trei</a:t>
            </a:r>
          </a:p>
        </p:txBody>
      </p:sp>
      <p:pic>
        <p:nvPicPr>
          <p:cNvPr id="4" name="Picture 3" descr="3-Manifo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00" y="1154452"/>
            <a:ext cx="2672648" cy="2672648"/>
          </a:xfrm>
          <a:prstGeom prst="rect">
            <a:avLst/>
          </a:prstGeom>
        </p:spPr>
      </p:pic>
      <p:pic>
        <p:nvPicPr>
          <p:cNvPr id="5" name="Picture 4" descr="Poincaré Dodecahedral Sp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74" y="1154452"/>
            <a:ext cx="2672649" cy="2672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8086276" y="2067967"/>
            <a:ext cx="69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. 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5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Conjectura Geometrizarii a lui Thurston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Aceasta schema a fost demonstrata adevarata de catre Perelman (2003)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 consecinta este conjectura lui Poincaré, una dintre cele sapte Probleme ale Mileniului enumerate de Inst. Clay </a:t>
            </a:r>
          </a:p>
          <a:p>
            <a:endParaRPr lang="en-US" dirty="0"/>
          </a:p>
        </p:txBody>
      </p:sp>
      <p:pic>
        <p:nvPicPr>
          <p:cNvPr id="5" name="Picture 4" descr="Perel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66" y="2384960"/>
            <a:ext cx="5204324" cy="31225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9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Dimensiuni mari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n=4, 5, 6,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Exemple: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Spatiul euclidian de dimensiune n</a:t>
            </a:r>
          </a:p>
          <a:p>
            <a:pPr marL="0" indent="0">
              <a:buNone/>
            </a:pPr>
            <a:r>
              <a:rPr lang="en-US" dirty="0"/>
              <a:t>Hipersfera de dimensiune n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Teorema: </a:t>
            </a:r>
            <a:r>
              <a:rPr lang="en-US" dirty="0"/>
              <a:t>Varietatile de dimesiune 4 (sau mai mult) nu admit o schema de clasificare.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40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013"/>
            <a:ext cx="8229600" cy="42570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Varietatile de dimensiuni n=0,1,2,3 pot fi triangulate:</a:t>
            </a:r>
          </a:p>
          <a:p>
            <a:endParaRPr lang="en-US" dirty="0"/>
          </a:p>
        </p:txBody>
      </p:sp>
      <p:pic>
        <p:nvPicPr>
          <p:cNvPr id="4" name="Picture 3" descr="ApproxCu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" y="2565508"/>
            <a:ext cx="3662825" cy="2571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078" y="5574088"/>
            <a:ext cx="8979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Acesta nu este cazul pentru cele de dimensiuni 4, 5, 6, … ! (Conjectura triangularii este falsa) </a:t>
            </a:r>
          </a:p>
        </p:txBody>
      </p:sp>
      <p:pic>
        <p:nvPicPr>
          <p:cNvPr id="7" name="Picture 6" descr="Torus-tria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56" y="2345766"/>
            <a:ext cx="4666544" cy="308178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Dimensiuni mari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222" y="1524000"/>
            <a:ext cx="8229600" cy="4876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Teorema: </a:t>
            </a:r>
            <a:r>
              <a:rPr lang="en-US" dirty="0"/>
              <a:t>Varietatile de dimesiune 4 (sau mai mult) nu admit o schema de clasificare.</a:t>
            </a:r>
          </a:p>
          <a:p>
            <a:endParaRPr lang="en-US" dirty="0"/>
          </a:p>
          <a:p>
            <a:r>
              <a:rPr lang="en-US" dirty="0"/>
              <a:t>Putem insa sa ne limitam la varietatile </a:t>
            </a:r>
            <a:r>
              <a:rPr lang="en-US" dirty="0">
                <a:solidFill>
                  <a:srgbClr val="FF0000"/>
                </a:solidFill>
              </a:rPr>
              <a:t>simplu conexe</a:t>
            </a:r>
            <a:r>
              <a:rPr lang="en-US" dirty="0"/>
              <a:t>, cele in care orice curba poate fi stransa intr-un punct: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NotS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2" y="5277263"/>
            <a:ext cx="2032000" cy="1003300"/>
          </a:xfrm>
          <a:prstGeom prst="rect">
            <a:avLst/>
          </a:prstGeom>
        </p:spPr>
      </p:pic>
      <p:pic>
        <p:nvPicPr>
          <p:cNvPr id="5" name="Picture 4" descr="Simply Connec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2" y="3714032"/>
            <a:ext cx="5080000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3308" y="4023836"/>
            <a:ext cx="2054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Sfera este simplu conexa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4365" y="5523782"/>
            <a:ext cx="265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Torul nu este simplu conex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26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26" y="701258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Clasificarea varietatilor </a:t>
            </a:r>
            <a:r>
              <a:rPr lang="en-US" sz="3200" dirty="0">
                <a:solidFill>
                  <a:srgbClr val="FF0000"/>
                </a:solidFill>
              </a:rPr>
              <a:t>simplu conexe </a:t>
            </a:r>
            <a:r>
              <a:rPr lang="en-US" sz="3200" dirty="0"/>
              <a:t>in dimensiuni mari: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/>
              <a:t>Se poate face in dimensiunile n=5,6,7,…  (1960’s)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Nu se cunoaste in dimensiunea n=4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Topologia in dimensiune 4 este cea mai dificila!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4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Structuri netede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64" y="1600200"/>
            <a:ext cx="8229600" cy="36364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Daca putem deforma o figura in alta fara a le rupe, putem sa le deforma si fara a face unghiuri (printr-o deformare neteda)?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672" y="5279500"/>
            <a:ext cx="7306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Daca nu, spunem ca cele doua figuri reprezinta doua </a:t>
            </a:r>
            <a:r>
              <a:rPr lang="en-US" sz="2400" dirty="0">
                <a:solidFill>
                  <a:srgbClr val="FF0000"/>
                </a:solidFill>
              </a:rPr>
              <a:t>structuri netede </a:t>
            </a:r>
            <a:r>
              <a:rPr lang="en-US" sz="2400" dirty="0"/>
              <a:t>diferite pe aceeasi varietate.</a:t>
            </a:r>
          </a:p>
        </p:txBody>
      </p:sp>
      <p:pic>
        <p:nvPicPr>
          <p:cNvPr id="6" name="Picture 5" descr="deform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2" y="3123594"/>
            <a:ext cx="6920256" cy="151380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1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Structuri netede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dimensiunile n=0,1,2,3, fiecare varietate are o unica structura neteda</a:t>
            </a:r>
          </a:p>
          <a:p>
            <a:endParaRPr lang="en-US" dirty="0"/>
          </a:p>
          <a:p>
            <a:r>
              <a:rPr lang="en-US" dirty="0"/>
              <a:t>Primele structuri netede exotice au fost descoperite de  Milnor (1956) pe hipersfera 7-dimensionala</a:t>
            </a:r>
          </a:p>
          <a:p>
            <a:endParaRPr lang="en-US" dirty="0"/>
          </a:p>
          <a:p>
            <a:r>
              <a:rPr lang="en-US" dirty="0"/>
              <a:t>Spatiul euclidian de dimensiune n are:</a:t>
            </a:r>
          </a:p>
          <a:p>
            <a:pPr marL="0" lvl="1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FF0000"/>
                </a:solidFill>
              </a:rPr>
              <a:t> 	</a:t>
            </a:r>
            <a:r>
              <a:rPr lang="en-US" sz="2400" dirty="0"/>
              <a:t>o structura netede unica pentru n=0,1,2,3, 5,6,7,…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infinit de multe </a:t>
            </a:r>
            <a:r>
              <a:rPr lang="en-US" dirty="0"/>
              <a:t>structuri netede pentru n=4</a:t>
            </a:r>
          </a:p>
          <a:p>
            <a:pPr marL="274320" lvl="1" indent="0">
              <a:buNone/>
            </a:pPr>
            <a:r>
              <a:rPr lang="en-US" dirty="0"/>
              <a:t>			(cf. Donaldson, Gompf 1980’s)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9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78870"/>
          </a:xfrm>
        </p:spPr>
        <p:txBody>
          <a:bodyPr>
            <a:normAutofit fontScale="90000"/>
          </a:bodyPr>
          <a:lstStyle/>
          <a:p>
            <a:r>
              <a:rPr lang="en-US" dirty="0"/>
              <a:t>Numarul de structuri netede pe hipersfera de dimensiune n </a:t>
            </a:r>
            <a:br>
              <a:rPr lang="en-US" dirty="0"/>
            </a:br>
            <a:r>
              <a:rPr lang="en-US" sz="2700" dirty="0">
                <a:solidFill>
                  <a:schemeClr val="tx1"/>
                </a:solidFill>
              </a:rPr>
              <a:t>(cf. Kervaire-Milnor 1963)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341981"/>
              </p:ext>
            </p:extLst>
          </p:nvPr>
        </p:nvGraphicFramePr>
        <p:xfrm>
          <a:off x="727809" y="2168877"/>
          <a:ext cx="2996863" cy="40890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1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611">
                <a:tc>
                  <a:txBody>
                    <a:bodyPr/>
                    <a:lstStyle/>
                    <a:p>
                      <a:r>
                        <a:rPr lang="en-US" dirty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structures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459337"/>
              </p:ext>
            </p:extLst>
          </p:nvPr>
        </p:nvGraphicFramePr>
        <p:xfrm>
          <a:off x="5033005" y="2168877"/>
          <a:ext cx="2996863" cy="40890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1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611">
                <a:tc>
                  <a:txBody>
                    <a:bodyPr/>
                    <a:lstStyle/>
                    <a:p>
                      <a:r>
                        <a:rPr lang="en-US" dirty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structures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523264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5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6649"/>
            <a:ext cx="8229600" cy="990600"/>
          </a:xfrm>
        </p:spPr>
        <p:txBody>
          <a:bodyPr/>
          <a:lstStyle/>
          <a:p>
            <a:r>
              <a:rPr lang="en-US" dirty="0"/>
              <a:t>Care este forma Pamantului?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94912"/>
          </a:xfrm>
        </p:spPr>
        <p:txBody>
          <a:bodyPr/>
          <a:lstStyle/>
          <a:p>
            <a:r>
              <a:rPr lang="en-US" dirty="0"/>
              <a:t>Nu stim, dar putem pune o intrebare mai simpla: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609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Care este forma universului?</a:t>
            </a:r>
          </a:p>
        </p:txBody>
      </p:sp>
      <p:pic>
        <p:nvPicPr>
          <p:cNvPr id="5" name="Picture 4" descr="sphe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26" y="3567249"/>
            <a:ext cx="2781300" cy="2921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3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problema nerezolvata in topologie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Conjectura lui Poincaré in dimensiune 4: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Exista o unica structura neteda pe hipersfera de dimensiune 4?</a:t>
            </a:r>
          </a:p>
          <a:p>
            <a:pPr marL="0" indent="0">
              <a:buNone/>
            </a:pPr>
            <a:r>
              <a:rPr lang="en-US" dirty="0"/>
              <a:t>                                     </a:t>
            </a:r>
            <a:r>
              <a:rPr lang="en-US" sz="9600" dirty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934017" cy="394080"/>
          </a:xfrm>
        </p:spPr>
        <p:txBody>
          <a:bodyPr>
            <a:normAutofit/>
          </a:bodyPr>
          <a:lstStyle/>
          <a:p>
            <a:r>
              <a:rPr lang="en-US" sz="1800" dirty="0"/>
              <a:t>Image credits: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250"/>
            <a:ext cx="8229600" cy="550572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Earth sphere: </a:t>
            </a:r>
            <a:r>
              <a:rPr lang="en-US" i="1" dirty="0"/>
              <a:t>http://www.freepik.com/free-vector/big-crystal-earth-sphere_677399.htm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Tangent space: </a:t>
            </a:r>
            <a:r>
              <a:rPr lang="hu-HU" i="1" dirty="0"/>
              <a:t>http://rqgravity.net/BasicsOfCurvature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pl-PL" dirty="0"/>
              <a:t>Two-dimensional Euclidean space: </a:t>
            </a:r>
            <a:r>
              <a:rPr lang="pl-PL" i="1" dirty="0"/>
              <a:t>http://spaceguard.iasf-roma.inaf.it/NScience/neo/dictionary/newton.htm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fi-FI" dirty="0"/>
              <a:t>Geoid: </a:t>
            </a:r>
            <a:r>
              <a:rPr lang="en-US" dirty="0"/>
              <a:t>Image courtesy of the University of Texas Center for Space Research and NASA.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http://celebrating200years.noaa.gov/foundations/gravity_surveys/ggm01_americas.html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Coffee mug turning into doughnut: </a:t>
            </a:r>
            <a:r>
              <a:rPr lang="en-US" i="1" dirty="0"/>
              <a:t>http://en.wikipedia.org/wiki/Topology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Compact two-dimensional manifolds:</a:t>
            </a:r>
            <a:r>
              <a:rPr lang="en-US" i="1" dirty="0"/>
              <a:t> http://mathworld.wolfram.com/CompactManifold.html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Three-manifold three-torus: An image from inside a 3-torus, generated by Jeff Weeks' CurvedSpaces software.</a:t>
            </a:r>
            <a:r>
              <a:rPr lang="en-US" i="1" dirty="0"/>
              <a:t> </a:t>
            </a:r>
            <a:r>
              <a:rPr lang="pl-PL" i="1" dirty="0"/>
              <a:t>http://en.wikipedia.org/wiki/3-manifold#mediaviewer/File:3-Manifold_3-Torus.png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ro-RO" dirty="0"/>
              <a:t>Poincare dodecahedral space:</a:t>
            </a:r>
            <a:r>
              <a:rPr lang="ro-RO" i="1" dirty="0"/>
              <a:t> </a:t>
            </a:r>
            <a:r>
              <a:rPr lang="en-US" dirty="0"/>
              <a:t>View from inside PDS along an arbitrary direction, calculated by the CurvedSpaces program, with multiple images of the Earth (from Jeff Weeks)</a:t>
            </a:r>
            <a:r>
              <a:rPr lang="en-US" i="1" dirty="0"/>
              <a:t>. http://www.science20.com/news_releases/poincare_dodecahedral_space_model_gains_support_to_explain_the_shape_of_space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Grigori Perelman, solver of Poincaré conjecture, gives a lecture on his solution at New York’s Weaver Hall in 2003. Photograph: Frances M Roberts. </a:t>
            </a:r>
            <a:r>
              <a:rPr lang="en-US" i="1" dirty="0"/>
              <a:t>http://www.theguardian.com/books/2011/mar/27/perfect-rigour-grigori-perelman-review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A function (blue) and a piecewise linear approximation to it (red)</a:t>
            </a:r>
            <a:r>
              <a:rPr lang="en-US" i="1" dirty="0"/>
              <a:t>. http://en.wikipedia.org/wiki/Piecewise_linear_function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Torus: triangulated by the marching method: </a:t>
            </a:r>
            <a:r>
              <a:rPr lang="de-DE" i="1" dirty="0"/>
              <a:t>http://en.wikipedia.org/wiki/Surface_triangulation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en-US" i="1" dirty="0"/>
              <a:t>A </a:t>
            </a:r>
            <a:r>
              <a:rPr lang="en-US" dirty="0"/>
              <a:t>sphere is simply connected because every loop can be contracted (on the surface) to a point. </a:t>
            </a:r>
            <a:r>
              <a:rPr lang="en-US" i="1" dirty="0"/>
              <a:t>http://en.wikipedia.org/wiki/Simply_connected_space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pl-PL" dirty="0"/>
              <a:t>The torus is not simply-connected: </a:t>
            </a:r>
            <a:r>
              <a:rPr lang="pl-PL" i="1" dirty="0"/>
              <a:t>http://inperc.com/wiki/index.php?title=File:Torus.JPG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3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Faptul ca este o sfera nu este evident: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Langa fiecare punct, Pamantul arata ca un spatiu plat: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Spunem ca este o varietate cu doua dimensiuni.</a:t>
            </a:r>
          </a:p>
        </p:txBody>
      </p:sp>
      <p:pic>
        <p:nvPicPr>
          <p:cNvPr id="4" name="Picture 3" descr="coordinate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6" y="2257072"/>
            <a:ext cx="3060700" cy="2654300"/>
          </a:xfrm>
          <a:prstGeom prst="rect">
            <a:avLst/>
          </a:prstGeom>
        </p:spPr>
      </p:pic>
      <p:pic>
        <p:nvPicPr>
          <p:cNvPr id="5" name="Picture 4" descr="fl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22" y="2179461"/>
            <a:ext cx="3657600" cy="2019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9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" y="6096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De fapt, pamantul este un geoid:</a:t>
            </a:r>
          </a:p>
        </p:txBody>
      </p:sp>
      <p:pic>
        <p:nvPicPr>
          <p:cNvPr id="6" name="Content Placeholder 5" descr="geoi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1" r="-1" b="1"/>
          <a:stretch/>
        </p:blipFill>
        <p:spPr>
          <a:xfrm>
            <a:off x="2949223" y="1600200"/>
            <a:ext cx="3273778" cy="3254022"/>
          </a:xfrm>
        </p:spPr>
      </p:pic>
      <p:sp>
        <p:nvSpPr>
          <p:cNvPr id="8" name="TextBox 7"/>
          <p:cNvSpPr txBox="1"/>
          <p:nvPr/>
        </p:nvSpPr>
        <p:spPr>
          <a:xfrm>
            <a:off x="493889" y="4854223"/>
            <a:ext cx="8580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topologie nu facem distinctia intre obiecte care pot fi deformate unul in celalalt fara a le rupe: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5000" y="5896002"/>
            <a:ext cx="2412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Geoid = Sfera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6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124152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Pentru topologi, o ceasca de cafea este acceasi ca si un tor (covrig):</a:t>
            </a:r>
            <a:br>
              <a:rPr lang="en-US" dirty="0"/>
            </a:br>
            <a:endParaRPr lang="en-US" dirty="0"/>
          </a:p>
        </p:txBody>
      </p:sp>
      <p:pic>
        <p:nvPicPr>
          <p:cNvPr id="8" name="Mug_and_Torus_morph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2058812"/>
            <a:ext cx="4418187" cy="441818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2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11" y="843844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/>
              <a:t>In schimb, sfera este diferita de tor, precum si de planul euclidian.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11" y="1834444"/>
            <a:ext cx="8077200" cy="53477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Clasificarea varietatilor de dimensiune 2: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2manifold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67" y="2175228"/>
            <a:ext cx="5765800" cy="4229100"/>
          </a:xfrm>
          <a:prstGeom prst="rect">
            <a:avLst/>
          </a:prstGeom>
        </p:spPr>
      </p:pic>
      <p:pic>
        <p:nvPicPr>
          <p:cNvPr id="5" name="Picture 4" descr="fl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4" y="4198084"/>
            <a:ext cx="2966156" cy="16375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6000" y="419808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Planul euclidian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8047567" y="4927221"/>
            <a:ext cx="69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. . 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8047567" y="3256845"/>
            <a:ext cx="69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. . 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92388" y="6034996"/>
            <a:ext cx="69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. 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2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</a:t>
            </a:r>
            <a:r>
              <a:rPr lang="ro-RO" dirty="0"/>
              <a:t>este</a:t>
            </a:r>
            <a:r>
              <a:rPr lang="en-US" dirty="0"/>
              <a:t> forma universului?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125"/>
            <a:ext cx="8229600" cy="42834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Finita or infinita?</a:t>
            </a:r>
          </a:p>
          <a:p>
            <a:pPr marL="0" indent="0">
              <a:buNone/>
            </a:pPr>
            <a:r>
              <a:rPr lang="en-US" dirty="0"/>
              <a:t>Langa fiecare punct, universul arata ca spatiul Euclidian tridimensional:</a:t>
            </a:r>
          </a:p>
        </p:txBody>
      </p:sp>
      <p:pic>
        <p:nvPicPr>
          <p:cNvPr id="4" name="Picture 3" descr="3-Manifo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43" y="2438654"/>
            <a:ext cx="3232687" cy="3232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0413" y="6178443"/>
            <a:ext cx="7495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Spunem ca universul este o varietate tridimensionala.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0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030"/>
            <a:ext cx="8333598" cy="52035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Fizicienii au propus mai multe raspunsuri: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Infinit (plat)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Spatiul Poincare dodecaedral (Luminet et al 2003)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Cornul lui Picard (Aurich et al 2004)</a:t>
            </a:r>
          </a:p>
          <a:p>
            <a:pPr marL="0" indent="0">
              <a:buNone/>
            </a:pPr>
            <a:r>
              <a:rPr lang="en-US" dirty="0"/>
              <a:t>etc.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8554" y="4815465"/>
            <a:ext cx="8048183" cy="944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Sarcina matematicienilor este sa clasifice toate spatiile posibile.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 descr="Poincaré Dodecahedral Sp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88" y="2051537"/>
            <a:ext cx="2672649" cy="26726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4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 multe dimensiuni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Teoria stringurilor: universul poate avea dimensiuni ascunse (care masoara forta electromagnetica etc.)</a:t>
            </a:r>
          </a:p>
          <a:p>
            <a:pPr marL="0" indent="0">
              <a:buNone/>
            </a:pPr>
            <a:r>
              <a:rPr lang="en-US" dirty="0"/>
              <a:t>Topologie: clasificarea varietatilor de orice dimensiune n</a:t>
            </a:r>
          </a:p>
          <a:p>
            <a:pPr marL="0" indent="0">
              <a:buNone/>
            </a:pPr>
            <a:r>
              <a:rPr lang="en-US" dirty="0"/>
              <a:t>n=0,1,2,3,4,5,6…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O varietate de dimensiunea n este un spatiu cu proprietatea ca langa fiecare punct ne putem misca in n directii (n grade de libertate)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n=0:  punct               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n=1: linie </a:t>
            </a:r>
          </a:p>
        </p:txBody>
      </p:sp>
      <p:pic>
        <p:nvPicPr>
          <p:cNvPr id="4" name="Picture 3" descr="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13" y="5060693"/>
            <a:ext cx="2101315" cy="1573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295" y="550740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cerc</a:t>
            </a:r>
          </a:p>
        </p:txBody>
      </p:sp>
      <p:pic>
        <p:nvPicPr>
          <p:cNvPr id="6" name="Picture 5" descr="circ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58" y="4709701"/>
            <a:ext cx="1924950" cy="192495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48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378</TotalTime>
  <Words>1057</Words>
  <Application>Microsoft Macintosh PowerPoint</Application>
  <PresentationFormat>On-screen Show (4:3)</PresentationFormat>
  <Paragraphs>215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Clarity</vt:lpstr>
      <vt:lpstr>  Despre Topologie  </vt:lpstr>
      <vt:lpstr>Care este forma Pamantului?</vt:lpstr>
      <vt:lpstr>Faptul ca este o sfera nu este evident: </vt:lpstr>
      <vt:lpstr>De fapt, pamantul este un geoid:</vt:lpstr>
      <vt:lpstr> Pentru topologi, o ceasca de cafea este acceasi ca si un tor (covrig): </vt:lpstr>
      <vt:lpstr>In schimb, sfera este diferita de tor, precum si de planul euclidian.</vt:lpstr>
      <vt:lpstr>Care este forma universului?</vt:lpstr>
      <vt:lpstr>PowerPoint Presentation</vt:lpstr>
      <vt:lpstr>Mai multe dimensiuni</vt:lpstr>
      <vt:lpstr>PowerPoint Presentation</vt:lpstr>
      <vt:lpstr>PowerPoint Presentation</vt:lpstr>
      <vt:lpstr>Conjectura Geometrizarii a lui Thurston</vt:lpstr>
      <vt:lpstr>Dimensiuni mari</vt:lpstr>
      <vt:lpstr>Triangulari</vt:lpstr>
      <vt:lpstr>Dimensiuni mari</vt:lpstr>
      <vt:lpstr>PowerPoint Presentation</vt:lpstr>
      <vt:lpstr>Structuri netede</vt:lpstr>
      <vt:lpstr>Structuri netede</vt:lpstr>
      <vt:lpstr>Numarul de structuri netede pe hipersfera de dimensiune n  (cf. Kervaire-Milnor 1963)</vt:lpstr>
      <vt:lpstr>O problema nerezolvata in topologie</vt:lpstr>
      <vt:lpstr>Image credits:</vt:lpstr>
    </vt:vector>
  </TitlesOfParts>
  <Manager/>
  <Company>UCLA</Company>
  <LinksUpToDate>false</LinksUpToDate>
  <SharedDoc>false</SharedDoc>
  <HyperlinkBase/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Despre topologie si teoria calibrarii</dc:title>
  <dc:subject/>
  <dc:creator>Ciprian Manolescu</dc:creator>
  <cp:keywords/>
  <dc:description/>
  <cp:lastModifiedBy>Ciprian Manolescu</cp:lastModifiedBy>
  <cp:revision>35</cp:revision>
  <dcterms:created xsi:type="dcterms:W3CDTF">2014-07-17T22:18:03Z</dcterms:created>
  <dcterms:modified xsi:type="dcterms:W3CDTF">2018-07-11T06:00:05Z</dcterms:modified>
  <cp:category/>
</cp:coreProperties>
</file>