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63" r:id="rId1"/>
  </p:sldMasterIdLst>
  <p:notesMasterIdLst>
    <p:notesMasterId r:id="rId33"/>
  </p:notesMasterIdLst>
  <p:sldIdLst>
    <p:sldId id="403" r:id="rId2"/>
    <p:sldId id="507" r:id="rId3"/>
    <p:sldId id="508" r:id="rId4"/>
    <p:sldId id="509" r:id="rId5"/>
    <p:sldId id="510" r:id="rId6"/>
    <p:sldId id="511" r:id="rId7"/>
    <p:sldId id="512" r:id="rId8"/>
    <p:sldId id="513" r:id="rId9"/>
    <p:sldId id="485" r:id="rId10"/>
    <p:sldId id="486" r:id="rId11"/>
    <p:sldId id="488" r:id="rId12"/>
    <p:sldId id="489" r:id="rId13"/>
    <p:sldId id="490" r:id="rId14"/>
    <p:sldId id="491" r:id="rId15"/>
    <p:sldId id="492" r:id="rId16"/>
    <p:sldId id="493" r:id="rId17"/>
    <p:sldId id="494" r:id="rId18"/>
    <p:sldId id="506" r:id="rId19"/>
    <p:sldId id="497" r:id="rId20"/>
    <p:sldId id="498" r:id="rId21"/>
    <p:sldId id="499" r:id="rId22"/>
    <p:sldId id="500" r:id="rId23"/>
    <p:sldId id="501" r:id="rId24"/>
    <p:sldId id="502" r:id="rId25"/>
    <p:sldId id="503" r:id="rId26"/>
    <p:sldId id="505" r:id="rId27"/>
    <p:sldId id="514" r:id="rId28"/>
    <p:sldId id="515" r:id="rId29"/>
    <p:sldId id="516" r:id="rId30"/>
    <p:sldId id="517" r:id="rId31"/>
    <p:sldId id="518" r:id="rId32"/>
  </p:sldIdLst>
  <p:sldSz cx="12192000" cy="6858000"/>
  <p:notesSz cx="6858000" cy="9144000"/>
  <p:defaultTextStyle>
    <a:defPPr>
      <a:defRPr lang="hu-H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7" autoAdjust="0"/>
    <p:restoredTop sz="93139" autoAdjust="0"/>
  </p:normalViewPr>
  <p:slideViewPr>
    <p:cSldViewPr snapToGrid="0">
      <p:cViewPr varScale="1">
        <p:scale>
          <a:sx n="58" d="100"/>
          <a:sy n="58" d="100"/>
        </p:scale>
        <p:origin x="751" y="8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3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hu-HU"/>
          </a:p>
        </p:txBody>
      </p:sp>
      <p:sp>
        <p:nvSpPr>
          <p:cNvPr id="1863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endParaRPr lang="hu-HU"/>
          </a:p>
        </p:txBody>
      </p:sp>
      <p:sp>
        <p:nvSpPr>
          <p:cNvPr id="1863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863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1863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hu-HU"/>
          </a:p>
        </p:txBody>
      </p:sp>
      <p:sp>
        <p:nvSpPr>
          <p:cNvPr id="1863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fld id="{5F979C5B-1A7B-4FA3-AFD3-5B1055AC002F}" type="slidenum">
              <a:rPr lang="hu-HU"/>
              <a:pPr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9622526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u-HU"/>
              <a:t>Alcím mintájának szerkesztése</a:t>
            </a:r>
            <a:endParaRPr lang="ro-RO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1F5ED0-FF43-4272-A596-7E181ADF7E75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ro-RO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6AE73-8F01-4606-B50F-9359BECC4E7C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ro-RO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4459C4-BE6C-49F2-B622-B1A4EAD54E26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ro-RO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ADB8FD-229A-43CF-BBC5-CC6E992A7F47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67FEAF-D73A-458F-AF1A-8B53A24EA93A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ro-RO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ro-RO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5946CF-EAE4-4AD4-823F-CA7876006A43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ro-RO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ro-RO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377A3B-3A03-4753-BCF3-5D49923F9D39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541511-FE9E-4959-84C4-B3D7CCA51D34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38819-A6DB-4043-BA74-E062ED39A330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ro-RO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CD4113-31A0-4F3F-BB55-AC7EE22F468A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o-RO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1D9B4D-DA28-4C64-ADE6-37235DE005F4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  <a:endParaRPr lang="ro-RO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ro-RO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EAA699-EE7F-4E08-B84D-36FB5C5F8CD8}" type="slidenum">
              <a:rPr lang="hu-HU" smtClean="0"/>
              <a:pPr/>
              <a:t>‹#›</a:t>
            </a:fld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clara@cs.ubbcluj.ro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hu-HU" sz="4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Rekurzió</a:t>
            </a:r>
          </a:p>
        </p:txBody>
      </p:sp>
      <p:sp>
        <p:nvSpPr>
          <p:cNvPr id="5" name="Alcím 2"/>
          <p:cNvSpPr>
            <a:spLocks noGrp="1"/>
          </p:cNvSpPr>
          <p:nvPr>
            <p:ph type="subTitle" idx="1"/>
          </p:nvPr>
        </p:nvSpPr>
        <p:spPr>
          <a:xfrm>
            <a:off x="3154391" y="3943065"/>
            <a:ext cx="6400800" cy="1752600"/>
          </a:xfrm>
        </p:spPr>
        <p:txBody>
          <a:bodyPr>
            <a:normAutofit/>
          </a:bodyPr>
          <a:lstStyle/>
          <a:p>
            <a:pPr>
              <a:spcBef>
                <a:spcPct val="50000"/>
              </a:spcBef>
            </a:pPr>
            <a:r>
              <a:rPr lang="hu-HU" dirty="0" err="1">
                <a:latin typeface="Arial" pitchFamily="34" charset="0"/>
              </a:rPr>
              <a:t>Ionescu</a:t>
            </a:r>
            <a:r>
              <a:rPr lang="hu-HU" dirty="0">
                <a:latin typeface="Arial" pitchFamily="34" charset="0"/>
              </a:rPr>
              <a:t> Klára</a:t>
            </a:r>
          </a:p>
          <a:p>
            <a:pPr>
              <a:spcBef>
                <a:spcPct val="50000"/>
              </a:spcBef>
            </a:pPr>
            <a:r>
              <a:rPr lang="hu-HU" dirty="0" err="1">
                <a:latin typeface="Arial" pitchFamily="34" charset="0"/>
                <a:hlinkClick r:id="rId2"/>
              </a:rPr>
              <a:t>clara</a:t>
            </a:r>
            <a:r>
              <a:rPr lang="en-US" dirty="0">
                <a:latin typeface="Arial" pitchFamily="34" charset="0"/>
                <a:hlinkClick r:id="rId2"/>
              </a:rPr>
              <a:t>@cs.ubbcluj.ro</a:t>
            </a:r>
            <a:endParaRPr lang="hu-HU" dirty="0"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>
            <a:extLst>
              <a:ext uri="{FF2B5EF4-FFF2-40B4-BE49-F238E27FC236}">
                <a16:creationId xmlns:a16="http://schemas.microsoft.com/office/drawing/2014/main" id="{CBE77840-212F-4B89-B697-0613CD5379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1"/>
            <a:ext cx="11887200" cy="4826674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(m, n):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 = 0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n + 1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 &gt; 0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AND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n = 0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(m - 1, 1)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(m - 1,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(m, n - 1))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  <p:sp>
        <p:nvSpPr>
          <p:cNvPr id="6" name="Szövegdoboz 5">
            <a:extLst>
              <a:ext uri="{FF2B5EF4-FFF2-40B4-BE49-F238E27FC236}">
                <a16:creationId xmlns:a16="http://schemas.microsoft.com/office/drawing/2014/main" id="{D741AB53-3750-4C0C-A517-94515892EEE4}"/>
              </a:ext>
            </a:extLst>
          </p:cNvPr>
          <p:cNvSpPr txBox="1"/>
          <p:nvPr/>
        </p:nvSpPr>
        <p:spPr>
          <a:xfrm>
            <a:off x="5884984" y="4205350"/>
            <a:ext cx="5462954" cy="2308324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indent="0">
              <a:buNone/>
            </a:pP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(1, 2) </a:t>
            </a:r>
            <a:r>
              <a:rPr lang="hu-HU" sz="2400" dirty="0">
                <a:latin typeface="+mn-lt"/>
                <a:sym typeface="Symbol" panose="05050102010706020507" pitchFamily="18" charset="2"/>
              </a:rPr>
              <a:t></a:t>
            </a:r>
            <a:r>
              <a:rPr lang="hu-HU" sz="2400" dirty="0">
                <a:latin typeface="+mn-lt"/>
              </a:rPr>
              <a:t> (1. hívás):</a:t>
            </a:r>
          </a:p>
          <a:p>
            <a:pPr marL="0" indent="0">
              <a:buNone/>
            </a:pP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(0,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(1, 1))</a:t>
            </a:r>
            <a:r>
              <a:rPr lang="hu-HU" sz="2400" dirty="0"/>
              <a:t> </a:t>
            </a:r>
            <a:r>
              <a:rPr lang="hu-HU" sz="2400" dirty="0">
                <a:latin typeface="+mn-lt"/>
                <a:sym typeface="Symbol" panose="05050102010706020507" pitchFamily="18" charset="2"/>
              </a:rPr>
              <a:t></a:t>
            </a:r>
            <a:r>
              <a:rPr lang="hu-HU" sz="2400" dirty="0">
                <a:latin typeface="+mn-lt"/>
              </a:rPr>
              <a:t> (2. hívás): </a:t>
            </a:r>
          </a:p>
          <a:p>
            <a:pPr marL="0" indent="0">
              <a:buNone/>
            </a:pP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(1,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(1, 0))</a:t>
            </a:r>
            <a:r>
              <a:rPr lang="hu-HU" sz="2400" dirty="0"/>
              <a:t> </a:t>
            </a:r>
            <a:r>
              <a:rPr lang="hu-HU" sz="2400" dirty="0">
                <a:latin typeface="+mn-lt"/>
                <a:sym typeface="Symbol" panose="05050102010706020507" pitchFamily="18" charset="2"/>
              </a:rPr>
              <a:t></a:t>
            </a:r>
            <a:r>
              <a:rPr lang="hu-HU" sz="2400" dirty="0">
                <a:latin typeface="+mn-lt"/>
              </a:rPr>
              <a:t> (3. hívás):</a:t>
            </a:r>
          </a:p>
          <a:p>
            <a:pPr marL="0" indent="0">
              <a:buNone/>
            </a:pP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(0, 1)</a:t>
            </a:r>
            <a:r>
              <a:rPr lang="hu-HU" sz="2400" dirty="0"/>
              <a:t> </a:t>
            </a:r>
            <a:r>
              <a:rPr lang="hu-HU" sz="2400" dirty="0">
                <a:sym typeface="Symbol" panose="05050102010706020507" pitchFamily="18" charset="2"/>
              </a:rPr>
              <a:t></a:t>
            </a:r>
            <a:r>
              <a:rPr lang="hu-HU" sz="2400" dirty="0"/>
              <a:t> </a:t>
            </a:r>
            <a:r>
              <a:rPr lang="hu-HU" sz="2400" dirty="0">
                <a:latin typeface="+mn-lt"/>
              </a:rPr>
              <a:t>(4. hívás):</a:t>
            </a:r>
          </a:p>
          <a:p>
            <a:pPr marL="0" indent="0">
              <a:buNone/>
            </a:pP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(0, 2)</a:t>
            </a:r>
            <a:r>
              <a:rPr lang="hu-HU" sz="2400" dirty="0"/>
              <a:t> </a:t>
            </a:r>
            <a:r>
              <a:rPr lang="hu-HU" sz="2400" dirty="0">
                <a:sym typeface="Symbol" panose="05050102010706020507" pitchFamily="18" charset="2"/>
              </a:rPr>
              <a:t></a:t>
            </a:r>
            <a:r>
              <a:rPr lang="hu-HU" sz="2400" dirty="0"/>
              <a:t> </a:t>
            </a:r>
            <a:r>
              <a:rPr lang="hu-HU" sz="2400" dirty="0">
                <a:latin typeface="+mn-lt"/>
              </a:rPr>
              <a:t>(5. hívás)</a:t>
            </a:r>
          </a:p>
          <a:p>
            <a:pPr marL="0" indent="0">
              <a:buNone/>
            </a:pP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(0, 3)</a:t>
            </a:r>
            <a:r>
              <a:rPr lang="hu-HU" sz="2400" dirty="0">
                <a:latin typeface="+mn-lt"/>
              </a:rPr>
              <a:t>: vége.</a:t>
            </a:r>
          </a:p>
        </p:txBody>
      </p:sp>
      <p:sp>
        <p:nvSpPr>
          <p:cNvPr id="7" name="Szövegdoboz 6">
            <a:extLst>
              <a:ext uri="{FF2B5EF4-FFF2-40B4-BE49-F238E27FC236}">
                <a16:creationId xmlns:a16="http://schemas.microsoft.com/office/drawing/2014/main" id="{C9507A30-FD45-498B-B872-3816D63A41BC}"/>
              </a:ext>
            </a:extLst>
          </p:cNvPr>
          <p:cNvSpPr txBox="1"/>
          <p:nvPr/>
        </p:nvSpPr>
        <p:spPr>
          <a:xfrm>
            <a:off x="398585" y="4568769"/>
            <a:ext cx="4829907" cy="193899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hu-HU" sz="2400" dirty="0">
                <a:latin typeface="+mn-lt"/>
              </a:rPr>
              <a:t>Követnünk kell a pa­raméterek értékeit a hívássorozaton belül, – esetleg lerajzoljuk a végrehajtási ve­rem tartalmát és megszámoljuk a rekurzív hívásokat:</a:t>
            </a:r>
          </a:p>
        </p:txBody>
      </p:sp>
    </p:spTree>
    <p:extLst>
      <p:ext uri="{BB962C8B-B14F-4D97-AF65-F5344CB8AC3E}">
        <p14:creationId xmlns:p14="http://schemas.microsoft.com/office/powerpoint/2010/main" val="28596041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6" grpId="0" animBg="1"/>
      <p:bldP spid="7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07FA75F-E153-4EE8-B890-FEC533A485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Megoldás</a:t>
            </a: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4A2F946E-2B6E-4605-B295-4DFC8DA9EE1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hu-HU" sz="2400" dirty="0"/>
              <a:t>Tehát, a rekurzív hívások száma 5, vagyis a </a:t>
            </a: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Times New Roman" pitchFamily="18" charset="0"/>
              </a:rPr>
              <a:t>C.</a:t>
            </a:r>
            <a:r>
              <a:rPr lang="hu-HU" sz="2400" dirty="0"/>
              <a:t> válasz jó </a:t>
            </a:r>
          </a:p>
          <a:p>
            <a:r>
              <a:rPr lang="hu-HU" sz="2400" dirty="0"/>
              <a:t>Így </a:t>
            </a:r>
            <a:r>
              <a:rPr lang="hu-HU" sz="2400" dirty="0">
                <a:sym typeface="Symbol" panose="05050102010706020507" pitchFamily="18" charset="2"/>
              </a:rPr>
              <a:t> </a:t>
            </a:r>
            <a:r>
              <a:rPr lang="hu-HU" sz="2400" b="1" dirty="0"/>
              <a:t>A.</a:t>
            </a:r>
            <a:r>
              <a:rPr lang="hu-HU" sz="2400" dirty="0"/>
              <a:t> és </a:t>
            </a:r>
            <a:r>
              <a:rPr lang="hu-HU" sz="2400" b="1" dirty="0"/>
              <a:t>B.</a:t>
            </a:r>
            <a:r>
              <a:rPr lang="hu-HU" sz="2400" dirty="0"/>
              <a:t> válaszok nem jók. </a:t>
            </a:r>
          </a:p>
          <a:p>
            <a:r>
              <a:rPr lang="hu-HU" sz="2400" dirty="0"/>
              <a:t>Az </a:t>
            </a:r>
            <a:r>
              <a:rPr lang="hu-HU" sz="2400" b="1" dirty="0"/>
              <a:t>A.</a:t>
            </a:r>
            <a:r>
              <a:rPr lang="hu-HU" sz="2400" dirty="0"/>
              <a:t> esetben leírt módon megvizs­gáljuk a </a:t>
            </a:r>
            <a:r>
              <a:rPr lang="hu-HU" sz="2400" b="1" dirty="0"/>
              <a:t>D.</a:t>
            </a:r>
            <a:r>
              <a:rPr lang="hu-HU" sz="2400" dirty="0"/>
              <a:t> esetet is</a:t>
            </a:r>
          </a:p>
          <a:p>
            <a:r>
              <a:rPr lang="hu-HU" sz="2400" dirty="0">
                <a:sym typeface="Symbol" panose="05050102010706020507" pitchFamily="18" charset="2"/>
              </a:rPr>
              <a:t></a:t>
            </a:r>
            <a:r>
              <a:rPr lang="hu-HU" sz="2400" dirty="0"/>
              <a:t> a rekurzív hívások száma 7 </a:t>
            </a:r>
            <a:r>
              <a:rPr lang="hu-HU" sz="2400" dirty="0">
                <a:sym typeface="Symbol" panose="05050102010706020507" pitchFamily="18" charset="2"/>
              </a:rPr>
              <a:t> </a:t>
            </a:r>
            <a:r>
              <a:rPr lang="hu-HU" sz="2400" dirty="0"/>
              <a:t>a </a:t>
            </a:r>
            <a:r>
              <a:rPr lang="hu-HU" sz="2400" b="1" dirty="0"/>
              <a:t>D.</a:t>
            </a:r>
            <a:r>
              <a:rPr lang="hu-HU" sz="2400" dirty="0"/>
              <a:t> válasz sem jó</a:t>
            </a:r>
          </a:p>
        </p:txBody>
      </p:sp>
    </p:spTree>
    <p:extLst>
      <p:ext uri="{BB962C8B-B14F-4D97-AF65-F5344CB8AC3E}">
        <p14:creationId xmlns:p14="http://schemas.microsoft.com/office/powerpoint/2010/main" val="36766056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AC7405F-6893-41F9-8CBC-B2D1AD9B48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2. Mely értékek szükségesek?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45F0DFC3-E9CF-4C32-908D-C104FC1AD06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73723" y="1417638"/>
            <a:ext cx="10808677" cy="544036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2400" dirty="0"/>
              <a:t>Legyen a 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különbség(a, n)</a:t>
            </a:r>
            <a:r>
              <a:rPr lang="hu-HU" sz="2400" dirty="0"/>
              <a:t> algoritmus, ahol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a</a:t>
            </a:r>
            <a:r>
              <a:rPr lang="hu-HU" sz="2400" dirty="0"/>
              <a:t> egy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/>
              <a:t> elemű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0 &lt;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&lt; 100</a:t>
            </a:r>
            <a:r>
              <a:rPr lang="hu-HU" sz="2400" dirty="0"/>
              <a:t>) so­rozat, amely egész számokat tárol:</a:t>
            </a:r>
          </a:p>
          <a:p>
            <a:pPr marL="0" indent="0">
              <a:buNone/>
            </a:pP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különbség(a, n)</a:t>
            </a:r>
          </a:p>
          <a:p>
            <a:pPr marL="0" indent="0">
              <a:buNone/>
            </a:pP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n = 0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0</a:t>
            </a:r>
          </a:p>
          <a:p>
            <a:pPr marL="0" indent="0">
              <a:buNone/>
            </a:pP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|a[n]|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MOD 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2 = 0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különbség(a, n - 1) + a[n]</a:t>
            </a:r>
          </a:p>
          <a:p>
            <a:pPr marL="0" indent="0">
              <a:buNone/>
            </a:pP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különbség(a, n - 1) - a[n]</a:t>
            </a:r>
          </a:p>
          <a:p>
            <a:pPr marL="0" indent="0">
              <a:buNone/>
            </a:pP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4359576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>
            <a:extLst>
              <a:ext uri="{FF2B5EF4-FFF2-40B4-BE49-F238E27FC236}">
                <a16:creationId xmlns:a16="http://schemas.microsoft.com/office/drawing/2014/main" id="{3C3F1188-F42F-4F1A-AA0E-3AA97A9E679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20615" y="257908"/>
            <a:ext cx="10585939" cy="603738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2400" dirty="0"/>
              <a:t>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/>
              <a:t> 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a</a:t>
            </a:r>
            <a:r>
              <a:rPr lang="hu-HU" sz="2400" dirty="0"/>
              <a:t> mely értékeire térít a fenti algoritmus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0</a:t>
            </a:r>
            <a:r>
              <a:rPr lang="hu-HU" sz="2400" dirty="0"/>
              <a:t>-át?</a:t>
            </a:r>
          </a:p>
          <a:p>
            <a:pPr marL="0" indent="0">
              <a:buNone/>
            </a:pPr>
            <a:r>
              <a:rPr lang="ro-RO" sz="2400" b="1" dirty="0">
                <a:solidFill>
                  <a:sysClr val="windowText" lastClr="000000"/>
                </a:solidFill>
              </a:rPr>
              <a:t>A.</a:t>
            </a:r>
            <a:r>
              <a:rPr lang="ro-RO" sz="2400" i="1" dirty="0">
                <a:solidFill>
                  <a:sysClr val="windowText" lastClr="000000"/>
                </a:solidFill>
              </a:rPr>
              <a:t> </a:t>
            </a:r>
            <a:r>
              <a:rPr lang="ro-RO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 </a:t>
            </a:r>
            <a:r>
              <a:rPr lang="ro-RO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4 </a:t>
            </a:r>
            <a:r>
              <a:rPr lang="hu-HU" sz="2400" dirty="0">
                <a:solidFill>
                  <a:sysClr val="windowText" lastClr="000000"/>
                </a:solidFill>
              </a:rPr>
              <a:t>és </a:t>
            </a:r>
            <a:r>
              <a:rPr lang="ro-RO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a</a:t>
            </a:r>
            <a:r>
              <a:rPr lang="ro-RO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= (6, 4, 5, 5)</a:t>
            </a:r>
          </a:p>
          <a:p>
            <a:pPr marL="0" indent="0">
              <a:buNone/>
            </a:pPr>
            <a:r>
              <a:rPr lang="ro-RO" sz="2400" b="1" dirty="0">
                <a:solidFill>
                  <a:sysClr val="windowText" lastClr="000000"/>
                </a:solidFill>
              </a:rPr>
              <a:t>B.</a:t>
            </a:r>
            <a:r>
              <a:rPr lang="ro-RO" sz="2400" dirty="0">
                <a:solidFill>
                  <a:sysClr val="windowText" lastClr="000000"/>
                </a:solidFill>
              </a:rPr>
              <a:t> </a:t>
            </a:r>
            <a:r>
              <a:rPr lang="ro-RO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 </a:t>
            </a:r>
            <a:r>
              <a:rPr lang="ro-RO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4</a:t>
            </a:r>
            <a:r>
              <a:rPr lang="ro-RO" sz="2400" dirty="0">
                <a:solidFill>
                  <a:sysClr val="windowText" lastClr="000000"/>
                </a:solidFill>
              </a:rPr>
              <a:t> </a:t>
            </a:r>
            <a:r>
              <a:rPr lang="hu-HU" sz="2400" dirty="0">
                <a:solidFill>
                  <a:sysClr val="windowText" lastClr="000000"/>
                </a:solidFill>
              </a:rPr>
              <a:t>és </a:t>
            </a:r>
            <a:r>
              <a:rPr lang="ro-RO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a </a:t>
            </a:r>
            <a:r>
              <a:rPr lang="ro-RO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(-6, 5, 4, -7)</a:t>
            </a:r>
          </a:p>
          <a:p>
            <a:pPr marL="0" indent="0">
              <a:buNone/>
            </a:pPr>
            <a:r>
              <a:rPr lang="ro-RO" sz="2400" b="1" dirty="0">
                <a:solidFill>
                  <a:sysClr val="windowText" lastClr="000000"/>
                </a:solidFill>
              </a:rPr>
              <a:t>C.</a:t>
            </a:r>
            <a:r>
              <a:rPr lang="ro-RO" sz="2400" dirty="0">
                <a:solidFill>
                  <a:sysClr val="windowText" lastClr="000000"/>
                </a:solidFill>
              </a:rPr>
              <a:t> </a:t>
            </a:r>
            <a:r>
              <a:rPr lang="ro-RO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 </a:t>
            </a:r>
            <a:r>
              <a:rPr lang="ro-RO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8</a:t>
            </a:r>
            <a:r>
              <a:rPr lang="ro-RO" sz="2400" dirty="0">
                <a:solidFill>
                  <a:sysClr val="windowText" lastClr="000000"/>
                </a:solidFill>
              </a:rPr>
              <a:t> </a:t>
            </a:r>
            <a:r>
              <a:rPr lang="hu-HU" sz="2400" dirty="0">
                <a:solidFill>
                  <a:sysClr val="windowText" lastClr="000000"/>
                </a:solidFill>
              </a:rPr>
              <a:t>és </a:t>
            </a:r>
            <a:r>
              <a:rPr lang="ro-RO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a </a:t>
            </a:r>
            <a:r>
              <a:rPr lang="ro-RO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(-6, 5, -1, -4, 1, 4, -7, 6)</a:t>
            </a:r>
          </a:p>
          <a:p>
            <a:pPr marL="0" indent="0">
              <a:buNone/>
            </a:pPr>
            <a:r>
              <a:rPr lang="ro-RO" sz="2400" b="1" dirty="0">
                <a:solidFill>
                  <a:sysClr val="windowText" lastClr="000000"/>
                </a:solidFill>
              </a:rPr>
              <a:t>D.</a:t>
            </a:r>
            <a:r>
              <a:rPr lang="ro-RO" sz="2400" dirty="0">
                <a:solidFill>
                  <a:sysClr val="windowText" lastClr="000000"/>
                </a:solidFill>
              </a:rPr>
              <a:t> </a:t>
            </a:r>
            <a:r>
              <a:rPr lang="ro-RO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 </a:t>
            </a:r>
            <a:r>
              <a:rPr lang="ro-RO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8</a:t>
            </a:r>
            <a:r>
              <a:rPr lang="ro-RO" sz="2400" dirty="0">
                <a:solidFill>
                  <a:sysClr val="windowText" lastClr="000000"/>
                </a:solidFill>
              </a:rPr>
              <a:t> </a:t>
            </a:r>
            <a:r>
              <a:rPr lang="hu-HU" sz="2400" dirty="0">
                <a:solidFill>
                  <a:sysClr val="windowText" lastClr="000000"/>
                </a:solidFill>
              </a:rPr>
              <a:t>és </a:t>
            </a:r>
            <a:r>
              <a:rPr lang="ro-RO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a </a:t>
            </a:r>
            <a:r>
              <a:rPr lang="ro-RO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(-6, -3, 0, 1, 2, 3, -1, 4)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Times New Roman" pitchFamily="18" charset="0"/>
              </a:rPr>
              <a:t>Megoldás</a:t>
            </a:r>
          </a:p>
          <a:p>
            <a:r>
              <a:rPr lang="hu-HU" sz="2400" dirty="0"/>
              <a:t>az aktuális összeget nem tároljuk egy változóban </a:t>
            </a:r>
          </a:p>
          <a:p>
            <a:r>
              <a:rPr lang="hu-HU" sz="2400" dirty="0"/>
              <a:t>az utolsó híváskor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0</a:t>
            </a:r>
            <a:r>
              <a:rPr lang="hu-HU" sz="2400" dirty="0"/>
              <a:t> kezdőértéket térítünk</a:t>
            </a:r>
          </a:p>
          <a:p>
            <a:r>
              <a:rPr lang="hu-HU" sz="2400" dirty="0"/>
              <a:t>minden rekurzív hívásból való visszatéréskor az aktuális összeghez hozzáadjuk a soron következő számot, ha az páros, </a:t>
            </a:r>
          </a:p>
          <a:p>
            <a:r>
              <a:rPr lang="hu-HU" sz="2400" dirty="0"/>
              <a:t>illetve kivonjuk, ha páratlan. </a:t>
            </a:r>
          </a:p>
          <a:p>
            <a:r>
              <a:rPr lang="hu-HU" sz="2400" dirty="0"/>
              <a:t>Azokat a bemeneti adatokat választjuk ki, amelyeknek esetében a páros számok összege egyenlő a páratlanok összegé­vel. Helyes válaszok: </a:t>
            </a: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Times New Roman" pitchFamily="18" charset="0"/>
              </a:rPr>
              <a:t>A.</a:t>
            </a:r>
            <a:r>
              <a:rPr lang="hu-HU" sz="2400" dirty="0"/>
              <a:t>, </a:t>
            </a: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Times New Roman" pitchFamily="18" charset="0"/>
              </a:rPr>
              <a:t>B.</a:t>
            </a:r>
            <a:r>
              <a:rPr lang="hu-HU" sz="2400" dirty="0"/>
              <a:t> és </a:t>
            </a: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Times New Roman" pitchFamily="18" charset="0"/>
              </a:rPr>
              <a:t>D.</a:t>
            </a:r>
          </a:p>
        </p:txBody>
      </p:sp>
    </p:spTree>
    <p:extLst>
      <p:ext uri="{BB962C8B-B14F-4D97-AF65-F5344CB8AC3E}">
        <p14:creationId xmlns:p14="http://schemas.microsoft.com/office/powerpoint/2010/main" val="437998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C577F05-554B-40B6-B0A2-FEC3683862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014900"/>
          </a:xfrm>
        </p:spPr>
        <p:txBody>
          <a:bodyPr/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3. Kiegészítés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4769D1B1-F49F-445D-ABB0-60AC8E2F58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85445" y="1289538"/>
            <a:ext cx="11136924" cy="529382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hu-HU" sz="2400" dirty="0"/>
              <a:t>Legyen a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kizárPáratlan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(n)</a:t>
            </a:r>
            <a:r>
              <a:rPr lang="hu-HU" sz="2400" dirty="0"/>
              <a:t> algoritmus, ahol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/>
              <a:t>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 100 000</a:t>
            </a:r>
            <a:r>
              <a:rPr lang="hu-HU" sz="2400" dirty="0"/>
              <a:t>) természetes szám. Állapítsátok meg, melyik utasítást kellene a „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...</a:t>
            </a:r>
            <a:r>
              <a:rPr lang="hu-HU" sz="2400" dirty="0"/>
              <a:t>” helyére írni, ahhoz, hogy az algoritmus zárja ki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/>
              <a:t> számból a páratlan értékű számjegyeket.</a:t>
            </a: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kizárPáratlan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(n)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n = 0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0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MOD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2 = 1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kizárPáratlan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DIV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...</a:t>
            </a: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098713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>
            <a:extLst>
              <a:ext uri="{FF2B5EF4-FFF2-40B4-BE49-F238E27FC236}">
                <a16:creationId xmlns:a16="http://schemas.microsoft.com/office/drawing/2014/main" id="{1C660D79-C1F7-42E8-B0F5-C6F0D67367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1323" y="117232"/>
            <a:ext cx="10937631" cy="6459414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hu-HU" sz="2400" b="1" dirty="0">
              <a:effectLst>
                <a:outerShdw blurRad="38100" dist="38100" dir="2700000" algn="tl">
                  <a:srgbClr val="000000"/>
                </a:outerShdw>
              </a:effectLst>
              <a:latin typeface="Bookman Old Style" pitchFamily="18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/>
              <a:t>A.</a:t>
            </a:r>
            <a:r>
              <a:rPr lang="hu-HU" sz="2400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Bookman Old Style" pitchFamily="18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kizárPáratlan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 * 10 + n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10// nem jó</a:t>
            </a:r>
          </a:p>
          <a:p>
            <a:pPr marL="0" indent="0">
              <a:buNone/>
            </a:pPr>
            <a:r>
              <a:rPr lang="hu-HU" sz="2400" b="1" dirty="0"/>
              <a:t>B.</a:t>
            </a:r>
            <a:r>
              <a:rPr lang="hu-HU" sz="2400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Bookman Old Style" pitchFamily="18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kizárPáratlan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(n) * 10 + n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10// nem jó</a:t>
            </a:r>
          </a:p>
          <a:p>
            <a:pPr marL="0" indent="0">
              <a:buNone/>
            </a:pPr>
            <a:r>
              <a:rPr lang="hu-HU" sz="2400" b="1" dirty="0"/>
              <a:t>C.</a:t>
            </a:r>
            <a:r>
              <a:rPr lang="hu-HU" sz="2400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Bookman Old Style" pitchFamily="18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kizárPáratlan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 * 10 + n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 //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Horner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séma</a:t>
            </a:r>
          </a:p>
          <a:p>
            <a:pPr marL="0" indent="0">
              <a:buNone/>
            </a:pPr>
            <a:r>
              <a:rPr lang="hu-HU" sz="2400" b="1" dirty="0"/>
              <a:t>D.</a:t>
            </a:r>
            <a:r>
              <a:rPr lang="hu-HU" sz="2400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Bookman Old Style" pitchFamily="18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kizárPáratlan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((n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 * 10// nem jó</a:t>
            </a:r>
          </a:p>
          <a:p>
            <a:pPr marL="0" indent="0">
              <a:buNone/>
            </a:pPr>
            <a:endParaRPr lang="hu-HU" sz="2400" dirty="0"/>
          </a:p>
          <a:p>
            <a:pPr marL="0" indent="0">
              <a:buNone/>
            </a:pPr>
            <a:r>
              <a:rPr lang="hu-HU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Times New Roman" pitchFamily="18" charset="0"/>
              </a:rPr>
              <a:t>Megoldás</a:t>
            </a:r>
            <a:endParaRPr lang="hu-HU" sz="2400" b="1" dirty="0">
              <a:solidFill>
                <a:srgbClr val="FF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+mj-lt"/>
              <a:ea typeface="+mj-ea"/>
              <a:cs typeface="Times New Roman" pitchFamily="18" charset="0"/>
            </a:endParaRPr>
          </a:p>
          <a:p>
            <a:r>
              <a:rPr lang="hu-HU" sz="2400" dirty="0"/>
              <a:t>Egy új számot kell felépítenünk az adott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/>
              <a:t> szám páros szám­jegyeiből. </a:t>
            </a:r>
          </a:p>
          <a:p>
            <a:r>
              <a:rPr lang="hu-HU" sz="2400" dirty="0"/>
              <a:t>Amíg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/>
              <a:t> páratlan szám, megtörténik a rekurzív hívás, anélkül, hogy módosítanánk az új számnak megfelelő térítendő értéket. </a:t>
            </a:r>
          </a:p>
          <a:p>
            <a:r>
              <a:rPr lang="hu-HU" sz="2400" dirty="0"/>
              <a:t>A páros számjegyek a </a:t>
            </a:r>
            <a:r>
              <a:rPr lang="hu-HU" sz="2400" b="1" dirty="0"/>
              <a:t>C.</a:t>
            </a:r>
            <a:r>
              <a:rPr lang="hu-HU" sz="2400" dirty="0"/>
              <a:t> válaszban leírt utasítás eredményeként épülnek majd a térítendő értékbe. </a:t>
            </a:r>
          </a:p>
          <a:p>
            <a:r>
              <a:rPr lang="hu-HU" sz="2400" dirty="0"/>
              <a:t>Az eddig kiszámolt értéket szorozzuk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10</a:t>
            </a:r>
            <a:r>
              <a:rPr lang="hu-HU" sz="2400" dirty="0"/>
              <a:t>-zel és hozzáadjuk a páros számjegy értékét.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/>
              <a:t> paraméter új értéke </a:t>
            </a:r>
            <a:r>
              <a:rPr lang="hu-HU" sz="2400" b="1" i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 </a:t>
            </a:r>
            <a:r>
              <a:rPr lang="hu-HU" sz="2400" b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DIV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10</a:t>
            </a:r>
            <a:r>
              <a:rPr lang="hu-HU" sz="2400" dirty="0"/>
              <a:t>. </a:t>
            </a:r>
          </a:p>
          <a:p>
            <a:r>
              <a:rPr lang="hu-HU" sz="2400" dirty="0"/>
              <a:t>Tehát a helyes válasz: </a:t>
            </a: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j-lt"/>
                <a:ea typeface="+mj-ea"/>
                <a:cs typeface="Times New Roman" pitchFamily="18" charset="0"/>
              </a:rPr>
              <a:t>C.</a:t>
            </a:r>
            <a:endParaRPr lang="hu-HU" sz="2800" b="1" dirty="0">
              <a:solidFill>
                <a:srgbClr val="FF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+mj-lt"/>
              <a:ea typeface="+mj-ea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3111809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0F19450-6562-4CC2-B676-11B737A04E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4. Számjegyszorzat</a:t>
            </a:r>
            <a:r>
              <a:rPr lang="hu-HU" b="1" dirty="0"/>
              <a:t> </a:t>
            </a: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B397DD22-1DED-433B-8AC1-380674E0209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600201"/>
            <a:ext cx="10374923" cy="4525963"/>
          </a:xfrm>
        </p:spPr>
        <p:txBody>
          <a:bodyPr>
            <a:normAutofit/>
          </a:bodyPr>
          <a:lstStyle/>
          <a:p>
            <a:r>
              <a:rPr lang="hu-HU" sz="2400" dirty="0"/>
              <a:t>A </a:t>
            </a:r>
            <a:r>
              <a:rPr lang="hu-HU" sz="20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(n, d)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/>
              <a:t>algoritmus (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/>
              <a:t> 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d</a:t>
            </a:r>
            <a:r>
              <a:rPr lang="hu-HU" sz="2400" b="1" i="1" dirty="0"/>
              <a:t> </a:t>
            </a:r>
            <a:r>
              <a:rPr lang="hu-HU" sz="2400" dirty="0"/>
              <a:t>természetes számok,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10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 100 000</a:t>
            </a:r>
            <a:r>
              <a:rPr lang="hu-HU" sz="2400" dirty="0"/>
              <a:t>,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d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≤ 9</a:t>
            </a:r>
            <a:r>
              <a:rPr lang="hu-HU" sz="2400" dirty="0"/>
              <a:t>), meghatározza és visszatéríti azt a legkisebb természetes számot, amelynek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d</a:t>
            </a:r>
            <a:r>
              <a:rPr lang="hu-HU" sz="2400" dirty="0"/>
              <a:t>-nél kisebb vagy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d</a:t>
            </a:r>
            <a:r>
              <a:rPr lang="hu-HU" sz="2400" dirty="0"/>
              <a:t>-vel egyenlő, nem nulla számjegyei vannak, és amely számjegyeknek a szorzata egyenlő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/>
              <a:t>-</a:t>
            </a:r>
            <a:r>
              <a:rPr lang="hu-HU" sz="2400" dirty="0" err="1"/>
              <a:t>nel</a:t>
            </a:r>
            <a:r>
              <a:rPr lang="hu-HU" sz="2400" dirty="0"/>
              <a:t>. </a:t>
            </a:r>
          </a:p>
          <a:p>
            <a:r>
              <a:rPr lang="hu-HU" sz="2400" dirty="0"/>
              <a:t>Például, ha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108</a:t>
            </a:r>
            <a:r>
              <a:rPr lang="hu-HU" sz="2400" dirty="0"/>
              <a:t> 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d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9</a:t>
            </a:r>
            <a:r>
              <a:rPr lang="hu-HU" sz="2400" dirty="0"/>
              <a:t>, az algorit­mus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269</a:t>
            </a:r>
            <a:r>
              <a:rPr lang="hu-HU" sz="2400" dirty="0"/>
              <a:t>-et térít vissza. Ha ilyen szám nem létezik, az algoritmus</a:t>
            </a:r>
            <a:r>
              <a:rPr lang="hu-HU" sz="2400" i="1" dirty="0"/>
              <a:t>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-1</a:t>
            </a:r>
            <a:r>
              <a:rPr lang="hu-HU" sz="2400" dirty="0"/>
              <a:t>-et térít. </a:t>
            </a:r>
          </a:p>
          <a:p>
            <a:r>
              <a:rPr lang="hu-HU" sz="2400" dirty="0"/>
              <a:t>Álla­pítsátok meg, hányszor hívja meg önmagát a </a:t>
            </a:r>
            <a:r>
              <a:rPr lang="hu-HU" sz="20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(n, d)</a:t>
            </a:r>
            <a:r>
              <a:rPr lang="hu-HU" sz="2400" b="1" dirty="0">
                <a:latin typeface="Consolas" panose="020B0609020204030204" pitchFamily="49" charset="0"/>
              </a:rPr>
              <a:t> </a:t>
            </a:r>
            <a:r>
              <a:rPr lang="hu-HU" sz="2400" dirty="0"/>
              <a:t>algoritmus az alábbi programrészlet végrehajtásának következtében:</a:t>
            </a:r>
          </a:p>
        </p:txBody>
      </p:sp>
    </p:spTree>
    <p:extLst>
      <p:ext uri="{BB962C8B-B14F-4D97-AF65-F5344CB8AC3E}">
        <p14:creationId xmlns:p14="http://schemas.microsoft.com/office/powerpoint/2010/main" val="178587894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>
            <a:extLst>
              <a:ext uri="{FF2B5EF4-FFF2-40B4-BE49-F238E27FC236}">
                <a16:creationId xmlns:a16="http://schemas.microsoft.com/office/drawing/2014/main" id="{FC0455D9-60A1-49AD-91C8-76459160F26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0"/>
            <a:ext cx="12191999" cy="6858000"/>
          </a:xfrm>
        </p:spPr>
        <p:txBody>
          <a:bodyPr>
            <a:noAutofit/>
          </a:bodyPr>
          <a:lstStyle/>
          <a:p>
            <a:pPr marL="0" indent="0">
              <a:spcBef>
                <a:spcPts val="150"/>
              </a:spcBef>
              <a:buNone/>
            </a:pP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(n, d)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 = 1 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0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n = 1 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0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-1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0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0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n 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 = 0 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0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spcBef>
                <a:spcPts val="150"/>
              </a:spcBef>
              <a:buNone/>
            </a:pP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érték ← </a:t>
            </a:r>
            <a:r>
              <a:rPr lang="hu-HU" sz="20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 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d, d)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érték &lt; 0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-1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érték * 10 + d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0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0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(n, d - 1)</a:t>
            </a: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0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0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spcBef>
                <a:spcPts val="150"/>
              </a:spcBef>
              <a:buNone/>
            </a:pP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0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  <p:sp>
        <p:nvSpPr>
          <p:cNvPr id="2" name="Szövegdoboz 1">
            <a:extLst>
              <a:ext uri="{FF2B5EF4-FFF2-40B4-BE49-F238E27FC236}">
                <a16:creationId xmlns:a16="http://schemas.microsoft.com/office/drawing/2014/main" id="{055D8066-2F4D-4108-9774-DC47CBDE0B73}"/>
              </a:ext>
            </a:extLst>
          </p:cNvPr>
          <p:cNvSpPr txBox="1"/>
          <p:nvPr/>
        </p:nvSpPr>
        <p:spPr>
          <a:xfrm>
            <a:off x="7033846" y="0"/>
            <a:ext cx="5158154" cy="3785652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marL="0" indent="0">
              <a:buNone/>
            </a:pP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beOlvas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n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érték =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(n, 9)</a:t>
            </a:r>
          </a:p>
          <a:p>
            <a:pPr marL="0" indent="0">
              <a:buNone/>
            </a:pPr>
            <a:r>
              <a:rPr lang="hu-HU" sz="2400" b="1" dirty="0">
                <a:latin typeface="+mn-lt"/>
              </a:rPr>
              <a:t>A.</a:t>
            </a:r>
            <a:r>
              <a:rPr lang="hu-HU" sz="2400" dirty="0">
                <a:latin typeface="+mn-lt"/>
              </a:rPr>
              <a:t> Ha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= 108</a:t>
            </a:r>
            <a:r>
              <a:rPr lang="hu-HU" sz="2400" dirty="0">
                <a:latin typeface="+mn-lt"/>
              </a:rPr>
              <a:t>, az algoritmus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11</a:t>
            </a:r>
            <a:r>
              <a:rPr lang="hu-HU" sz="2400" dirty="0">
                <a:latin typeface="+mn-lt"/>
              </a:rPr>
              <a:t>-szer hívja meg önmagát.</a:t>
            </a:r>
          </a:p>
          <a:p>
            <a:pPr marL="0" indent="0">
              <a:buNone/>
            </a:pPr>
            <a:r>
              <a:rPr lang="hu-HU" sz="2400" b="1" dirty="0">
                <a:latin typeface="+mn-lt"/>
              </a:rPr>
              <a:t>B.</a:t>
            </a:r>
            <a:r>
              <a:rPr lang="hu-HU" sz="2400" dirty="0">
                <a:latin typeface="+mn-lt"/>
              </a:rPr>
              <a:t> Ha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= 109</a:t>
            </a:r>
            <a:r>
              <a:rPr lang="hu-HU" sz="2400" dirty="0">
                <a:latin typeface="+mn-lt"/>
              </a:rPr>
              <a:t>, az algoritmus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8</a:t>
            </a:r>
            <a:r>
              <a:rPr lang="hu-HU" sz="2400" dirty="0">
                <a:latin typeface="+mn-lt"/>
              </a:rPr>
              <a:t>-szor hívja meg önmagát.</a:t>
            </a:r>
          </a:p>
          <a:p>
            <a:pPr marL="0" indent="0">
              <a:buNone/>
            </a:pPr>
            <a:r>
              <a:rPr lang="hu-HU" sz="2400" b="1" dirty="0">
                <a:latin typeface="+mn-lt"/>
              </a:rPr>
              <a:t>C.</a:t>
            </a:r>
            <a:r>
              <a:rPr lang="hu-HU" sz="2400" dirty="0">
                <a:latin typeface="+mn-lt"/>
              </a:rPr>
              <a:t> Ha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= 13</a:t>
            </a:r>
            <a:r>
              <a:rPr lang="hu-HU" sz="2400" dirty="0">
                <a:latin typeface="+mn-lt"/>
              </a:rPr>
              <a:t>, az algoritmus egy­szer sem hívja meg önmagát.</a:t>
            </a:r>
          </a:p>
          <a:p>
            <a:pPr marL="0" indent="0">
              <a:buNone/>
            </a:pPr>
            <a:r>
              <a:rPr lang="hu-HU" sz="2400" b="1" dirty="0">
                <a:latin typeface="+mn-lt"/>
              </a:rPr>
              <a:t>D.</a:t>
            </a:r>
            <a:r>
              <a:rPr lang="hu-HU" sz="2400" dirty="0">
                <a:latin typeface="+mn-lt"/>
              </a:rPr>
              <a:t> Ha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= 100</a:t>
            </a:r>
            <a:r>
              <a:rPr lang="hu-HU" sz="2400" dirty="0">
                <a:latin typeface="+mn-lt"/>
              </a:rPr>
              <a:t>, az algoritmus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10</a:t>
            </a:r>
            <a:r>
              <a:rPr lang="hu-HU" sz="2400" dirty="0">
                <a:latin typeface="+mn-lt"/>
              </a:rPr>
              <a:t>-szer hívja meg önmagát.</a:t>
            </a:r>
          </a:p>
        </p:txBody>
      </p:sp>
    </p:spTree>
    <p:extLst>
      <p:ext uri="{BB962C8B-B14F-4D97-AF65-F5344CB8AC3E}">
        <p14:creationId xmlns:p14="http://schemas.microsoft.com/office/powerpoint/2010/main" val="377182242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DFD812F-6A71-42B9-9BE3-EFED01570A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z="4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Megoldás</a:t>
            </a:r>
            <a:r>
              <a:rPr lang="hu-HU" sz="4400" b="1" dirty="0"/>
              <a:t> </a:t>
            </a: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FD0CA0CB-5020-4AAB-B573-43A3C37922D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5257799"/>
          </a:xfrm>
        </p:spPr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számjegyek(108, 9) </a:t>
            </a:r>
            <a:r>
              <a:rPr lang="hu-HU" sz="26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3100" dirty="0"/>
              <a:t> (0.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számjegyek(12, 9)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(1. hívás): 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számjegyek(12, 8)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(2.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számjegyek(12, 7)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(3.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számjegyek(12, 6)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(4.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számjegyek(2, 6)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(5.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számjegyek(2, 5)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(6.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számjegyek(2, 4)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(7.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számjegyek(2, 3)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(8.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számjegyek(2, 2)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(9.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számjegyek(1, 2)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(10. hívás):</a:t>
            </a:r>
          </a:p>
          <a:p>
            <a:pPr marL="0" indent="0">
              <a:buNone/>
            </a:pP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számjegyek(1, </a:t>
            </a:r>
            <a:r>
              <a:rPr lang="hu-HU" sz="2600" dirty="0">
                <a:solidFill>
                  <a:srgbClr val="00B05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1</a:t>
            </a:r>
            <a:r>
              <a:rPr lang="hu-HU" sz="26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)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2800" dirty="0">
                <a:latin typeface="Consolas" panose="020B0609020204030204" pitchFamily="49" charset="0"/>
                <a:sym typeface="Symbol" panose="05050102010706020507" pitchFamily="18" charset="2"/>
              </a:rPr>
              <a:t></a:t>
            </a:r>
            <a:r>
              <a:rPr lang="hu-HU" sz="2800" dirty="0">
                <a:latin typeface="Consolas" panose="020B0609020204030204" pitchFamily="49" charset="0"/>
              </a:rPr>
              <a:t> </a:t>
            </a:r>
            <a:r>
              <a:rPr lang="hu-HU" sz="3100" dirty="0"/>
              <a:t>(11. hívás)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A7EFD74D-3B5E-4492-B637-639AB1FBCB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97599" y="1600201"/>
            <a:ext cx="5548923" cy="4525963"/>
          </a:xfrm>
        </p:spPr>
        <p:txBody>
          <a:bodyPr>
            <a:noAutofit/>
          </a:bodyPr>
          <a:lstStyle/>
          <a:p>
            <a:r>
              <a:rPr lang="hu-HU" sz="2400" dirty="0"/>
              <a:t>A hívások száma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11</a:t>
            </a:r>
            <a:r>
              <a:rPr lang="hu-HU" sz="2400" dirty="0"/>
              <a:t>, tehát </a:t>
            </a: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A.</a:t>
            </a:r>
            <a:r>
              <a:rPr lang="hu-HU" sz="2400" dirty="0"/>
              <a:t> helyes.</a:t>
            </a:r>
          </a:p>
          <a:p>
            <a:r>
              <a:rPr lang="hu-HU" sz="2400" dirty="0"/>
              <a:t>A </a:t>
            </a:r>
            <a:r>
              <a:rPr lang="hu-HU" sz="2400" b="1" dirty="0"/>
              <a:t>B.</a:t>
            </a:r>
            <a:r>
              <a:rPr lang="hu-HU" sz="2400" dirty="0"/>
              <a:t> esetben,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8</a:t>
            </a:r>
            <a:r>
              <a:rPr lang="hu-HU" sz="2400" dirty="0"/>
              <a:t> rekurzív hívás után áll le a hívások sorozata. Így a </a:t>
            </a: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B.</a:t>
            </a:r>
            <a:r>
              <a:rPr lang="hu-HU" sz="2400" dirty="0"/>
              <a:t> válasz is helyes.</a:t>
            </a:r>
          </a:p>
          <a:p>
            <a:r>
              <a:rPr lang="hu-HU" sz="2400" dirty="0"/>
              <a:t>A </a:t>
            </a:r>
            <a:r>
              <a:rPr lang="hu-HU" sz="2400" b="1" dirty="0"/>
              <a:t>C.</a:t>
            </a:r>
            <a:r>
              <a:rPr lang="hu-HU" sz="2400" dirty="0"/>
              <a:t> válasz nem helyes, mivel, ha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= 13</a:t>
            </a:r>
            <a:r>
              <a:rPr lang="hu-HU" sz="2400" dirty="0"/>
              <a:t>, az algoritmusnak „nincs oka”, hogy egyszer se hívja meg önmagát. </a:t>
            </a:r>
          </a:p>
          <a:p>
            <a:r>
              <a:rPr lang="hu-HU" sz="2400" dirty="0"/>
              <a:t>A </a:t>
            </a:r>
            <a:r>
              <a:rPr lang="hu-HU" sz="2400" b="1" dirty="0"/>
              <a:t>D.</a:t>
            </a:r>
            <a:r>
              <a:rPr lang="hu-HU" sz="2400" dirty="0"/>
              <a:t> esetben a rekurzív hívások száma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8</a:t>
            </a:r>
            <a:r>
              <a:rPr lang="hu-HU" sz="2400" dirty="0"/>
              <a:t>, tehát </a:t>
            </a:r>
            <a:r>
              <a:rPr lang="hu-HU" sz="2400" b="1" dirty="0"/>
              <a:t>D.</a:t>
            </a:r>
            <a:r>
              <a:rPr lang="hu-HU" sz="2400" dirty="0"/>
              <a:t> sem helyes.</a:t>
            </a:r>
            <a:endParaRPr lang="hu-HU" sz="2400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5164959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5E412CB-12A4-49F8-B368-80620ED5E3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5. Varázslat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778F335-A0DF-480B-BE74-6B9E852F94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730261"/>
          </a:xfrm>
        </p:spPr>
        <p:txBody>
          <a:bodyPr>
            <a:noAutofit/>
          </a:bodyPr>
          <a:lstStyle/>
          <a:p>
            <a:pPr>
              <a:lnSpc>
                <a:spcPct val="114000"/>
              </a:lnSpc>
              <a:spcBef>
                <a:spcPts val="776"/>
              </a:spcBef>
            </a:pPr>
            <a:r>
              <a:rPr lang="hu-HU" sz="2400" dirty="0"/>
              <a:t>Egy számjegymágus olyan varázslatot végez, amelynek eredményeképpen egy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 természetes szám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100 &lt;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&lt; 1 000 000</a:t>
            </a:r>
            <a:r>
              <a:rPr lang="hu-HU" sz="2400" dirty="0"/>
              <a:t>, amelynek a 10-es számrendszerben van legkevesebb két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0</a:t>
            </a:r>
            <a:r>
              <a:rPr lang="hu-HU" sz="2400" dirty="0"/>
              <a:t>-tól különböző számjegye) szétválik két pozitív természetes számra: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bal</a:t>
            </a:r>
            <a:r>
              <a:rPr lang="hu-HU" sz="2400" dirty="0"/>
              <a:t> 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jobb</a:t>
            </a:r>
            <a:r>
              <a:rPr lang="hu-HU" sz="2400" dirty="0"/>
              <a:t> számokra, amelyek egymás után ragasztva megadják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b="1" i="1" dirty="0"/>
              <a:t> </a:t>
            </a:r>
            <a:r>
              <a:rPr lang="hu-HU" sz="2400" dirty="0"/>
              <a:t>számot. Ugyanakkor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bal</a:t>
            </a:r>
            <a:r>
              <a:rPr lang="hu-HU" sz="2400" b="1" i="1" dirty="0"/>
              <a:t> </a:t>
            </a:r>
            <a:r>
              <a:rPr lang="hu-HU" sz="2400" dirty="0"/>
              <a:t>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jobb</a:t>
            </a:r>
            <a:r>
              <a:rPr lang="hu-HU" sz="2400" b="1" i="1" dirty="0"/>
              <a:t> </a:t>
            </a:r>
            <a:r>
              <a:rPr lang="hu-HU" sz="2400" dirty="0"/>
              <a:t>számok szorzata a lehető legnagyobb. Például, ha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1092</a:t>
            </a:r>
            <a:r>
              <a:rPr lang="hu-HU" sz="2400" dirty="0"/>
              <a:t>, a varázslat szétválasztja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bal</a:t>
            </a:r>
            <a:r>
              <a:rPr lang="hu-HU" sz="2400" b="1" i="1" dirty="0"/>
              <a:t>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10</a:t>
            </a:r>
            <a:r>
              <a:rPr lang="hu-HU" sz="2400" dirty="0"/>
              <a:t> 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jobb</a:t>
            </a:r>
            <a:r>
              <a:rPr lang="hu-HU" sz="2400" b="1" i="1" dirty="0"/>
              <a:t>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92</a:t>
            </a:r>
            <a:r>
              <a:rPr lang="hu-HU" sz="2400" dirty="0"/>
              <a:t> számokra. </a:t>
            </a:r>
          </a:p>
          <a:p>
            <a:pPr>
              <a:lnSpc>
                <a:spcPct val="114000"/>
              </a:lnSpc>
              <a:spcBef>
                <a:spcPts val="776"/>
              </a:spcBef>
            </a:pPr>
            <a:r>
              <a:rPr lang="hu-HU" sz="2400" dirty="0"/>
              <a:t>Az adott algoritmusok közül melyik alkalmazza a varázslatot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 természetes számra, amelynek 10-es számrendszerben van legkevesebb két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0</a:t>
            </a:r>
            <a:r>
              <a:rPr lang="hu-HU" sz="2400" dirty="0"/>
              <a:t>-tól különböző számjegye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100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 1 000 000</a:t>
            </a:r>
            <a:r>
              <a:rPr lang="hu-HU" sz="2400" dirty="0"/>
              <a:t>)? Az algoritmus meghatározza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z</a:t>
            </a:r>
            <a:r>
              <a:rPr lang="hu-HU" sz="2400" dirty="0"/>
              <a:t> természetes számban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0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z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 1 000 000</a:t>
            </a:r>
            <a:r>
              <a:rPr lang="hu-HU" sz="2400" dirty="0"/>
              <a:t>)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 szám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jobb</a:t>
            </a:r>
            <a:r>
              <a:rPr lang="hu-HU" sz="2400" dirty="0"/>
              <a:t> részét. A következő algoritmusok léteznek:</a:t>
            </a:r>
          </a:p>
        </p:txBody>
      </p:sp>
    </p:spTree>
    <p:extLst>
      <p:ext uri="{BB962C8B-B14F-4D97-AF65-F5344CB8AC3E}">
        <p14:creationId xmlns:p14="http://schemas.microsoft.com/office/powerpoint/2010/main" val="33063807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8EF5EA3-12BD-4D98-8B6D-61A4DCAF52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1. Mi a hatása?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6CC97579-01BD-4040-BD96-E6D6150712B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242647"/>
            <a:ext cx="10972800" cy="552156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miEz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(a):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a = 0 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a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c = a 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c 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 ≠ 0 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c + 10 * </a:t>
            </a:r>
            <a:r>
              <a:rPr lang="hu-HU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miEz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(a 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miEz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(a 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endParaRPr lang="hu-HU" sz="2400" dirty="0"/>
          </a:p>
        </p:txBody>
      </p:sp>
      <p:sp>
        <p:nvSpPr>
          <p:cNvPr id="4" name="Szövegdoboz 3">
            <a:extLst>
              <a:ext uri="{FF2B5EF4-FFF2-40B4-BE49-F238E27FC236}">
                <a16:creationId xmlns:a16="http://schemas.microsoft.com/office/drawing/2014/main" id="{0AA85AD8-2FA3-4962-9363-86957DAE54AB}"/>
              </a:ext>
            </a:extLst>
          </p:cNvPr>
          <p:cNvSpPr txBox="1"/>
          <p:nvPr/>
        </p:nvSpPr>
        <p:spPr>
          <a:xfrm>
            <a:off x="7139354" y="1512277"/>
            <a:ext cx="4220308" cy="830997"/>
          </a:xfrm>
          <a:prstGeom prst="rect">
            <a:avLst/>
          </a:prstGeom>
          <a:solidFill>
            <a:schemeClr val="accent2">
              <a:lumMod val="75000"/>
            </a:schemeClr>
          </a:solidFill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hu-HU" sz="2400" dirty="0">
                <a:solidFill>
                  <a:schemeClr val="bg1"/>
                </a:solidFill>
                <a:latin typeface="+mj-lt"/>
              </a:rPr>
              <a:t>Téríti az a szám páratlan számjegyeiből felépített számot.</a:t>
            </a:r>
          </a:p>
        </p:txBody>
      </p:sp>
    </p:spTree>
    <p:extLst>
      <p:ext uri="{BB962C8B-B14F-4D97-AF65-F5344CB8AC3E}">
        <p14:creationId xmlns:p14="http://schemas.microsoft.com/office/powerpoint/2010/main" val="22544221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63B3D9D7-A64F-44DA-832F-88F4A13FB3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Varázslat</a:t>
            </a: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9D79F52-E400-42AB-9F39-E5A3EF39011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hatvány(b, p) </a:t>
            </a:r>
            <a:r>
              <a:rPr lang="hu-HU" sz="2400" dirty="0"/>
              <a:t>– meghatározza a 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</a:t>
            </a:r>
            <a:r>
              <a:rPr lang="hu-HU" sz="2400" b="1" i="1" baseline="30000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p</a:t>
            </a:r>
            <a:r>
              <a:rPr lang="hu-HU" sz="2400" dirty="0"/>
              <a:t> értéket (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</a:t>
            </a:r>
            <a:r>
              <a:rPr lang="hu-HU" sz="2400" dirty="0"/>
              <a:t>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p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.</a:t>
            </a:r>
            <a:r>
              <a:rPr lang="hu-HU" sz="2400" dirty="0"/>
              <a:t> hatványon),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</a:t>
            </a:r>
            <a:r>
              <a:rPr lang="hu-HU" sz="2400" dirty="0"/>
              <a:t>,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p</a:t>
            </a:r>
            <a:r>
              <a:rPr lang="hu-HU" sz="2400" i="1" dirty="0"/>
              <a:t> </a:t>
            </a:r>
            <a:r>
              <a:rPr lang="hu-HU" sz="2400" dirty="0"/>
              <a:t>– termé­szetes számok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 20</a:t>
            </a:r>
            <a:r>
              <a:rPr lang="hu-HU" sz="2400" dirty="0"/>
              <a:t>,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1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p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 20</a:t>
            </a:r>
            <a:r>
              <a:rPr lang="hu-HU" sz="2400" dirty="0"/>
              <a:t>);</a:t>
            </a:r>
          </a:p>
          <a:p>
            <a:r>
              <a:rPr lang="hu-HU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szjSzáma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(sz) </a:t>
            </a:r>
            <a:r>
              <a:rPr lang="hu-HU" sz="2400" dirty="0"/>
              <a:t>– meghatározza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sz</a:t>
            </a:r>
            <a:r>
              <a:rPr lang="hu-HU" sz="2400" dirty="0"/>
              <a:t> szám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0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sz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 1 000 000</a:t>
            </a:r>
            <a:r>
              <a:rPr lang="hu-HU" sz="2400" dirty="0"/>
              <a:t>) számjegyeinek darabszámát;</a:t>
            </a:r>
          </a:p>
          <a:p>
            <a:endParaRPr lang="hu-HU" sz="2400" dirty="0"/>
          </a:p>
        </p:txBody>
      </p:sp>
    </p:spTree>
    <p:extLst>
      <p:ext uri="{BB962C8B-B14F-4D97-AF65-F5344CB8AC3E}">
        <p14:creationId xmlns:p14="http://schemas.microsoft.com/office/powerpoint/2010/main" val="412904870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BF7623C-0D94-4848-96B8-19DCFDA7AD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274639"/>
            <a:ext cx="8229600" cy="628039"/>
          </a:xfrm>
        </p:spPr>
        <p:txBody>
          <a:bodyPr>
            <a:normAutofit fontScale="90000"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A.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D555790-6473-404B-88F3-E9A0628D854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5815" y="902678"/>
            <a:ext cx="10867293" cy="595532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varázslat(x, z)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maxSzorzat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-1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eredmény ← 0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While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x &gt; 0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execute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z ← (x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 * hatvány(10,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szjSzáma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(z)) + z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x ← x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x * z &gt;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maxSzorzat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maxSzorzat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x * z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eredmény ← z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EndWhile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maxSzorzat</a:t>
            </a:r>
            <a:endParaRPr lang="hu-HU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4393305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182EBB7-D337-4E7B-9099-51C7B74601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274638"/>
            <a:ext cx="8229600" cy="616316"/>
          </a:xfrm>
        </p:spPr>
        <p:txBody>
          <a:bodyPr>
            <a:normAutofit fontScale="90000"/>
          </a:bodyPr>
          <a:lstStyle/>
          <a:p>
            <a:r>
              <a:rPr lang="hu-HU" sz="36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B.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9AD32B27-D758-4C12-8264-02487CEAAB0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4092" y="984738"/>
            <a:ext cx="11207262" cy="5873262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varázslat(x, z)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t ← 0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x &gt; 0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y ← (x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 * hatvány(10,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szjSzáma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(z)) + z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t ← x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x * z &lt; y * t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varázslat(y, t)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t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060200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FEF3708-05AB-45EB-A1A0-628A30D5D1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274638"/>
            <a:ext cx="8229600" cy="557700"/>
          </a:xfrm>
        </p:spPr>
        <p:txBody>
          <a:bodyPr>
            <a:normAutofit fontScale="90000"/>
          </a:bodyPr>
          <a:lstStyle/>
          <a:p>
            <a:r>
              <a:rPr lang="hu-HU" sz="32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C.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B5D770A8-16AD-4499-997B-0849E7CF7D0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50985" y="832338"/>
            <a:ext cx="10914184" cy="602566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varázslat(x, z)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maxSzorzat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-1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eredmény ← 0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While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x &gt; 0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execute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z ← (x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 * hatvány(10,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szjSzáma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(z)) + z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x ← x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10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x * z &gt;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maxSzorzat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maxSzorzat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x * z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eredmény ← z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EndWhile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eredmény</a:t>
            </a: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6865308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BF46CC3-83AC-4F0B-9EF5-1501D752C2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274638"/>
            <a:ext cx="8229600" cy="557700"/>
          </a:xfrm>
        </p:spPr>
        <p:txBody>
          <a:bodyPr/>
          <a:lstStyle/>
          <a:p>
            <a:r>
              <a:rPr lang="hu-HU" sz="29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D.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035250A8-66AF-403C-90B3-F00F8800428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68923" y="832338"/>
            <a:ext cx="11148646" cy="602566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varázslat(x, z)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x &gt; 0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y ← (x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10) * hatvány(10,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szjSzáma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(z)) + z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t ← x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10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x * z &lt; y * t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varázslat(y, t)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z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z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5428504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E9F282B-5CE4-44D5-AC06-4C4B39FF45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Megoldás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56CB9A8-0954-40DF-8738-D48BCEA0566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599" y="1506417"/>
            <a:ext cx="11265877" cy="5175737"/>
          </a:xfrm>
        </p:spPr>
        <p:txBody>
          <a:bodyPr>
            <a:noAutofit/>
          </a:bodyPr>
          <a:lstStyle/>
          <a:p>
            <a:r>
              <a:rPr lang="hu-HU" sz="2400" dirty="0"/>
              <a:t>Az </a:t>
            </a:r>
            <a:r>
              <a:rPr lang="hu-HU" sz="2400" b="1" dirty="0"/>
              <a:t>A.</a:t>
            </a:r>
            <a:r>
              <a:rPr lang="hu-HU" sz="2400" dirty="0"/>
              <a:t> algoritmus inicializálja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eredmény</a:t>
            </a:r>
            <a:r>
              <a:rPr lang="hu-HU" sz="2400" dirty="0"/>
              <a:t> változó értékét, de sehol nem hasz­nálja fel. </a:t>
            </a:r>
          </a:p>
          <a:p>
            <a:r>
              <a:rPr lang="hu-HU" sz="2400" dirty="0"/>
              <a:t>Ez az észrevétel arra ösztönöz, hogy keressünk a változatok között egy másikat, amely szintén iteratív és nagyvonalakban hasonlít az </a:t>
            </a:r>
            <a:r>
              <a:rPr lang="hu-HU" sz="2400" b="1" dirty="0"/>
              <a:t>A.</a:t>
            </a:r>
            <a:r>
              <a:rPr lang="hu-HU" sz="2400" dirty="0"/>
              <a:t> algoritmushoz, de nem tartalmazza az előbb említett hibát, vagy ehhez hasonlót. </a:t>
            </a:r>
          </a:p>
          <a:p>
            <a:r>
              <a:rPr lang="hu-HU" sz="2400" dirty="0"/>
              <a:t>Ez a </a:t>
            </a:r>
            <a:r>
              <a:rPr lang="hu-HU" sz="2400" b="1" dirty="0"/>
              <a:t>C.</a:t>
            </a:r>
            <a:r>
              <a:rPr lang="hu-HU" sz="2400" dirty="0"/>
              <a:t> algorit­mus, amely nem a 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maxSzorzat</a:t>
            </a:r>
            <a:r>
              <a:rPr lang="hu-HU" sz="2400" dirty="0"/>
              <a:t> változó értékét téríti, hanem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eredmény</a:t>
            </a:r>
            <a:r>
              <a:rPr lang="hu-HU" sz="2400" dirty="0"/>
              <a:t> változó­ét. A két algoritmus közül egyértelmű, hogy az </a:t>
            </a:r>
            <a:r>
              <a:rPr lang="hu-HU" sz="2400" b="1" dirty="0"/>
              <a:t>A.</a:t>
            </a:r>
            <a:r>
              <a:rPr lang="hu-HU" sz="2400" dirty="0"/>
              <a:t> nem helyes, mivel a feladat nem a maximális szorzatot kéri, hanem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 szám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jobb</a:t>
            </a:r>
            <a:r>
              <a:rPr lang="hu-HU" sz="2400" b="1" i="1" dirty="0"/>
              <a:t> </a:t>
            </a:r>
            <a:r>
              <a:rPr lang="hu-HU" sz="2400" dirty="0"/>
              <a:t>részét. </a:t>
            </a:r>
          </a:p>
          <a:p>
            <a:r>
              <a:rPr lang="hu-HU" sz="2400" dirty="0"/>
              <a:t>A </a:t>
            </a:r>
            <a:r>
              <a:rPr lang="hu-HU" sz="2400" b="1" dirty="0"/>
              <a:t>C.</a:t>
            </a:r>
            <a:r>
              <a:rPr lang="hu-HU" sz="2400" dirty="0"/>
              <a:t> algoritmus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z</a:t>
            </a:r>
            <a:r>
              <a:rPr lang="hu-HU" sz="2400" dirty="0"/>
              <a:t> változóban építi a szám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jobb</a:t>
            </a:r>
            <a:r>
              <a:rPr lang="hu-HU" sz="2400" dirty="0"/>
              <a:t> részét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 számjegyeiből jobbról balra haladva, és minden lépésben aktualizálja, ha szükséges, a 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maxSzorzat</a:t>
            </a:r>
            <a:r>
              <a:rPr lang="hu-HU" sz="2400" dirty="0"/>
              <a:t> értékét is. </a:t>
            </a:r>
          </a:p>
          <a:p>
            <a:r>
              <a:rPr lang="hu-HU" sz="2400" dirty="0"/>
              <a:t>Ha ez meg­történt, megjegyzi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eredmény</a:t>
            </a:r>
            <a:r>
              <a:rPr lang="hu-HU" sz="2400" dirty="0"/>
              <a:t> változóban azt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z</a:t>
            </a:r>
            <a:r>
              <a:rPr lang="hu-HU" sz="2400" dirty="0"/>
              <a:t> értéket (a szám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jobb</a:t>
            </a:r>
            <a:r>
              <a:rPr lang="hu-HU" sz="2400" dirty="0"/>
              <a:t> részét), amely nagyobb 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maxSzorzat</a:t>
            </a:r>
            <a:r>
              <a:rPr lang="hu-HU" sz="2400" dirty="0"/>
              <a:t> értéket eredményez. Végül a 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maxSzorzat</a:t>
            </a:r>
            <a:r>
              <a:rPr lang="hu-HU" sz="2400" dirty="0"/>
              <a:t> legnagyobb értékéhez „tartozó”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eredmény</a:t>
            </a:r>
            <a:r>
              <a:rPr lang="hu-HU" sz="2400" dirty="0"/>
              <a:t> változó értékét téríti. Tehát a </a:t>
            </a: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C.</a:t>
            </a:r>
            <a:r>
              <a:rPr lang="hu-HU" sz="2400" dirty="0"/>
              <a:t> algoritmus helyes.</a:t>
            </a:r>
          </a:p>
          <a:p>
            <a:endParaRPr lang="hu-HU" sz="2400" dirty="0"/>
          </a:p>
        </p:txBody>
      </p:sp>
    </p:spTree>
    <p:extLst>
      <p:ext uri="{BB962C8B-B14F-4D97-AF65-F5344CB8AC3E}">
        <p14:creationId xmlns:p14="http://schemas.microsoft.com/office/powerpoint/2010/main" val="68577079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0CE6365-DC23-4476-893B-54366AC1A2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93786"/>
            <a:ext cx="8229600" cy="832338"/>
          </a:xfrm>
        </p:spPr>
        <p:txBody>
          <a:bodyPr>
            <a:normAutofit/>
          </a:bodyPr>
          <a:lstStyle/>
          <a:p>
            <a:r>
              <a:rPr lang="hu-HU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Megoldás</a:t>
            </a: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BE934756-7EBE-4448-AD2D-97782D3999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78523" y="1113692"/>
            <a:ext cx="10351477" cy="5251938"/>
          </a:xfrm>
        </p:spPr>
        <p:txBody>
          <a:bodyPr>
            <a:noAutofit/>
          </a:bodyPr>
          <a:lstStyle/>
          <a:p>
            <a:pPr>
              <a:lnSpc>
                <a:spcPct val="110000"/>
              </a:lnSpc>
            </a:pPr>
            <a:r>
              <a:rPr lang="hu-HU" sz="2400" dirty="0"/>
              <a:t>A </a:t>
            </a:r>
            <a:r>
              <a:rPr lang="hu-HU" sz="2400" b="1" dirty="0"/>
              <a:t>B.</a:t>
            </a:r>
            <a:r>
              <a:rPr lang="hu-HU" sz="2400" dirty="0"/>
              <a:t> algoritmus két paramétere, hasonlóan a </a:t>
            </a:r>
            <a:r>
              <a:rPr lang="hu-HU" sz="2400" b="1" dirty="0"/>
              <a:t>C.</a:t>
            </a:r>
            <a:r>
              <a:rPr lang="hu-HU" sz="2400" dirty="0"/>
              <a:t> algoritmus-hoz: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 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z</a:t>
            </a:r>
            <a:r>
              <a:rPr lang="hu-HU" sz="2400" dirty="0"/>
              <a:t>, ahol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-ben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 szám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bal</a:t>
            </a:r>
            <a:r>
              <a:rPr lang="hu-HU" sz="2400" dirty="0"/>
              <a:t> részét,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z</a:t>
            </a:r>
            <a:r>
              <a:rPr lang="hu-HU" sz="2400" dirty="0"/>
              <a:t>-ben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jobb</a:t>
            </a:r>
            <a:r>
              <a:rPr lang="hu-HU" sz="2400" dirty="0"/>
              <a:t> részét szeretné felépíteni az algoritmus. </a:t>
            </a:r>
          </a:p>
          <a:p>
            <a:pPr>
              <a:lnSpc>
                <a:spcPct val="110000"/>
              </a:lnSpc>
            </a:pPr>
            <a:r>
              <a:rPr lang="hu-HU" sz="2400" dirty="0"/>
              <a:t>Ez az algoritmus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t</a:t>
            </a:r>
            <a:r>
              <a:rPr lang="hu-HU" sz="2400" dirty="0"/>
              <a:t> változó értékét téríti, vagy meghívja önmagát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y</a:t>
            </a:r>
            <a:r>
              <a:rPr lang="hu-HU" sz="2400" dirty="0"/>
              <a:t> 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t</a:t>
            </a:r>
            <a:r>
              <a:rPr lang="hu-HU" sz="2400" dirty="0"/>
              <a:t> aktuális paraméterekkel. De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t</a:t>
            </a:r>
            <a:r>
              <a:rPr lang="hu-HU" sz="2400" dirty="0"/>
              <a:t>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 változónak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bal</a:t>
            </a:r>
            <a:r>
              <a:rPr lang="hu-HU" sz="2400" dirty="0"/>
              <a:t> része, hiszen 10-zel való osztások eredménye. Ebből következik, hogy a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varázslat(y, t)</a:t>
            </a:r>
            <a:r>
              <a:rPr lang="hu-HU" sz="2000" dirty="0">
                <a:latin typeface="Consolas" panose="020B0609020204030204" pitchFamily="49" charset="0"/>
              </a:rPr>
              <a:t> </a:t>
            </a:r>
            <a:r>
              <a:rPr lang="hu-HU" sz="2400" dirty="0"/>
              <a:t>rekurzív hívás helyett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varázslat(t, y)</a:t>
            </a:r>
            <a:r>
              <a:rPr lang="hu-HU" sz="2000" dirty="0">
                <a:latin typeface="Consolas" panose="020B0609020204030204" pitchFamily="49" charset="0"/>
              </a:rPr>
              <a:t> </a:t>
            </a:r>
            <a:r>
              <a:rPr lang="hu-HU" sz="2400" dirty="0"/>
              <a:t>lett  volna a helyes, ezáltal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x</a:t>
            </a:r>
            <a:r>
              <a:rPr lang="hu-HU" sz="2400" dirty="0"/>
              <a:t> bal része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t</a:t>
            </a:r>
            <a:r>
              <a:rPr lang="hu-HU" sz="2400" dirty="0"/>
              <a:t>-</a:t>
            </a:r>
            <a:r>
              <a:rPr lang="hu-HU" sz="2400" dirty="0" err="1"/>
              <a:t>től</a:t>
            </a:r>
            <a:r>
              <a:rPr lang="hu-HU" sz="2400" dirty="0"/>
              <a:t> kapna értéket, jobb része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y</a:t>
            </a:r>
            <a:r>
              <a:rPr lang="hu-HU" sz="2400" dirty="0"/>
              <a:t>-</a:t>
            </a:r>
            <a:r>
              <a:rPr lang="hu-HU" sz="2400" dirty="0" err="1"/>
              <a:t>tól</a:t>
            </a:r>
            <a:r>
              <a:rPr lang="hu-HU" sz="2400" dirty="0"/>
              <a:t>. A </a:t>
            </a:r>
            <a:r>
              <a:rPr lang="hu-HU" sz="20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t</a:t>
            </a:r>
            <a:r>
              <a:rPr lang="hu-HU" sz="2000" dirty="0"/>
              <a:t> </a:t>
            </a:r>
            <a:r>
              <a:rPr lang="hu-HU" sz="2400" dirty="0"/>
              <a:t>utasítás is hibás, hiszen a feladat a szám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jobb</a:t>
            </a:r>
            <a:r>
              <a:rPr lang="hu-HU" sz="2400" dirty="0"/>
              <a:t> részét kéri, de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t</a:t>
            </a:r>
            <a:r>
              <a:rPr lang="hu-HU" sz="2400" dirty="0"/>
              <a:t> 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bal</a:t>
            </a:r>
            <a:r>
              <a:rPr lang="hu-HU" sz="2400" dirty="0"/>
              <a:t> része. </a:t>
            </a:r>
          </a:p>
          <a:p>
            <a:pPr>
              <a:lnSpc>
                <a:spcPct val="110000"/>
              </a:lnSpc>
            </a:pPr>
            <a:r>
              <a:rPr lang="hu-HU" sz="2400" dirty="0"/>
              <a:t>Összehasonlítjuk a </a:t>
            </a:r>
            <a:r>
              <a:rPr lang="hu-HU" sz="2400" b="1" dirty="0"/>
              <a:t>B.</a:t>
            </a:r>
            <a:r>
              <a:rPr lang="hu-HU" sz="2400" dirty="0"/>
              <a:t> rekurzív megoldást a </a:t>
            </a:r>
            <a:r>
              <a:rPr lang="hu-HU" sz="2400" b="1" dirty="0"/>
              <a:t>D.</a:t>
            </a:r>
            <a:r>
              <a:rPr lang="hu-HU" sz="2400" dirty="0"/>
              <a:t>, szintén rekur­zív megoldással és azonnal látjuk, hogy ugyanaz a gond a rekurzív hívás aktuális paramétereinek sorrendjével:</a:t>
            </a:r>
            <a:r>
              <a:rPr lang="hu-HU" sz="2000" dirty="0"/>
              <a:t>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varázslat(y, t)</a:t>
            </a:r>
            <a:r>
              <a:rPr lang="hu-HU" sz="2000" dirty="0">
                <a:latin typeface="Consolas" panose="020B0609020204030204" pitchFamily="49" charset="0"/>
              </a:rPr>
              <a:t> </a:t>
            </a:r>
            <a:r>
              <a:rPr lang="hu-HU" sz="2400" dirty="0"/>
              <a:t>helyett </a:t>
            </a:r>
            <a:r>
              <a:rPr lang="hu-HU" sz="20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varázslat(t, y)</a:t>
            </a:r>
            <a:r>
              <a:rPr lang="hu-HU" sz="2000" dirty="0">
                <a:latin typeface="Consolas" panose="020B0609020204030204" pitchFamily="49" charset="0"/>
              </a:rPr>
              <a:t> </a:t>
            </a:r>
            <a:r>
              <a:rPr lang="hu-HU" sz="2400" dirty="0"/>
              <a:t>lett volna a helyes sorrend. </a:t>
            </a:r>
          </a:p>
          <a:p>
            <a:pPr>
              <a:lnSpc>
                <a:spcPct val="110000"/>
              </a:lnSpc>
            </a:pPr>
            <a:r>
              <a:rPr lang="hu-HU" sz="2400" dirty="0"/>
              <a:t>Tehát csak egy helyes megoldást találtunk, a </a:t>
            </a:r>
            <a:r>
              <a:rPr lang="hu-HU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C.</a:t>
            </a:r>
            <a:r>
              <a:rPr lang="hu-HU" sz="2400" dirty="0"/>
              <a:t>-t.</a:t>
            </a:r>
          </a:p>
        </p:txBody>
      </p:sp>
    </p:spTree>
    <p:extLst>
      <p:ext uri="{BB962C8B-B14F-4D97-AF65-F5344CB8AC3E}">
        <p14:creationId xmlns:p14="http://schemas.microsoft.com/office/powerpoint/2010/main" val="26646901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75A9732-372E-40D2-8CEA-CD40221C4A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Tornyok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B451693F-8444-4479-92F4-A4FE20CBF12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600201"/>
            <a:ext cx="7086600" cy="1269999"/>
          </a:xfrm>
        </p:spPr>
        <p:txBody>
          <a:bodyPr>
            <a:normAutofit lnSpcReduction="10000"/>
          </a:bodyPr>
          <a:lstStyle/>
          <a:p>
            <a:pPr marL="0" indent="0" algn="l">
              <a:lnSpc>
                <a:spcPct val="115000"/>
              </a:lnSpc>
              <a:buNone/>
              <a:tabLst>
                <a:tab pos="180340" algn="l"/>
                <a:tab pos="540385" algn="l"/>
                <a:tab pos="900430" algn="l"/>
                <a:tab pos="1260475" algn="l"/>
              </a:tabLst>
            </a:pPr>
            <a:r>
              <a:rPr lang="hu-HU" sz="2400" dirty="0">
                <a:effectLst/>
                <a:ea typeface="Times New Roman" panose="02020603050405020304" pitchFamily="18" charset="0"/>
              </a:rPr>
              <a:t>Legyen megfelelő darabszámú azonos méretű érme, amelyekből tornyok építendők a következő szabályok alapján: </a:t>
            </a:r>
          </a:p>
        </p:txBody>
      </p:sp>
      <p:grpSp>
        <p:nvGrpSpPr>
          <p:cNvPr id="19" name="Csoportba foglalás 18">
            <a:extLst>
              <a:ext uri="{FF2B5EF4-FFF2-40B4-BE49-F238E27FC236}">
                <a16:creationId xmlns:a16="http://schemas.microsoft.com/office/drawing/2014/main" id="{F8D0BCA5-FA8A-462B-895C-B65D2E75D046}"/>
              </a:ext>
            </a:extLst>
          </p:cNvPr>
          <p:cNvGrpSpPr>
            <a:grpSpLocks/>
          </p:cNvGrpSpPr>
          <p:nvPr/>
        </p:nvGrpSpPr>
        <p:grpSpPr>
          <a:xfrm>
            <a:off x="7835900" y="1727200"/>
            <a:ext cx="3886200" cy="622299"/>
            <a:chOff x="0" y="0"/>
            <a:chExt cx="1585595" cy="219711"/>
          </a:xfrm>
          <a:solidFill>
            <a:schemeClr val="bg2">
              <a:lumMod val="50000"/>
            </a:schemeClr>
          </a:solidFill>
        </p:grpSpPr>
        <p:grpSp>
          <p:nvGrpSpPr>
            <p:cNvPr id="20" name="Csoportba foglalás 19">
              <a:extLst>
                <a:ext uri="{FF2B5EF4-FFF2-40B4-BE49-F238E27FC236}">
                  <a16:creationId xmlns:a16="http://schemas.microsoft.com/office/drawing/2014/main" id="{66C53873-01BB-4C9C-87BA-2F2BE58951DF}"/>
                </a:ext>
              </a:extLst>
            </p:cNvPr>
            <p:cNvGrpSpPr/>
            <p:nvPr/>
          </p:nvGrpSpPr>
          <p:grpSpPr>
            <a:xfrm>
              <a:off x="704850" y="0"/>
              <a:ext cx="167005" cy="219711"/>
              <a:chOff x="0" y="0"/>
              <a:chExt cx="167005" cy="220234"/>
            </a:xfrm>
            <a:grpFill/>
          </p:grpSpPr>
          <p:sp>
            <p:nvSpPr>
              <p:cNvPr id="29" name="Folyamatábra: Mágneslemez 28">
                <a:extLst>
                  <a:ext uri="{FF2B5EF4-FFF2-40B4-BE49-F238E27FC236}">
                    <a16:creationId xmlns:a16="http://schemas.microsoft.com/office/drawing/2014/main" id="{A956BE09-F300-43C6-9144-348F7DC38311}"/>
                  </a:ext>
                </a:extLst>
              </p:cNvPr>
              <p:cNvSpPr/>
              <p:nvPr/>
            </p:nvSpPr>
            <p:spPr>
              <a:xfrm>
                <a:off x="0" y="0"/>
                <a:ext cx="167005" cy="71120"/>
              </a:xfrm>
              <a:prstGeom prst="flowChartMagneticDisk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hu-HU"/>
              </a:p>
            </p:txBody>
          </p:sp>
          <p:sp>
            <p:nvSpPr>
              <p:cNvPr id="30" name="Folyamatábra: Mágneslemez 29">
                <a:extLst>
                  <a:ext uri="{FF2B5EF4-FFF2-40B4-BE49-F238E27FC236}">
                    <a16:creationId xmlns:a16="http://schemas.microsoft.com/office/drawing/2014/main" id="{3D84BC0E-9EA0-4B3D-91EC-08EB1DD34CAA}"/>
                  </a:ext>
                </a:extLst>
              </p:cNvPr>
              <p:cNvSpPr/>
              <p:nvPr/>
            </p:nvSpPr>
            <p:spPr>
              <a:xfrm>
                <a:off x="0" y="149412"/>
                <a:ext cx="167005" cy="70822"/>
              </a:xfrm>
              <a:prstGeom prst="flowChartMagneticDisk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hu-HU"/>
              </a:p>
            </p:txBody>
          </p:sp>
          <p:sp>
            <p:nvSpPr>
              <p:cNvPr id="31" name="Folyamatábra: Mágneslemez 30">
                <a:extLst>
                  <a:ext uri="{FF2B5EF4-FFF2-40B4-BE49-F238E27FC236}">
                    <a16:creationId xmlns:a16="http://schemas.microsoft.com/office/drawing/2014/main" id="{1DAC328C-425A-4FD4-BD66-6862EA9156F9}"/>
                  </a:ext>
                </a:extLst>
              </p:cNvPr>
              <p:cNvSpPr/>
              <p:nvPr/>
            </p:nvSpPr>
            <p:spPr>
              <a:xfrm>
                <a:off x="0" y="77694"/>
                <a:ext cx="167005" cy="70485"/>
              </a:xfrm>
              <a:prstGeom prst="flowChartMagneticDisk">
                <a:avLst/>
              </a:prstGeom>
              <a:grp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endParaRPr lang="hu-HU"/>
              </a:p>
            </p:txBody>
          </p:sp>
        </p:grpSp>
        <p:sp>
          <p:nvSpPr>
            <p:cNvPr id="21" name="Folyamatábra: Mágneslemez 20">
              <a:extLst>
                <a:ext uri="{FF2B5EF4-FFF2-40B4-BE49-F238E27FC236}">
                  <a16:creationId xmlns:a16="http://schemas.microsoft.com/office/drawing/2014/main" id="{88A43C0E-71D0-43B5-B832-E23F194C47FB}"/>
                </a:ext>
              </a:extLst>
            </p:cNvPr>
            <p:cNvSpPr/>
            <p:nvPr/>
          </p:nvSpPr>
          <p:spPr>
            <a:xfrm>
              <a:off x="0" y="142875"/>
              <a:ext cx="166370" cy="70485"/>
            </a:xfrm>
            <a:prstGeom prst="flowChartMagneticDisk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hu-HU"/>
            </a:p>
          </p:txBody>
        </p:sp>
        <p:sp>
          <p:nvSpPr>
            <p:cNvPr id="22" name="Folyamatábra: Mágneslemez 21">
              <a:extLst>
                <a:ext uri="{FF2B5EF4-FFF2-40B4-BE49-F238E27FC236}">
                  <a16:creationId xmlns:a16="http://schemas.microsoft.com/office/drawing/2014/main" id="{3C9C930C-B15E-4060-BF9E-621245CFBDAA}"/>
                </a:ext>
              </a:extLst>
            </p:cNvPr>
            <p:cNvSpPr/>
            <p:nvPr/>
          </p:nvSpPr>
          <p:spPr>
            <a:xfrm>
              <a:off x="228600" y="142875"/>
              <a:ext cx="166370" cy="70485"/>
            </a:xfrm>
            <a:prstGeom prst="flowChartMagneticDisk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hu-HU"/>
            </a:p>
          </p:txBody>
        </p:sp>
        <p:sp>
          <p:nvSpPr>
            <p:cNvPr id="23" name="Folyamatábra: Mágneslemez 22">
              <a:extLst>
                <a:ext uri="{FF2B5EF4-FFF2-40B4-BE49-F238E27FC236}">
                  <a16:creationId xmlns:a16="http://schemas.microsoft.com/office/drawing/2014/main" id="{23C21FF5-9E83-4E0B-BF2D-087AA0EADA25}"/>
                </a:ext>
              </a:extLst>
            </p:cNvPr>
            <p:cNvSpPr/>
            <p:nvPr/>
          </p:nvSpPr>
          <p:spPr>
            <a:xfrm>
              <a:off x="228600" y="66675"/>
              <a:ext cx="166370" cy="70485"/>
            </a:xfrm>
            <a:prstGeom prst="flowChartMagneticDisk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hu-HU"/>
            </a:p>
          </p:txBody>
        </p:sp>
        <p:sp>
          <p:nvSpPr>
            <p:cNvPr id="24" name="Folyamatábra: Mágneslemez 23">
              <a:extLst>
                <a:ext uri="{FF2B5EF4-FFF2-40B4-BE49-F238E27FC236}">
                  <a16:creationId xmlns:a16="http://schemas.microsoft.com/office/drawing/2014/main" id="{018E6D7B-3EB8-4A33-816D-21A7EC37E460}"/>
                </a:ext>
              </a:extLst>
            </p:cNvPr>
            <p:cNvSpPr/>
            <p:nvPr/>
          </p:nvSpPr>
          <p:spPr>
            <a:xfrm>
              <a:off x="461962" y="142875"/>
              <a:ext cx="166370" cy="70485"/>
            </a:xfrm>
            <a:prstGeom prst="flowChartMagneticDisk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hu-HU"/>
            </a:p>
          </p:txBody>
        </p:sp>
        <p:sp>
          <p:nvSpPr>
            <p:cNvPr id="25" name="Folyamatábra: Mágneslemez 24">
              <a:extLst>
                <a:ext uri="{FF2B5EF4-FFF2-40B4-BE49-F238E27FC236}">
                  <a16:creationId xmlns:a16="http://schemas.microsoft.com/office/drawing/2014/main" id="{88F44C79-1B3C-452F-BA7A-887A16F60F12}"/>
                </a:ext>
              </a:extLst>
            </p:cNvPr>
            <p:cNvSpPr/>
            <p:nvPr/>
          </p:nvSpPr>
          <p:spPr>
            <a:xfrm>
              <a:off x="942975" y="142875"/>
              <a:ext cx="166370" cy="70485"/>
            </a:xfrm>
            <a:prstGeom prst="flowChartMagneticDisk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hu-HU"/>
            </a:p>
          </p:txBody>
        </p:sp>
        <p:sp>
          <p:nvSpPr>
            <p:cNvPr id="26" name="Folyamatábra: Mágneslemez 25">
              <a:extLst>
                <a:ext uri="{FF2B5EF4-FFF2-40B4-BE49-F238E27FC236}">
                  <a16:creationId xmlns:a16="http://schemas.microsoft.com/office/drawing/2014/main" id="{724479F9-BBF5-4B29-96A2-9D59F7B34F6E}"/>
                </a:ext>
              </a:extLst>
            </p:cNvPr>
            <p:cNvSpPr/>
            <p:nvPr/>
          </p:nvSpPr>
          <p:spPr>
            <a:xfrm>
              <a:off x="1181100" y="142875"/>
              <a:ext cx="166370" cy="70485"/>
            </a:xfrm>
            <a:prstGeom prst="flowChartMagneticDisk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hu-HU"/>
            </a:p>
          </p:txBody>
        </p:sp>
        <p:sp>
          <p:nvSpPr>
            <p:cNvPr id="27" name="Folyamatábra: Mágneslemez 26">
              <a:extLst>
                <a:ext uri="{FF2B5EF4-FFF2-40B4-BE49-F238E27FC236}">
                  <a16:creationId xmlns:a16="http://schemas.microsoft.com/office/drawing/2014/main" id="{B1596BC6-B6DD-4C8D-BC8D-E6C3ACD14436}"/>
                </a:ext>
              </a:extLst>
            </p:cNvPr>
            <p:cNvSpPr/>
            <p:nvPr/>
          </p:nvSpPr>
          <p:spPr>
            <a:xfrm>
              <a:off x="1181100" y="66675"/>
              <a:ext cx="166370" cy="70485"/>
            </a:xfrm>
            <a:prstGeom prst="flowChartMagneticDisk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hu-HU"/>
            </a:p>
          </p:txBody>
        </p:sp>
        <p:sp>
          <p:nvSpPr>
            <p:cNvPr id="28" name="Folyamatábra: Mágneslemez 27">
              <a:extLst>
                <a:ext uri="{FF2B5EF4-FFF2-40B4-BE49-F238E27FC236}">
                  <a16:creationId xmlns:a16="http://schemas.microsoft.com/office/drawing/2014/main" id="{79EB67D5-769A-4529-94CD-C8745A85AB4F}"/>
                </a:ext>
              </a:extLst>
            </p:cNvPr>
            <p:cNvSpPr/>
            <p:nvPr/>
          </p:nvSpPr>
          <p:spPr>
            <a:xfrm>
              <a:off x="1419225" y="142875"/>
              <a:ext cx="166370" cy="70485"/>
            </a:xfrm>
            <a:prstGeom prst="flowChartMagneticDisk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hu-HU"/>
            </a:p>
          </p:txBody>
        </p:sp>
      </p:grpSp>
      <p:sp>
        <p:nvSpPr>
          <p:cNvPr id="32" name="Szövegdoboz 31">
            <a:extLst>
              <a:ext uri="{FF2B5EF4-FFF2-40B4-BE49-F238E27FC236}">
                <a16:creationId xmlns:a16="http://schemas.microsoft.com/office/drawing/2014/main" id="{3FB095E7-04BE-460D-BB40-BFE93B83CBCE}"/>
              </a:ext>
            </a:extLst>
          </p:cNvPr>
          <p:cNvSpPr txBox="1"/>
          <p:nvPr/>
        </p:nvSpPr>
        <p:spPr>
          <a:xfrm>
            <a:off x="609600" y="2870200"/>
            <a:ext cx="11112500" cy="30100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lvl="0" indent="-457200" algn="l">
              <a:lnSpc>
                <a:spcPct val="115000"/>
              </a:lnSpc>
              <a:buSzPct val="80000"/>
              <a:buFont typeface="+mj-lt"/>
              <a:buAutoNum type="arabicPeriod"/>
              <a:tabLst>
                <a:tab pos="180340" algn="l"/>
                <a:tab pos="540385" algn="l"/>
                <a:tab pos="900430" algn="l"/>
                <a:tab pos="1260475" algn="l"/>
              </a:tabLst>
            </a:pPr>
            <a:r>
              <a:rPr lang="hu-HU" sz="2400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a legmagasabb torony magassága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0 &lt;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 13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), a legkisebbnek a magas­sága 1;</a:t>
            </a:r>
            <a:endParaRPr lang="hu-HU" sz="2400" dirty="0"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 lvl="0" indent="-457200" algn="l">
              <a:lnSpc>
                <a:spcPct val="115000"/>
              </a:lnSpc>
              <a:buSzPct val="80000"/>
              <a:buFont typeface="+mj-lt"/>
              <a:buAutoNum type="arabicPeriod"/>
              <a:tabLst>
                <a:tab pos="180340" algn="l"/>
                <a:tab pos="540385" algn="l"/>
                <a:tab pos="900430" algn="l"/>
                <a:tab pos="1260475" algn="l"/>
              </a:tabLst>
            </a:pPr>
            <a:r>
              <a:rPr lang="hu-HU" sz="2400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a tornyok úgy kerülnek egymás mellé, hogy bármely két, azonos magas­ságú torony között létezik legalább egy magasabb torony, mint ez a kettő. </a:t>
            </a:r>
            <a:endParaRPr lang="hu-HU" sz="2400" dirty="0">
              <a:latin typeface="+mn-lt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l">
              <a:lnSpc>
                <a:spcPct val="115000"/>
              </a:lnSpc>
              <a:buSzPct val="80000"/>
              <a:tabLst>
                <a:tab pos="180340" algn="l"/>
                <a:tab pos="540385" algn="l"/>
                <a:tab pos="900430" algn="l"/>
                <a:tab pos="1260475" algn="l"/>
              </a:tabLst>
            </a:pPr>
            <a:r>
              <a:rPr lang="hu-HU" sz="2400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Írjatok programot, amely kiszámítja azt a </a:t>
            </a:r>
            <a:r>
              <a:rPr lang="hu-HU" sz="2400" i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legnagyobb toronyszámot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tor</a:t>
            </a:r>
            <a:r>
              <a:rPr lang="hu-HU" sz="2400" b="1" i="1" dirty="0" err="1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­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nyokSzáma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), amelyek felépíthetők az adott szabályok alapján és az építkezéshez szükséges </a:t>
            </a:r>
            <a:r>
              <a:rPr lang="hu-HU" sz="2400" i="1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érmék számát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érmékSzáma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  <a:cs typeface="Times New Roman" panose="02020603050405020304" pitchFamily="18" charset="0"/>
              </a:rPr>
              <a:t>). </a:t>
            </a:r>
            <a:endParaRPr lang="hu-HU" sz="2400" dirty="0"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hu-HU" sz="2400" b="1" i="1" dirty="0">
                <a:solidFill>
                  <a:srgbClr val="00B05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Példa: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</a:rPr>
              <a:t> ha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= 3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</a:rPr>
              <a:t>, 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tornyokSzáma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7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</a:rPr>
              <a:t> és 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érmékSzáma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= 11</a:t>
            </a:r>
            <a:r>
              <a:rPr lang="hu-HU" sz="2400" dirty="0">
                <a:effectLst/>
                <a:latin typeface="+mn-lt"/>
                <a:ea typeface="Times New Roman" panose="02020603050405020304" pitchFamily="18" charset="0"/>
              </a:rPr>
              <a:t>.</a:t>
            </a:r>
            <a:endParaRPr lang="hu-HU" sz="2400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20502142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9BE9949-6565-4E02-950A-D9455EA9B9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Megoldás (iteratívan)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55BDDA19-444A-432B-8C24-899FBABA95F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600201"/>
            <a:ext cx="11201400" cy="4525963"/>
          </a:xfrm>
        </p:spPr>
        <p:txBody>
          <a:bodyPr>
            <a:normAutofit/>
          </a:bodyPr>
          <a:lstStyle/>
          <a:p>
            <a:pPr marL="457200" algn="l">
              <a:lnSpc>
                <a:spcPct val="115000"/>
              </a:lnSpc>
              <a:tabLst>
                <a:tab pos="180340" algn="l"/>
                <a:tab pos="540385" algn="l"/>
                <a:tab pos="900430" algn="l"/>
                <a:tab pos="1260475" algn="l"/>
              </a:tabLst>
            </a:pPr>
            <a:r>
              <a:rPr lang="hu-HU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Rajzolgatunk és rájövünk, hogy ha lerajzoltuk azokat a tornyokat, amelyek megfelelnek egy bizonyos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 értéknek, majd növeljük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 értékét, hogy lerajzol­juk a beszúrandó tornyokat, a tornyok száma 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2</a:t>
            </a:r>
            <a:r>
              <a:rPr lang="hu-HU" sz="2400" b="1" i="1" baseline="30000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baseline="30000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– 1</a:t>
            </a:r>
            <a:r>
              <a:rPr lang="hu-HU" sz="2400" dirty="0">
                <a:effectLst/>
                <a:ea typeface="Times New Roman" panose="02020603050405020304" pitchFamily="18" charset="0"/>
                <a:cs typeface="Times New Roman" panose="02020603050405020304" pitchFamily="18" charset="0"/>
              </a:rPr>
              <a:t>-gyel nő. </a:t>
            </a:r>
            <a:endParaRPr lang="hu-HU" sz="2400" dirty="0">
              <a:effectLst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8100" algn="l">
              <a:lnSpc>
                <a:spcPct val="115000"/>
              </a:lnSpc>
              <a:tabLst>
                <a:tab pos="180340" algn="l"/>
                <a:tab pos="540385" algn="l"/>
                <a:tab pos="900430" algn="l"/>
                <a:tab pos="1260475" algn="l"/>
              </a:tabLst>
            </a:pPr>
            <a:r>
              <a:rPr lang="hu-HU" sz="2400" dirty="0">
                <a:cs typeface="Times New Roman" panose="02020603050405020304" pitchFamily="18" charset="0"/>
              </a:rPr>
              <a:t>Tehát</a:t>
            </a:r>
            <a:r>
              <a:rPr lang="hu-HU" sz="2400" dirty="0">
                <a:effectLst/>
                <a:ea typeface="Times New Roman" panose="02020603050405020304" pitchFamily="18" charset="0"/>
              </a:rPr>
              <a:t>, ahhoz, hogy megadhassuk a tornyok számát, generáljuk a kettőhatvá­nyokat 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2</a:t>
            </a:r>
            <a:r>
              <a:rPr lang="hu-HU" sz="2400" b="1" i="1" baseline="30000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baseline="30000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– 1</a:t>
            </a:r>
            <a:r>
              <a:rPr lang="hu-HU" sz="2400" dirty="0">
                <a:effectLst/>
                <a:ea typeface="Times New Roman" panose="02020603050405020304" pitchFamily="18" charset="0"/>
              </a:rPr>
              <a:t>-ig), majd összeadjuk</a:t>
            </a:r>
            <a:r>
              <a:rPr lang="hu-HU" sz="2400" i="1" dirty="0">
                <a:effectLst/>
                <a:ea typeface="Times New Roman" panose="02020603050405020304" pitchFamily="18" charset="0"/>
              </a:rPr>
              <a:t> </a:t>
            </a:r>
            <a:r>
              <a:rPr lang="hu-HU" sz="2400" dirty="0">
                <a:effectLst/>
                <a:ea typeface="Times New Roman" panose="02020603050405020304" pitchFamily="18" charset="0"/>
              </a:rPr>
              <a:t>őket. Vigyáznunk kell a hatékonyságra, tehát egy-egy kettőhatvány kiszámítását nem kezdjük mindig elölről, hanem felhasz­náljuk az előző lépésben kiszámítottnak az értékét.</a:t>
            </a:r>
          </a:p>
          <a:p>
            <a:pPr marL="458100" algn="l">
              <a:lnSpc>
                <a:spcPct val="115000"/>
              </a:lnSpc>
              <a:tabLst>
                <a:tab pos="180340" algn="l"/>
                <a:tab pos="540385" algn="l"/>
                <a:tab pos="900430" algn="l"/>
                <a:tab pos="1260475" algn="l"/>
              </a:tabLst>
            </a:pPr>
            <a:r>
              <a:rPr lang="hu-HU" sz="2400" dirty="0">
                <a:effectLst/>
                <a:ea typeface="Times New Roman" panose="02020603050405020304" pitchFamily="18" charset="0"/>
              </a:rPr>
              <a:t>A 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tornyokSzáma</a:t>
            </a:r>
            <a:r>
              <a:rPr lang="hu-HU" sz="2400" dirty="0">
                <a:effectLst/>
                <a:ea typeface="Times New Roman" panose="02020603050405020304" pitchFamily="18" charset="0"/>
              </a:rPr>
              <a:t> és </a:t>
            </a:r>
            <a:r>
              <a:rPr lang="hu-HU" sz="2400" b="1" i="1" dirty="0" err="1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érmékSzáma</a:t>
            </a:r>
            <a:r>
              <a:rPr lang="hu-HU" sz="2400" dirty="0">
                <a:effectLst/>
                <a:ea typeface="Times New Roman" panose="02020603050405020304" pitchFamily="18" charset="0"/>
              </a:rPr>
              <a:t> értékeket egyetlen ismétlő struktúrával számítjuk ki:</a:t>
            </a:r>
            <a:endParaRPr lang="hu-HU" sz="2400" dirty="0"/>
          </a:p>
        </p:txBody>
      </p:sp>
    </p:spTree>
    <p:extLst>
      <p:ext uri="{BB962C8B-B14F-4D97-AF65-F5344CB8AC3E}">
        <p14:creationId xmlns:p14="http://schemas.microsoft.com/office/powerpoint/2010/main" val="186008848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EE1878B-86C4-4D9A-B9F2-38ACB9814D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36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Megoldás (iteratívan)</a:t>
            </a:r>
            <a:endParaRPr lang="hu-HU" sz="3600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0D1642CE-ED2B-4B2D-A461-1CA8A24E96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219200"/>
            <a:ext cx="12192000" cy="5524499"/>
          </a:xfrm>
        </p:spPr>
        <p:txBody>
          <a:bodyPr>
            <a:noAutofit/>
          </a:bodyPr>
          <a:lstStyle/>
          <a:p>
            <a:pPr marL="0" indent="0" algn="l">
              <a:lnSpc>
                <a:spcPct val="115000"/>
              </a:lnSpc>
              <a:spcBef>
                <a:spcPts val="300"/>
              </a:spcBef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(n,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tornyokSzáma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,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érmékSzáma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):</a:t>
            </a:r>
          </a:p>
          <a:p>
            <a:pPr marL="0" indent="0" algn="l">
              <a:lnSpc>
                <a:spcPct val="115000"/>
              </a:lnSpc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érmékSzáma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0</a:t>
            </a:r>
          </a:p>
          <a:p>
            <a:pPr marL="0" indent="0" algn="l">
              <a:lnSpc>
                <a:spcPct val="115000"/>
              </a:lnSpc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tornyokSzáma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0</a:t>
            </a:r>
          </a:p>
          <a:p>
            <a:pPr marL="0" indent="0" algn="l">
              <a:lnSpc>
                <a:spcPct val="115000"/>
              </a:lnSpc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hatvány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1</a:t>
            </a:r>
          </a:p>
          <a:p>
            <a:pPr marL="0" indent="0" algn="l">
              <a:lnSpc>
                <a:spcPct val="115000"/>
              </a:lnSpc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For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magasság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= n, 1, -1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execute</a:t>
            </a:r>
            <a:endParaRPr lang="en-US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 algn="l">
              <a:lnSpc>
                <a:spcPct val="115000"/>
              </a:lnSpc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	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tornyokSzáma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tornyokSzáma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+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hatvány</a:t>
            </a:r>
            <a:endParaRPr lang="en-US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 algn="l">
              <a:lnSpc>
                <a:spcPct val="115000"/>
              </a:lnSpc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	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érmékSzáma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érmékSzáma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+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hatvány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*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magasság</a:t>
            </a:r>
            <a:endParaRPr lang="en-US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 algn="l">
              <a:lnSpc>
                <a:spcPct val="115000"/>
              </a:lnSpc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				    //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minden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toronyban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„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magasság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”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darab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érme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van</a:t>
            </a:r>
          </a:p>
          <a:p>
            <a:pPr marL="0" indent="0" algn="l">
              <a:lnSpc>
                <a:spcPct val="115000"/>
              </a:lnSpc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	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hatvány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←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hatvány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* 2</a:t>
            </a:r>
          </a:p>
          <a:p>
            <a:pPr marL="0" indent="0" algn="l">
              <a:lnSpc>
                <a:spcPct val="115000"/>
              </a:lnSpc>
              <a:buNone/>
              <a:tabLst>
                <a:tab pos="172720" algn="l"/>
                <a:tab pos="540385" algn="l"/>
                <a:tab pos="900430" algn="l"/>
                <a:tab pos="1260475" algn="l"/>
              </a:tabLst>
            </a:pPr>
            <a:r>
              <a:rPr lang="en-US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EndFor</a:t>
            </a:r>
            <a:endParaRPr lang="en-US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en-US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014661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910C693-10AF-48D7-B14C-9F7BD621E4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Hogyan</a:t>
            </a:r>
            <a:r>
              <a:rPr lang="hu-HU" sz="4800" dirty="0"/>
              <a:t> </a:t>
            </a:r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keressük a választ?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68DC0A4-094B-4957-A241-E7C59C08F4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hu-HU" sz="2400" dirty="0"/>
              <a:t>Megszámoljuk a változókat: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</a:t>
            </a:r>
            <a:r>
              <a:rPr lang="hu-HU" sz="2400" dirty="0"/>
              <a:t>,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c</a:t>
            </a:r>
            <a:r>
              <a:rPr lang="hu-HU" sz="2400" dirty="0"/>
              <a:t> és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amit térít</a:t>
            </a:r>
            <a:r>
              <a:rPr lang="hu-HU" sz="2400" dirty="0"/>
              <a:t> </a:t>
            </a:r>
          </a:p>
          <a:p>
            <a:r>
              <a:rPr lang="hu-HU" sz="2400" dirty="0"/>
              <a:t>Készítünk ellenőrző táblázatot:</a:t>
            </a:r>
          </a:p>
        </p:txBody>
      </p:sp>
      <p:graphicFrame>
        <p:nvGraphicFramePr>
          <p:cNvPr id="4" name="Táblázat 4">
            <a:extLst>
              <a:ext uri="{FF2B5EF4-FFF2-40B4-BE49-F238E27FC236}">
                <a16:creationId xmlns:a16="http://schemas.microsoft.com/office/drawing/2014/main" id="{525E0C14-42E2-4139-9144-B0E1DA0854B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9824079"/>
              </p:ext>
            </p:extLst>
          </p:nvPr>
        </p:nvGraphicFramePr>
        <p:xfrm>
          <a:off x="758092" y="2801182"/>
          <a:ext cx="10675815" cy="3383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82431">
                  <a:extLst>
                    <a:ext uri="{9D8B030D-6E8A-4147-A177-3AD203B41FA5}">
                      <a16:colId xmlns:a16="http://schemas.microsoft.com/office/drawing/2014/main" val="1947332889"/>
                    </a:ext>
                  </a:extLst>
                </a:gridCol>
                <a:gridCol w="1934308">
                  <a:extLst>
                    <a:ext uri="{9D8B030D-6E8A-4147-A177-3AD203B41FA5}">
                      <a16:colId xmlns:a16="http://schemas.microsoft.com/office/drawing/2014/main" val="185283754"/>
                    </a:ext>
                  </a:extLst>
                </a:gridCol>
                <a:gridCol w="3743568">
                  <a:extLst>
                    <a:ext uri="{9D8B030D-6E8A-4147-A177-3AD203B41FA5}">
                      <a16:colId xmlns:a16="http://schemas.microsoft.com/office/drawing/2014/main" val="3384404722"/>
                    </a:ext>
                  </a:extLst>
                </a:gridCol>
                <a:gridCol w="3915508">
                  <a:extLst>
                    <a:ext uri="{9D8B030D-6E8A-4147-A177-3AD203B41FA5}">
                      <a16:colId xmlns:a16="http://schemas.microsoft.com/office/drawing/2014/main" val="302789394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hu-HU" sz="2400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hu-HU" sz="2400" dirty="0"/>
                        <a:t>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hu-HU" sz="2400" dirty="0"/>
                        <a:t>Amit térít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dirty="0"/>
                        <a:t>A rekurzióból visszatérve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12769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12345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5</a:t>
                      </a:r>
                      <a:r>
                        <a:rPr lang="hu-HU" sz="2400" dirty="0"/>
                        <a:t> (páratlan)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5 + 10 * </a:t>
                      </a:r>
                      <a:r>
                        <a:rPr lang="hu-HU" sz="2400" b="1" kern="1200" dirty="0" err="1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miEz</a:t>
                      </a:r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(1234)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5 + 10 * 13 = 135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7587909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1234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4</a:t>
                      </a:r>
                      <a:r>
                        <a:rPr lang="hu-HU" sz="2400" dirty="0"/>
                        <a:t> (páros)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 err="1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miEz</a:t>
                      </a:r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(123)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927331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123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3</a:t>
                      </a:r>
                      <a:r>
                        <a:rPr lang="hu-HU" sz="2400" dirty="0"/>
                        <a:t> (páratlan)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3 + 10 * </a:t>
                      </a:r>
                      <a:r>
                        <a:rPr lang="hu-HU" sz="2400" b="1" kern="1200" dirty="0" err="1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miEz</a:t>
                      </a:r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(12)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3 + 10 * 1 = 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80931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2</a:t>
                      </a:r>
                      <a:r>
                        <a:rPr lang="hu-HU" sz="2400" dirty="0"/>
                        <a:t> (páros)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 err="1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miEz</a:t>
                      </a:r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(1)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65069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</a:t>
                      </a:r>
                      <a:r>
                        <a:rPr lang="hu-HU" sz="2400" dirty="0"/>
                        <a:t> (páratlan)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 + 10 * </a:t>
                      </a:r>
                      <a:r>
                        <a:rPr lang="hu-HU" sz="2400" b="1" kern="1200" dirty="0" err="1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miEz</a:t>
                      </a:r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(0)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 + 10 * 0 = 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580414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3600" b="1" kern="1200" dirty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+mn-lt"/>
                          <a:ea typeface="+mn-ea"/>
                          <a:cs typeface="Times New Roman" pitchFamily="18" charset="0"/>
                        </a:rPr>
                        <a:t>Lentről felfele </a:t>
                      </a:r>
                      <a:r>
                        <a:rPr lang="hu-HU" sz="3600" b="1" kern="1200" dirty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+mn-lt"/>
                          <a:ea typeface="+mn-ea"/>
                          <a:cs typeface="Times New Roman" pitchFamily="18" charset="0"/>
                          <a:sym typeface="Symbol" panose="05050102010706020507" pitchFamily="18" charset="2"/>
                        </a:rPr>
                        <a:t></a:t>
                      </a:r>
                      <a:endParaRPr lang="hu-HU" sz="3600" b="1" kern="1200" dirty="0">
                        <a:solidFill>
                          <a:schemeClr val="bg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+mn-lt"/>
                        <a:ea typeface="+mn-ea"/>
                        <a:cs typeface="Times New Roman" pitchFamily="18" charset="0"/>
                      </a:endParaRPr>
                    </a:p>
                  </a:txBody>
                  <a:tcPr>
                    <a:solidFill>
                      <a:schemeClr val="accent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651326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6244126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>
            <a:extLst>
              <a:ext uri="{FF2B5EF4-FFF2-40B4-BE49-F238E27FC236}">
                <a16:creationId xmlns:a16="http://schemas.microsoft.com/office/drawing/2014/main" id="{961EB28E-4256-4309-A4F3-5CB23ED9C10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0"/>
            <a:ext cx="12192000" cy="6857999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tornyokSzáma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(n):                        //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száma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rekurzívan</a:t>
            </a:r>
            <a:endParaRPr lang="en-US" sz="22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If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n = 1 </a:t>
            </a: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   		</a:t>
            </a: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</a:t>
            </a:r>
          </a:p>
          <a:p>
            <a:pPr marL="0" indent="0">
              <a:buNone/>
            </a:pP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en-US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en-US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return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 *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tornyokSzáma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 - 1) + 1</a:t>
            </a:r>
          </a:p>
          <a:p>
            <a:pPr marL="0" indent="0">
              <a:buNone/>
            </a:pPr>
            <a:r>
              <a:rPr lang="en-US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en-US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endParaRPr lang="en-US" sz="5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érmékSzáma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(n):                            //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száma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rekurzívan</a:t>
            </a:r>
            <a:endParaRPr lang="en-US" sz="22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n = 1 </a:t>
            </a: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</a:t>
            </a:r>
          </a:p>
          <a:p>
            <a:pPr marL="0" indent="0">
              <a:buNone/>
            </a:pP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en-US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</a:p>
          <a:p>
            <a:pPr marL="0" indent="0">
              <a:buNone/>
            </a:pP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return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 *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érmékSzáma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 - 1) + n</a:t>
            </a:r>
          </a:p>
          <a:p>
            <a:pPr marL="0" indent="0">
              <a:buNone/>
            </a:pPr>
            <a:r>
              <a:rPr lang="en-US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en-US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endParaRPr lang="en-US" sz="5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tornyokRek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(n,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tszám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,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észám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):   //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tszám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,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észám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kimeneti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paraméterek</a:t>
            </a:r>
            <a:endParaRPr lang="en-US" sz="22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tszám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=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tornyokSzáma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(n)</a:t>
            </a:r>
          </a:p>
          <a:p>
            <a:pPr marL="0" indent="0">
              <a:buNone/>
            </a:pP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észám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= </a:t>
            </a:r>
            <a:r>
              <a:rPr lang="en-US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érmékSzáma</a:t>
            </a:r>
            <a:r>
              <a:rPr lang="en-US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(n)</a:t>
            </a:r>
          </a:p>
          <a:p>
            <a:pPr marL="0" indent="0">
              <a:buNone/>
            </a:pPr>
            <a:r>
              <a:rPr lang="en-US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en-US" sz="22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301486671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84A1983-86C3-43AB-9C6A-2D97D8FC90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922462"/>
          </a:xfrm>
        </p:spPr>
        <p:txBody>
          <a:bodyPr>
            <a:noAutofit/>
          </a:bodyPr>
          <a:lstStyle/>
          <a:p>
            <a:pPr marL="0" indent="0" algn="l">
              <a:buNone/>
            </a:pPr>
            <a:r>
              <a:rPr lang="hu-HU" sz="2400" dirty="0">
                <a:latin typeface="+mn-lt"/>
                <a:cs typeface="Times New Roman" panose="02020603050405020304" pitchFamily="18" charset="0"/>
              </a:rPr>
              <a:t>De a legegyszerűbb iteratív megoldás a következő, amelyben csak a hatványt számoljuk 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For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latin typeface="+mn-lt"/>
                <a:cs typeface="Times New Roman" panose="02020603050405020304" pitchFamily="18" charset="0"/>
              </a:rPr>
              <a:t>ciklussal.</a:t>
            </a:r>
            <a:br>
              <a:rPr lang="hu-HU" sz="2400" dirty="0">
                <a:latin typeface="+mn-lt"/>
                <a:cs typeface="Times New Roman" panose="02020603050405020304" pitchFamily="18" charset="0"/>
              </a:rPr>
            </a:br>
            <a:r>
              <a:rPr lang="hu-HU" sz="2400" dirty="0" err="1">
                <a:latin typeface="+mn-lt"/>
                <a:cs typeface="Times New Roman" panose="02020603050405020304" pitchFamily="18" charset="0"/>
              </a:rPr>
              <a:t>tornyokSzáma</a:t>
            </a:r>
            <a:r>
              <a:rPr lang="hu-HU" sz="2400" dirty="0">
                <a:latin typeface="+mn-lt"/>
                <a:cs typeface="Times New Roman" panose="02020603050405020304" pitchFamily="18" charset="0"/>
              </a:rPr>
              <a:t>(n) = 1 + 2 + 2</a:t>
            </a:r>
            <a:r>
              <a:rPr lang="hu-HU" sz="2400" baseline="30000" dirty="0">
                <a:latin typeface="+mn-lt"/>
                <a:cs typeface="Times New Roman" panose="02020603050405020304" pitchFamily="18" charset="0"/>
              </a:rPr>
              <a:t>2</a:t>
            </a:r>
            <a:r>
              <a:rPr lang="hu-HU" sz="2400" dirty="0">
                <a:latin typeface="+mn-lt"/>
                <a:cs typeface="Times New Roman" panose="02020603050405020304" pitchFamily="18" charset="0"/>
              </a:rPr>
              <a:t> + ... + 2</a:t>
            </a:r>
            <a:r>
              <a:rPr lang="hu-HU" sz="2400" baseline="30000" dirty="0">
                <a:latin typeface="+mn-lt"/>
                <a:cs typeface="Times New Roman" panose="02020603050405020304" pitchFamily="18" charset="0"/>
              </a:rPr>
              <a:t>n-1</a:t>
            </a:r>
            <a:r>
              <a:rPr lang="hu-HU" sz="2400" dirty="0">
                <a:latin typeface="+mn-lt"/>
                <a:cs typeface="Times New Roman" panose="02020603050405020304" pitchFamily="18" charset="0"/>
              </a:rPr>
              <a:t> = 2</a:t>
            </a:r>
            <a:r>
              <a:rPr lang="hu-HU" sz="2400" baseline="30000" dirty="0">
                <a:latin typeface="+mn-lt"/>
                <a:cs typeface="Times New Roman" panose="02020603050405020304" pitchFamily="18" charset="0"/>
              </a:rPr>
              <a:t>n-1</a:t>
            </a:r>
            <a:br>
              <a:rPr lang="hu-HU" sz="2400" dirty="0">
                <a:latin typeface="+mn-lt"/>
                <a:cs typeface="Times New Roman" panose="02020603050405020304" pitchFamily="18" charset="0"/>
              </a:rPr>
            </a:br>
            <a:r>
              <a:rPr lang="hu-HU" sz="2400" dirty="0" err="1">
                <a:latin typeface="+mn-lt"/>
                <a:cs typeface="Times New Roman" panose="02020603050405020304" pitchFamily="18" charset="0"/>
              </a:rPr>
              <a:t>érmékSzáma</a:t>
            </a:r>
            <a:r>
              <a:rPr lang="hu-HU" sz="2400" dirty="0">
                <a:latin typeface="+mn-lt"/>
                <a:cs typeface="Times New Roman" panose="02020603050405020304" pitchFamily="18" charset="0"/>
              </a:rPr>
              <a:t>(n) = n + (n-1) * 2 + (n-2) * 2</a:t>
            </a:r>
            <a:r>
              <a:rPr lang="hu-HU" sz="2400" baseline="30000" dirty="0">
                <a:latin typeface="+mn-lt"/>
                <a:cs typeface="Times New Roman" panose="02020603050405020304" pitchFamily="18" charset="0"/>
              </a:rPr>
              <a:t>2</a:t>
            </a:r>
            <a:r>
              <a:rPr lang="hu-HU" sz="2400" dirty="0">
                <a:latin typeface="+mn-lt"/>
                <a:cs typeface="Times New Roman" panose="02020603050405020304" pitchFamily="18" charset="0"/>
              </a:rPr>
              <a:t> + ... + 1 * 2</a:t>
            </a:r>
            <a:r>
              <a:rPr lang="hu-HU" sz="2400" baseline="30000" dirty="0">
                <a:latin typeface="+mn-lt"/>
                <a:cs typeface="Times New Roman" panose="02020603050405020304" pitchFamily="18" charset="0"/>
              </a:rPr>
              <a:t>n-1</a:t>
            </a:r>
            <a:endParaRPr lang="hu-HU" sz="2400" dirty="0">
              <a:latin typeface="+mn-lt"/>
              <a:cs typeface="Times New Roman" panose="02020603050405020304" pitchFamily="18" charset="0"/>
            </a:endParaRP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40281AD-91E2-451C-8847-7697825F83A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2197100"/>
            <a:ext cx="11430000" cy="392906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tornyokKéplet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(n,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tornyokSzáma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,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érmékSzáma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):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hatvány = 1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For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i = 1, n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execute</a:t>
            </a:r>
            <a:endParaRPr lang="hu-HU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hatvány = hatvány * 2 </a:t>
            </a:r>
          </a:p>
          <a:p>
            <a:pPr marL="0" indent="0" algn="r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// a 2-vel történő szorzás implementálható bitművelettel is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EndFor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tornyokSzáma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= hatvány - 1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érmékSzáma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= hatvány * 2 - n - 2</a:t>
            </a: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13759728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1169D72-038E-4F13-A900-58D7E86C1D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733547"/>
          </a:xfrm>
        </p:spPr>
        <p:txBody>
          <a:bodyPr>
            <a:normAutofit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Az algoritmus iteratív változata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CAC8FEE-AA6E-4EA6-9343-59F718AE700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254369"/>
            <a:ext cx="10972800" cy="5603631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miEzIt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(a):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// 1. Kezdőérték b-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nek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és 10 hatványainak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// 2. A Ha utasításból Amíg lesz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// 3. Térítés helyett b-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nek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adunk értéket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b = 0; p = 1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While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 &gt; 0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execute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c = a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10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c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2 ≠ 0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b = b + p * c</a:t>
            </a: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p = p * 10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 = a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DIV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10</a:t>
            </a: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EndWhile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b</a:t>
            </a: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487152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DE41B1B-71E5-4435-8E27-5FE8919ACC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2. Mi a hatása?</a:t>
            </a:r>
            <a:endParaRPr lang="hu-HU" sz="4000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03474EF8-BEAB-43DD-8402-A66FD7CC3F7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98316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F_It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(a, b):                // iteratív algoritmus 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c = 1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While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b &gt; 0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execute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b 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 = 1 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c = c * a 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 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2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a = a * a 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       	b = b </a:t>
            </a:r>
            <a:r>
              <a:rPr lang="hu-HU" sz="22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</a:t>
            </a: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EndWhile</a:t>
            </a:r>
            <a:endParaRPr lang="hu-HU" sz="22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2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c</a:t>
            </a:r>
          </a:p>
          <a:p>
            <a:pPr marL="0" indent="0">
              <a:buNone/>
            </a:pPr>
            <a:r>
              <a:rPr lang="hu-HU" sz="22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2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75844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BD710E0-F8F6-4B64-A08D-5590C052DC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140678"/>
            <a:ext cx="10972800" cy="832338"/>
          </a:xfrm>
        </p:spPr>
        <p:txBody>
          <a:bodyPr>
            <a:normAutofit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Mi a hatása? (megoldás)</a:t>
            </a:r>
            <a:endParaRPr lang="hu-HU" sz="4000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D023CCEA-10E4-457D-92BC-A36F0B142B2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973016"/>
            <a:ext cx="12192000" cy="588498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23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3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F_It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(a, b):						// </a:t>
            </a:r>
            <a:r>
              <a:rPr lang="hu-HU" sz="23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írunk megjegyzéseket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c = 1					   // </a:t>
            </a:r>
            <a:r>
              <a:rPr lang="hu-HU" sz="23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kezdőérték (a </a:t>
            </a:r>
            <a:r>
              <a:rPr lang="hu-HU" sz="23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c</a:t>
            </a:r>
            <a:r>
              <a:rPr lang="hu-HU" sz="2300" i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-t</a:t>
            </a:r>
            <a:r>
              <a:rPr lang="hu-HU" sz="23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fogjuk téríteni)</a:t>
            </a:r>
          </a:p>
          <a:p>
            <a:pPr marL="0" indent="0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3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While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b &gt; 0</a:t>
            </a:r>
            <a:r>
              <a:rPr lang="hu-HU" sz="23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3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execute</a:t>
            </a:r>
            <a:endParaRPr lang="hu-HU" sz="23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3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3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b </a:t>
            </a:r>
            <a:r>
              <a:rPr lang="hu-HU" sz="23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 = 1 </a:t>
            </a:r>
            <a:r>
              <a:rPr lang="hu-HU" sz="23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					 // </a:t>
            </a:r>
            <a:r>
              <a:rPr lang="hu-HU" sz="23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ha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b </a:t>
            </a:r>
            <a:r>
              <a:rPr lang="hu-HU" sz="23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páratlan</a:t>
            </a:r>
          </a:p>
          <a:p>
            <a:pPr marL="0" indent="0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c = c * a </a:t>
            </a:r>
            <a:r>
              <a:rPr lang="hu-HU" sz="23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 </a:t>
            </a:r>
          </a:p>
          <a:p>
            <a:pPr marL="0" indent="0" algn="r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// c </a:t>
            </a:r>
            <a:r>
              <a:rPr lang="hu-HU" sz="23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régi értékét megszorozzuk az 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 </a:t>
            </a:r>
            <a:r>
              <a:rPr lang="hu-HU" sz="23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utolsó számjegyével</a:t>
            </a:r>
          </a:p>
          <a:p>
            <a:pPr marL="0" indent="0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3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3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a = a * a </a:t>
            </a:r>
            <a:r>
              <a:rPr lang="hu-HU" sz="23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 </a:t>
            </a:r>
          </a:p>
          <a:p>
            <a:pPr marL="0" indent="0" algn="r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// a </a:t>
            </a:r>
            <a:r>
              <a:rPr lang="hu-HU" sz="23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új értéke: megszoroztuk az utolsó számjegyével</a:t>
            </a:r>
          </a:p>
          <a:p>
            <a:pPr marL="0" indent="0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       	b = b </a:t>
            </a:r>
            <a:r>
              <a:rPr lang="hu-HU" sz="23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							  // b-</a:t>
            </a:r>
            <a:r>
              <a:rPr lang="hu-HU" sz="2300" i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 felezzük</a:t>
            </a:r>
          </a:p>
          <a:p>
            <a:pPr marL="0" indent="0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3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EndWhile</a:t>
            </a:r>
            <a:endParaRPr lang="hu-HU" sz="23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3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c</a:t>
            </a:r>
          </a:p>
          <a:p>
            <a:pPr marL="0" indent="0">
              <a:buNone/>
            </a:pPr>
            <a:r>
              <a:rPr lang="hu-HU" sz="23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r>
              <a:rPr lang="hu-HU" sz="23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		</a:t>
            </a:r>
            <a:r>
              <a:rPr lang="hu-HU" sz="23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// mihez hasonlít? mire gondolunk?</a:t>
            </a:r>
          </a:p>
        </p:txBody>
      </p:sp>
    </p:spTree>
    <p:extLst>
      <p:ext uri="{BB962C8B-B14F-4D97-AF65-F5344CB8AC3E}">
        <p14:creationId xmlns:p14="http://schemas.microsoft.com/office/powerpoint/2010/main" val="13131255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CCC0BEE-DA7C-4B92-A61F-DC45EAB741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Hogyan</a:t>
            </a:r>
            <a:r>
              <a:rPr lang="hu-HU" sz="4000" dirty="0"/>
              <a:t> </a:t>
            </a:r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keressük a választ?</a:t>
            </a:r>
            <a:endParaRPr lang="hu-HU" sz="4000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CAFD519-944F-44E5-B5C0-63A1477BB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hu-HU" sz="2400" dirty="0"/>
              <a:t>Megszámoljuk a változókat: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</a:t>
            </a:r>
            <a:r>
              <a:rPr lang="hu-HU" sz="2400" dirty="0"/>
              <a:t>,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b</a:t>
            </a:r>
            <a:r>
              <a:rPr lang="hu-HU" sz="2400" dirty="0"/>
              <a:t>,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c</a:t>
            </a:r>
            <a:r>
              <a:rPr lang="hu-HU" sz="2400" dirty="0"/>
              <a:t> és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amit térít</a:t>
            </a:r>
            <a:r>
              <a:rPr lang="hu-HU" sz="2400" dirty="0"/>
              <a:t> </a:t>
            </a:r>
          </a:p>
          <a:p>
            <a:r>
              <a:rPr lang="hu-HU" sz="2400" dirty="0"/>
              <a:t>Készítünk ellenőrző táblázatot:</a:t>
            </a:r>
          </a:p>
          <a:p>
            <a:endParaRPr lang="hu-HU" sz="2400" dirty="0"/>
          </a:p>
          <a:p>
            <a:pPr marL="0" indent="0">
              <a:buNone/>
            </a:pPr>
            <a:endParaRPr lang="hu-HU" sz="2400" dirty="0"/>
          </a:p>
        </p:txBody>
      </p:sp>
      <p:graphicFrame>
        <p:nvGraphicFramePr>
          <p:cNvPr id="4" name="Táblázat 4">
            <a:extLst>
              <a:ext uri="{FF2B5EF4-FFF2-40B4-BE49-F238E27FC236}">
                <a16:creationId xmlns:a16="http://schemas.microsoft.com/office/drawing/2014/main" id="{B711FDB3-DBE6-45C2-82BD-5DEA36AF4FF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9970950"/>
              </p:ext>
            </p:extLst>
          </p:nvPr>
        </p:nvGraphicFramePr>
        <p:xfrm>
          <a:off x="730738" y="2856720"/>
          <a:ext cx="10851662" cy="265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73754">
                  <a:extLst>
                    <a:ext uri="{9D8B030D-6E8A-4147-A177-3AD203B41FA5}">
                      <a16:colId xmlns:a16="http://schemas.microsoft.com/office/drawing/2014/main" val="1310555598"/>
                    </a:ext>
                  </a:extLst>
                </a:gridCol>
                <a:gridCol w="3270739">
                  <a:extLst>
                    <a:ext uri="{9D8B030D-6E8A-4147-A177-3AD203B41FA5}">
                      <a16:colId xmlns:a16="http://schemas.microsoft.com/office/drawing/2014/main" val="2931169203"/>
                    </a:ext>
                  </a:extLst>
                </a:gridCol>
                <a:gridCol w="4607169">
                  <a:extLst>
                    <a:ext uri="{9D8B030D-6E8A-4147-A177-3AD203B41FA5}">
                      <a16:colId xmlns:a16="http://schemas.microsoft.com/office/drawing/2014/main" val="233494324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u-HU" sz="2400" dirty="0"/>
                        <a:t>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dirty="0"/>
                        <a:t>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dirty="0"/>
                        <a:t>C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54173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4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242551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2 * 2 MOD 10 = 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4 DIV 2 = 2 </a:t>
                      </a:r>
                      <a:r>
                        <a:rPr lang="hu-HU" sz="24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(páros)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04869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4 * 4 MOD 10 = 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2 DIV 2 = 1 </a:t>
                      </a:r>
                      <a:r>
                        <a:rPr lang="hu-HU" sz="24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(páratlan)</a:t>
                      </a:r>
                      <a:endParaRPr lang="hu-HU" sz="2400" b="1" kern="1200" dirty="0">
                        <a:solidFill>
                          <a:srgbClr val="C000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Consolas" panose="020B0609020204030204" pitchFamily="49" charset="0"/>
                        <a:ea typeface="+mn-ea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1 * (6 MOD 10) = 1 * 6 = 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0954717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hu-HU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55514627"/>
                  </a:ext>
                </a:extLst>
              </a:tr>
            </a:tbl>
          </a:graphicData>
        </a:graphic>
      </p:graphicFrame>
      <p:sp>
        <p:nvSpPr>
          <p:cNvPr id="5" name="Szövegdoboz 4">
            <a:extLst>
              <a:ext uri="{FF2B5EF4-FFF2-40B4-BE49-F238E27FC236}">
                <a16:creationId xmlns:a16="http://schemas.microsoft.com/office/drawing/2014/main" id="{BBB234C3-86BC-4AB6-AE62-D60E7FF6B081}"/>
              </a:ext>
            </a:extLst>
          </p:cNvPr>
          <p:cNvSpPr txBox="1"/>
          <p:nvPr/>
        </p:nvSpPr>
        <p:spPr>
          <a:xfrm>
            <a:off x="1055077" y="5767754"/>
            <a:ext cx="6201508" cy="461665"/>
          </a:xfrm>
          <a:prstGeom prst="rect">
            <a:avLst/>
          </a:prstGeom>
          <a:solidFill>
            <a:schemeClr val="accent2">
              <a:lumMod val="75000"/>
            </a:schemeClr>
          </a:solidFill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hu-HU" sz="2400" dirty="0">
                <a:solidFill>
                  <a:schemeClr val="bg1"/>
                </a:solidFill>
                <a:latin typeface="+mj-lt"/>
              </a:rPr>
              <a:t>Meghatározza</a:t>
            </a:r>
            <a:r>
              <a:rPr lang="hu-HU" dirty="0"/>
              <a:t> </a:t>
            </a:r>
            <a:r>
              <a:rPr lang="hu-HU" sz="2400" dirty="0">
                <a:solidFill>
                  <a:schemeClr val="bg1"/>
                </a:solidFill>
                <a:latin typeface="+mj-lt"/>
              </a:rPr>
              <a:t>és téríti az </a:t>
            </a:r>
            <a:r>
              <a:rPr lang="hu-HU" sz="2400" b="1" i="1" dirty="0">
                <a:solidFill>
                  <a:schemeClr val="bg1"/>
                </a:solidFill>
                <a:latin typeface="+mj-lt"/>
              </a:rPr>
              <a:t>a</a:t>
            </a:r>
            <a:r>
              <a:rPr lang="hu-HU" sz="2400" b="1" i="1" baseline="30000" dirty="0">
                <a:solidFill>
                  <a:schemeClr val="bg1"/>
                </a:solidFill>
                <a:latin typeface="+mj-lt"/>
              </a:rPr>
              <a:t>b</a:t>
            </a:r>
            <a:r>
              <a:rPr lang="hu-HU" sz="2400" dirty="0">
                <a:solidFill>
                  <a:schemeClr val="bg1"/>
                </a:solidFill>
                <a:latin typeface="+mj-lt"/>
              </a:rPr>
              <a:t> utolsó számjegyét.</a:t>
            </a:r>
          </a:p>
        </p:txBody>
      </p:sp>
    </p:spTree>
    <p:extLst>
      <p:ext uri="{BB962C8B-B14F-4D97-AF65-F5344CB8AC3E}">
        <p14:creationId xmlns:p14="http://schemas.microsoft.com/office/powerpoint/2010/main" val="18390469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C880C6C-FB88-4F6A-8842-92154E81CF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40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Rekurzív változat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98094DF4-3402-4A9D-8B96-BA49DDEE23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-1" y="1600201"/>
            <a:ext cx="12192001" cy="525779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Algorithm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F_Rek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(a, b)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:</a:t>
            </a:r>
            <a:endParaRPr lang="en-US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b = 0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en-US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</a:t>
            </a:r>
          </a:p>
          <a:p>
            <a:pPr marL="0" indent="0">
              <a:buNone/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endParaRPr lang="en-US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If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b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 = 1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then</a:t>
            </a:r>
            <a:endParaRPr lang="en-US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a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 *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F_Rek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(a * a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10, b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2)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</a:t>
            </a:r>
          </a:p>
          <a:p>
            <a:pPr marL="0" indent="0">
              <a:buNone/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else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return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  <a:r>
              <a:rPr lang="en-US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F_Rek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(a * a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10, b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DIV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2) </a:t>
            </a: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MOD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10</a:t>
            </a:r>
            <a:endParaRPr lang="hu-HU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	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endParaRPr lang="hu-HU" sz="2400" b="1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hu-HU" sz="24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	 </a:t>
            </a: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EndIf</a:t>
            </a:r>
            <a:r>
              <a:rPr lang="en-US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 </a:t>
            </a:r>
          </a:p>
          <a:p>
            <a:pPr marL="0" indent="0">
              <a:buNone/>
            </a:pPr>
            <a:r>
              <a:rPr lang="hu-HU" sz="2400" b="1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EndAlgorithm</a:t>
            </a:r>
            <a:endParaRPr lang="hu-HU" sz="2400" dirty="0">
              <a:solidFill>
                <a:srgbClr val="C000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nsolas" panose="020B0609020204030204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280509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EC0FDDF-91E7-4C82-9409-C1448C33BC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36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Mat</a:t>
            </a:r>
            <a:r>
              <a:rPr lang="hu-HU" sz="36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–</a:t>
            </a:r>
            <a:r>
              <a:rPr lang="hu-HU" sz="36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Info</a:t>
            </a:r>
            <a:r>
              <a:rPr lang="hu-HU" sz="36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  <a:ea typeface="+mn-ea"/>
                <a:cs typeface="Times New Roman" pitchFamily="18" charset="0"/>
              </a:rPr>
              <a:t> Verseny és Felvételi feladatok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E9C7409-EDB9-4384-A978-03A1AF195D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600201"/>
            <a:ext cx="10750062" cy="4525963"/>
          </a:xfrm>
        </p:spPr>
        <p:txBody>
          <a:bodyPr/>
          <a:lstStyle/>
          <a:p>
            <a:pPr marL="0" indent="0">
              <a:buNone/>
            </a:pPr>
            <a:r>
              <a:rPr lang="hu-HU" sz="36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1. </a:t>
            </a:r>
            <a:r>
              <a:rPr lang="hu-HU" sz="36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cs typeface="Times New Roman" pitchFamily="18" charset="0"/>
              </a:rPr>
              <a:t>Ackermann</a:t>
            </a:r>
            <a:endParaRPr lang="hu-HU" sz="3600" b="1" dirty="0">
              <a:solidFill>
                <a:srgbClr val="FF0000"/>
              </a:solidFill>
              <a:effectLst>
                <a:outerShdw blurRad="38100" dist="38100" dir="2700000" algn="tl">
                  <a:srgbClr val="000000"/>
                </a:outerShdw>
              </a:effectLst>
              <a:cs typeface="Times New Roman" pitchFamily="18" charset="0"/>
            </a:endParaRPr>
          </a:p>
          <a:p>
            <a:r>
              <a:rPr lang="hu-HU" sz="2400" dirty="0">
                <a:latin typeface="+mj-lt"/>
              </a:rPr>
              <a:t>Legyenek az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m</a:t>
            </a:r>
            <a:r>
              <a:rPr lang="hu-HU" sz="2400" dirty="0">
                <a:latin typeface="+mj-lt"/>
              </a:rPr>
              <a:t> 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>
                <a:latin typeface="+mj-lt"/>
              </a:rPr>
              <a:t> természetes számok (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0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m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 10, 0 ≤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b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 ≤ 10</a:t>
            </a:r>
            <a:r>
              <a:rPr lang="hu-HU" sz="2400" dirty="0">
                <a:latin typeface="+mj-lt"/>
              </a:rPr>
              <a:t>), valamint az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(m, n) </a:t>
            </a:r>
            <a:r>
              <a:rPr lang="hu-HU" sz="2400" dirty="0">
                <a:latin typeface="+mj-lt"/>
              </a:rPr>
              <a:t>algoritmus, amely kiszámítja az </a:t>
            </a:r>
            <a:r>
              <a:rPr lang="hu-HU" sz="2400" i="1" dirty="0" err="1">
                <a:latin typeface="+mj-lt"/>
              </a:rPr>
              <a:t>Ackermann</a:t>
            </a:r>
            <a:r>
              <a:rPr lang="hu-HU" sz="2400" dirty="0">
                <a:latin typeface="+mj-lt"/>
              </a:rPr>
              <a:t>-függvény értékét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m</a:t>
            </a:r>
            <a:r>
              <a:rPr lang="hu-HU" sz="2400" dirty="0">
                <a:latin typeface="+mj-lt"/>
              </a:rPr>
              <a:t> és </a:t>
            </a:r>
            <a:r>
              <a:rPr lang="hu-HU" sz="2400" b="1" i="1" dirty="0">
                <a:solidFill>
                  <a:srgbClr val="00B0F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alibri" pitchFamily="34" charset="0"/>
              </a:rPr>
              <a:t>n</a:t>
            </a:r>
            <a:r>
              <a:rPr lang="hu-HU" sz="2400" dirty="0">
                <a:latin typeface="+mj-lt"/>
              </a:rPr>
              <a:t> esetében. </a:t>
            </a:r>
          </a:p>
          <a:p>
            <a:r>
              <a:rPr lang="hu-HU" sz="2400" dirty="0">
                <a:latin typeface="+mj-lt"/>
              </a:rPr>
              <a:t>Állapítsátok meg, hányszor hívja meg önmagát az </a:t>
            </a:r>
            <a:r>
              <a:rPr lang="hu-HU" sz="2400" dirty="0" err="1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Ack</a:t>
            </a:r>
            <a:r>
              <a:rPr lang="hu-HU" sz="2400" dirty="0">
                <a:solidFill>
                  <a:srgbClr val="C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nsolas" panose="020B0609020204030204" pitchFamily="49" charset="0"/>
                <a:cs typeface="Courier New" pitchFamily="49" charset="0"/>
              </a:rPr>
              <a:t>(m, n) </a:t>
            </a:r>
            <a:r>
              <a:rPr lang="hu-HU" sz="2400" dirty="0">
                <a:latin typeface="+mj-lt"/>
              </a:rPr>
              <a:t>algoritmus a következő utasítások végrehajtásának következtében.</a:t>
            </a:r>
            <a:r>
              <a:rPr lang="hu-HU" sz="2400" b="1" kern="1200" dirty="0">
                <a:solidFill>
                  <a:srgbClr val="C00000"/>
                </a:solidFill>
                <a:effectLst/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  <a:sym typeface="Symbol" panose="05050102010706020507" pitchFamily="18" charset="2"/>
              </a:rPr>
              <a:t> </a:t>
            </a:r>
            <a:endParaRPr lang="hu-HU" sz="2400" dirty="0">
              <a:latin typeface="+mj-lt"/>
            </a:endParaRPr>
          </a:p>
          <a:p>
            <a:pPr marL="0" indent="0">
              <a:buNone/>
            </a:pPr>
            <a:endParaRPr lang="hu-HU" sz="2400" dirty="0">
              <a:latin typeface="+mj-lt"/>
            </a:endParaRPr>
          </a:p>
        </p:txBody>
      </p:sp>
      <p:graphicFrame>
        <p:nvGraphicFramePr>
          <p:cNvPr id="12" name="Táblázat 12">
            <a:extLst>
              <a:ext uri="{FF2B5EF4-FFF2-40B4-BE49-F238E27FC236}">
                <a16:creationId xmlns:a16="http://schemas.microsoft.com/office/drawing/2014/main" id="{BA184474-CB77-40B3-814C-D2C950D5B38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0682279"/>
              </p:ext>
            </p:extLst>
          </p:nvPr>
        </p:nvGraphicFramePr>
        <p:xfrm>
          <a:off x="609600" y="4257431"/>
          <a:ext cx="10972800" cy="1920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21169">
                  <a:extLst>
                    <a:ext uri="{9D8B030D-6E8A-4147-A177-3AD203B41FA5}">
                      <a16:colId xmlns:a16="http://schemas.microsoft.com/office/drawing/2014/main" val="3286584352"/>
                    </a:ext>
                  </a:extLst>
                </a:gridCol>
                <a:gridCol w="6096000">
                  <a:extLst>
                    <a:ext uri="{9D8B030D-6E8A-4147-A177-3AD203B41FA5}">
                      <a16:colId xmlns:a16="http://schemas.microsoft.com/office/drawing/2014/main" val="1732021535"/>
                    </a:ext>
                  </a:extLst>
                </a:gridCol>
                <a:gridCol w="2555631">
                  <a:extLst>
                    <a:ext uri="{9D8B030D-6E8A-4147-A177-3AD203B41FA5}">
                      <a16:colId xmlns:a16="http://schemas.microsoft.com/office/drawing/2014/main" val="162957699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u-HU" sz="2400" b="1" kern="1200" dirty="0">
                          <a:solidFill>
                            <a:srgbClr val="C0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m 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  <a:sym typeface="Symbol" panose="05050102010706020507" pitchFamily="18" charset="2"/>
                        </a:rPr>
                        <a:t>=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 1 </a:t>
                      </a:r>
                    </a:p>
                    <a:p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 n 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  <a:sym typeface="Symbol" panose="05050102010706020507" pitchFamily="18" charset="2"/>
                        </a:rPr>
                        <a:t>=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 2</a:t>
                      </a:r>
                    </a:p>
                    <a:p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 </a:t>
                      </a:r>
                      <a:r>
                        <a:rPr lang="hu-HU" sz="2400" b="0" kern="1200" dirty="0" err="1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Ack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(m, n)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sz="2400" b="0" dirty="0">
                          <a:solidFill>
                            <a:schemeClr val="tx1"/>
                          </a:solidFill>
                        </a:rPr>
                        <a:t>A. 7-szer</a:t>
                      </a:r>
                      <a:br>
                        <a:rPr lang="hu-HU" sz="2400" b="0" dirty="0">
                          <a:solidFill>
                            <a:schemeClr val="tx1"/>
                          </a:solidFill>
                        </a:rPr>
                      </a:br>
                      <a:r>
                        <a:rPr lang="hu-HU" sz="2400" b="0" dirty="0">
                          <a:solidFill>
                            <a:schemeClr val="tx1"/>
                          </a:solidFill>
                        </a:rPr>
                        <a:t>B. </a:t>
                      </a:r>
                      <a:r>
                        <a:rPr lang="ro-RO" sz="2400" b="0" dirty="0">
                          <a:solidFill>
                            <a:schemeClr val="tx1"/>
                          </a:solidFill>
                        </a:rPr>
                        <a:t>10-szer</a:t>
                      </a:r>
                      <a:br>
                        <a:rPr lang="hu-HU" sz="2400" b="0" dirty="0">
                          <a:solidFill>
                            <a:schemeClr val="tx1"/>
                          </a:solidFill>
                        </a:rPr>
                      </a:br>
                      <a:r>
                        <a:rPr lang="hu-HU" sz="2400" b="0" dirty="0">
                          <a:solidFill>
                            <a:schemeClr val="tx1"/>
                          </a:solidFill>
                        </a:rPr>
                        <a:t>C. </a:t>
                      </a:r>
                      <a:r>
                        <a:rPr lang="ro-RO" sz="2400" b="0" dirty="0">
                          <a:solidFill>
                            <a:schemeClr val="tx1"/>
                          </a:solidFill>
                        </a:rPr>
                        <a:t>5-ször</a:t>
                      </a:r>
                      <a:br>
                        <a:rPr lang="hu-HU" sz="2400" b="0" dirty="0">
                          <a:solidFill>
                            <a:schemeClr val="tx1"/>
                          </a:solidFill>
                        </a:rPr>
                      </a:br>
                      <a:r>
                        <a:rPr lang="hu-HU" sz="2400" b="0" dirty="0">
                          <a:solidFill>
                            <a:schemeClr val="tx1"/>
                          </a:solidFill>
                        </a:rPr>
                        <a:t>D. ugyanannyiszor, mint a következő utasítások végrehajtásának kö­vetkeztében:</a:t>
                      </a:r>
                      <a:endParaRPr lang="hu-HU" sz="2400" b="0" kern="1200" dirty="0"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Consolas" panose="020B0609020204030204" pitchFamily="49" charset="0"/>
                        <a:ea typeface="+mn-ea"/>
                        <a:cs typeface="Courier New" pitchFamily="49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hu-HU" sz="2400" b="1" kern="1200" dirty="0">
                        <a:solidFill>
                          <a:sysClr val="windowText" lastClr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hu-HU" sz="2400" b="1" kern="1200" dirty="0">
                        <a:solidFill>
                          <a:sysClr val="windowText" lastClr="00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m 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  <a:sym typeface="Symbol" panose="05050102010706020507" pitchFamily="18" charset="2"/>
                        </a:rPr>
                        <a:t>=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 1 </a:t>
                      </a:r>
                    </a:p>
                    <a:p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n 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  <a:sym typeface="Symbol" panose="05050102010706020507" pitchFamily="18" charset="2"/>
                        </a:rPr>
                        <a:t>=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 3</a:t>
                      </a:r>
                    </a:p>
                    <a:p>
                      <a:r>
                        <a:rPr lang="hu-HU" sz="2400" b="0" kern="1200" dirty="0" err="1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Ack</a:t>
                      </a:r>
                      <a:r>
                        <a:rPr lang="hu-HU" sz="2400" b="0" kern="1200" dirty="0">
                          <a:solidFill>
                            <a:srgbClr val="C00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Consolas" panose="020B0609020204030204" pitchFamily="49" charset="0"/>
                          <a:ea typeface="+mn-ea"/>
                          <a:cs typeface="Courier New" pitchFamily="49" charset="0"/>
                        </a:rPr>
                        <a:t>(m, n)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902293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203094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é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15589</TotalTime>
  <Words>3491</Words>
  <Application>Microsoft Office PowerPoint</Application>
  <PresentationFormat>Szélesvásznú</PresentationFormat>
  <Paragraphs>371</Paragraphs>
  <Slides>31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6</vt:i4>
      </vt:variant>
      <vt:variant>
        <vt:lpstr>Téma</vt:lpstr>
      </vt:variant>
      <vt:variant>
        <vt:i4>1</vt:i4>
      </vt:variant>
      <vt:variant>
        <vt:lpstr>Diacímek</vt:lpstr>
      </vt:variant>
      <vt:variant>
        <vt:i4>31</vt:i4>
      </vt:variant>
    </vt:vector>
  </HeadingPairs>
  <TitlesOfParts>
    <vt:vector size="38" baseType="lpstr">
      <vt:lpstr>Arial</vt:lpstr>
      <vt:lpstr>Bookman Old Style</vt:lpstr>
      <vt:lpstr>Calibri</vt:lpstr>
      <vt:lpstr>Consolas</vt:lpstr>
      <vt:lpstr>Tahoma</vt:lpstr>
      <vt:lpstr>Times New Roman</vt:lpstr>
      <vt:lpstr>Office-téma</vt:lpstr>
      <vt:lpstr>Rekurzió</vt:lpstr>
      <vt:lpstr>1. Mi a hatása?</vt:lpstr>
      <vt:lpstr>Hogyan keressük a választ?</vt:lpstr>
      <vt:lpstr>Az algoritmus iteratív változata</vt:lpstr>
      <vt:lpstr>2. Mi a hatása?</vt:lpstr>
      <vt:lpstr>Mi a hatása? (megoldás)</vt:lpstr>
      <vt:lpstr>Hogyan keressük a választ?</vt:lpstr>
      <vt:lpstr>Rekurzív változat</vt:lpstr>
      <vt:lpstr>Mat–Info Verseny és Felvételi feladatok</vt:lpstr>
      <vt:lpstr>PowerPoint-bemutató</vt:lpstr>
      <vt:lpstr>Megoldás</vt:lpstr>
      <vt:lpstr>2. Mely értékek szükségesek?</vt:lpstr>
      <vt:lpstr>PowerPoint-bemutató</vt:lpstr>
      <vt:lpstr>3. Kiegészítés</vt:lpstr>
      <vt:lpstr>PowerPoint-bemutató</vt:lpstr>
      <vt:lpstr>4. Számjegyszorzat </vt:lpstr>
      <vt:lpstr>PowerPoint-bemutató</vt:lpstr>
      <vt:lpstr>Megoldás </vt:lpstr>
      <vt:lpstr>5. Varázslat</vt:lpstr>
      <vt:lpstr>Varázslat</vt:lpstr>
      <vt:lpstr>A.</vt:lpstr>
      <vt:lpstr>B.</vt:lpstr>
      <vt:lpstr>C.</vt:lpstr>
      <vt:lpstr>D.</vt:lpstr>
      <vt:lpstr>Megoldás</vt:lpstr>
      <vt:lpstr>Megoldás</vt:lpstr>
      <vt:lpstr>Tornyok</vt:lpstr>
      <vt:lpstr>Megoldás (iteratívan)</vt:lpstr>
      <vt:lpstr>Megoldás (iteratívan)</vt:lpstr>
      <vt:lpstr>PowerPoint-bemutató</vt:lpstr>
      <vt:lpstr>De a legegyszerűbb iteratív megoldás a következő, amelyben csak a hatványt számoljuk For ciklussal. tornyokSzáma(n) = 1 + 2 + 22 + ... + 2n-1 = 2n-1 érmékSzáma(n) = n + (n-1) * 2 + (n-2) * 22 + ... + 1 * 2n-1</vt:lpstr>
    </vt:vector>
  </TitlesOfParts>
  <Company>x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 Programtervezés</dc:title>
  <dc:creator>x</dc:creator>
  <cp:lastModifiedBy>CLARA IONESCU</cp:lastModifiedBy>
  <cp:revision>361</cp:revision>
  <dcterms:created xsi:type="dcterms:W3CDTF">2006-08-21T12:17:57Z</dcterms:created>
  <dcterms:modified xsi:type="dcterms:W3CDTF">2022-02-20T07:40:01Z</dcterms:modified>
</cp:coreProperties>
</file>