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rels" ContentType="application/vnd.openxmlformats-package.relationships+xml"/>
  <Default Extension="vml" ContentType="application/vnd.openxmlformats-officedocument.vmlDrawing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63" r:id="rId1"/>
  </p:sldMasterIdLst>
  <p:notesMasterIdLst>
    <p:notesMasterId r:id="rId41"/>
  </p:notesMasterIdLst>
  <p:sldIdLst>
    <p:sldId id="403" r:id="rId2"/>
    <p:sldId id="405" r:id="rId3"/>
    <p:sldId id="406" r:id="rId4"/>
    <p:sldId id="408" r:id="rId5"/>
    <p:sldId id="410" r:id="rId6"/>
    <p:sldId id="411" r:id="rId7"/>
    <p:sldId id="485" r:id="rId8"/>
    <p:sldId id="422" r:id="rId9"/>
    <p:sldId id="423" r:id="rId10"/>
    <p:sldId id="425" r:id="rId11"/>
    <p:sldId id="427" r:id="rId12"/>
    <p:sldId id="483" r:id="rId13"/>
    <p:sldId id="428" r:id="rId14"/>
    <p:sldId id="429" r:id="rId15"/>
    <p:sldId id="430" r:id="rId16"/>
    <p:sldId id="432" r:id="rId17"/>
    <p:sldId id="433" r:id="rId18"/>
    <p:sldId id="435" r:id="rId19"/>
    <p:sldId id="436" r:id="rId20"/>
    <p:sldId id="437" r:id="rId21"/>
    <p:sldId id="438" r:id="rId22"/>
    <p:sldId id="440" r:id="rId23"/>
    <p:sldId id="443" r:id="rId24"/>
    <p:sldId id="445" r:id="rId25"/>
    <p:sldId id="449" r:id="rId26"/>
    <p:sldId id="450" r:id="rId27"/>
    <p:sldId id="451" r:id="rId28"/>
    <p:sldId id="453" r:id="rId29"/>
    <p:sldId id="454" r:id="rId30"/>
    <p:sldId id="456" r:id="rId31"/>
    <p:sldId id="457" r:id="rId32"/>
    <p:sldId id="458" r:id="rId33"/>
    <p:sldId id="484" r:id="rId34"/>
    <p:sldId id="465" r:id="rId35"/>
    <p:sldId id="466" r:id="rId36"/>
    <p:sldId id="468" r:id="rId37"/>
    <p:sldId id="470" r:id="rId38"/>
    <p:sldId id="472" r:id="rId39"/>
    <p:sldId id="473" r:id="rId40"/>
  </p:sldIdLst>
  <p:sldSz cx="12192000" cy="6858000"/>
  <p:notesSz cx="6858000" cy="9144000"/>
  <p:defaultTextStyle>
    <a:defPPr>
      <a:defRPr lang="hu-H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Közepesen sötét stílus 2 – 1. jelölőszín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7" autoAdjust="0"/>
    <p:restoredTop sz="93139" autoAdjust="0"/>
  </p:normalViewPr>
  <p:slideViewPr>
    <p:cSldViewPr snapToGrid="0">
      <p:cViewPr varScale="1">
        <p:scale>
          <a:sx n="58" d="100"/>
          <a:sy n="58" d="100"/>
        </p:scale>
        <p:origin x="751" y="60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image" Target="../media/image1.jpeg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image" Target="../media/image1.jpeg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image" Target="../media/image1.jpe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3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endParaRPr lang="hu-HU"/>
          </a:p>
        </p:txBody>
      </p:sp>
      <p:sp>
        <p:nvSpPr>
          <p:cNvPr id="1863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endParaRPr lang="hu-HU"/>
          </a:p>
        </p:txBody>
      </p:sp>
      <p:sp>
        <p:nvSpPr>
          <p:cNvPr id="1863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863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1863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endParaRPr lang="hu-HU"/>
          </a:p>
        </p:txBody>
      </p:sp>
      <p:sp>
        <p:nvSpPr>
          <p:cNvPr id="1863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fld id="{5F979C5B-1A7B-4FA3-AFD3-5B1055AC002F}" type="slidenum">
              <a:rPr lang="hu-HU"/>
              <a:pPr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79622526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hu-HU"/>
              <a:t>Mintacím szerkesztése</a:t>
            </a:r>
            <a:endParaRPr lang="ro-RO"/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u-HU"/>
              <a:t>Alcím mintájának szerkesztése</a:t>
            </a:r>
            <a:endParaRPr lang="ro-RO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1F5ED0-FF43-4272-A596-7E181ADF7E75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  <a:endParaRPr lang="ro-RO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ro-RO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6AE73-8F01-4606-B50F-9359BECC4E7C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hu-HU"/>
              <a:t>Mintacím szerkesztése</a:t>
            </a:r>
            <a:endParaRPr lang="ro-RO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ro-RO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4459C4-BE6C-49F2-B622-B1A4EAD54E26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  <a:endParaRPr lang="ro-RO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ro-RO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ADB8FD-229A-43CF-BBC5-CC6E992A7F47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hu-HU"/>
              <a:t>Mintacím szerkesztése</a:t>
            </a:r>
            <a:endParaRPr lang="ro-RO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7FEAF-D73A-458F-AF1A-8B53A24EA93A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  <a:endParaRPr lang="ro-RO"/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ro-RO"/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ro-RO"/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5946CF-EAE4-4AD4-823F-CA7876006A43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u-HU"/>
              <a:t>Mintacím szerkesztése</a:t>
            </a:r>
            <a:endParaRPr lang="ro-RO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ro-RO"/>
          </a:p>
        </p:txBody>
      </p:sp>
      <p:sp>
        <p:nvSpPr>
          <p:cNvPr id="5" name="Szöveg helye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6" name="Tartalom helye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ro-RO"/>
          </a:p>
        </p:txBody>
      </p:sp>
      <p:sp>
        <p:nvSpPr>
          <p:cNvPr id="7" name="Dátum hely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8" name="Élőláb hely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9" name="Dia számának hely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77A3B-3A03-4753-BCF3-5D49923F9D39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  <a:endParaRPr lang="ro-RO"/>
          </a:p>
        </p:txBody>
      </p:sp>
      <p:sp>
        <p:nvSpPr>
          <p:cNvPr id="3" name="Dátum hely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Élőláb hely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541511-FE9E-4959-84C4-B3D7CCA51D34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3" name="Élőláb hely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838819-A6DB-4043-BA74-E062ED39A330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/>
              <a:t>Mintacím szerkesztése</a:t>
            </a:r>
            <a:endParaRPr lang="ro-RO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ro-RO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D4113-31A0-4F3F-BB55-AC7EE22F468A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/>
              <a:t>Mintacím szerkesztése</a:t>
            </a:r>
            <a:endParaRPr lang="ro-RO"/>
          </a:p>
        </p:txBody>
      </p:sp>
      <p:sp>
        <p:nvSpPr>
          <p:cNvPr id="3" name="Kép helye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o-RO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1D9B4D-DA28-4C64-ADE6-37235DE005F4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hely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/>
              <a:t>Mintacím szerkesztése</a:t>
            </a:r>
            <a:endParaRPr lang="ro-RO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ro-RO"/>
          </a:p>
        </p:txBody>
      </p:sp>
      <p:sp>
        <p:nvSpPr>
          <p:cNvPr id="4" name="Dátum helye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EAA699-EE7F-4E08-B84D-36FB5C5F8CD8}" type="slidenum">
              <a:rPr lang="hu-HU" smtClean="0"/>
              <a:pPr/>
              <a:t>‹#›</a:t>
            </a:fld>
            <a:endParaRPr lang="hu-H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o-R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mailto:clara@cs.ubbcluj.ro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1.jpeg"/><Relationship Id="rId4" Type="http://schemas.openxmlformats.org/officeDocument/2006/relationships/image" Target="../media/image3.w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1.jpeg"/><Relationship Id="rId4" Type="http://schemas.openxmlformats.org/officeDocument/2006/relationships/image" Target="../media/image4.wmf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hyperlink" Target="Programok/CPP/06Desc1.cpp" TargetMode="Externa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hyperlink" Target="Programok/CPP/07Desc2.cpp" TargetMode="Externa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hyperlink" Target="Programok/CPP/10Fibo2.cpp" TargetMode="Externa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hyperlink" Target="Programok/CPP/13MindenRH.cpp" TargetMode="Externa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.jpeg"/><Relationship Id="rId4" Type="http://schemas.openxmlformats.org/officeDocument/2006/relationships/image" Target="../media/image2.wm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hu-HU" sz="4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Times New Roman" pitchFamily="18" charset="0"/>
              </a:rPr>
              <a:t>Rekurzió</a:t>
            </a:r>
          </a:p>
        </p:txBody>
      </p:sp>
      <p:sp>
        <p:nvSpPr>
          <p:cNvPr id="5" name="Alcím 2"/>
          <p:cNvSpPr>
            <a:spLocks noGrp="1"/>
          </p:cNvSpPr>
          <p:nvPr>
            <p:ph type="subTitle" idx="1"/>
          </p:nvPr>
        </p:nvSpPr>
        <p:spPr>
          <a:xfrm>
            <a:off x="3154391" y="3943065"/>
            <a:ext cx="6400800" cy="1752600"/>
          </a:xfrm>
        </p:spPr>
        <p:txBody>
          <a:bodyPr>
            <a:normAutofit/>
          </a:bodyPr>
          <a:lstStyle/>
          <a:p>
            <a:pPr>
              <a:spcBef>
                <a:spcPct val="50000"/>
              </a:spcBef>
            </a:pPr>
            <a:r>
              <a:rPr lang="hu-HU" dirty="0" err="1">
                <a:latin typeface="Arial" pitchFamily="34" charset="0"/>
              </a:rPr>
              <a:t>Ionescu</a:t>
            </a:r>
            <a:r>
              <a:rPr lang="hu-HU" dirty="0">
                <a:latin typeface="Arial" pitchFamily="34" charset="0"/>
              </a:rPr>
              <a:t> Klára</a:t>
            </a:r>
          </a:p>
          <a:p>
            <a:pPr>
              <a:spcBef>
                <a:spcPct val="50000"/>
              </a:spcBef>
            </a:pPr>
            <a:r>
              <a:rPr lang="hu-HU" dirty="0" err="1">
                <a:latin typeface="Arial" pitchFamily="34" charset="0"/>
                <a:hlinkClick r:id="rId2"/>
              </a:rPr>
              <a:t>clara</a:t>
            </a:r>
            <a:r>
              <a:rPr lang="en-US" dirty="0">
                <a:latin typeface="Arial" pitchFamily="34" charset="0"/>
                <a:hlinkClick r:id="rId2"/>
              </a:rPr>
              <a:t>@cs.ubbcluj.ro</a:t>
            </a:r>
            <a:endParaRPr lang="hu-HU" dirty="0"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>
          <a:xfrm>
            <a:off x="2057400" y="228600"/>
            <a:ext cx="7772400" cy="1150257"/>
          </a:xfrm>
        </p:spPr>
        <p:txBody>
          <a:bodyPr>
            <a:normAutofit/>
          </a:bodyPr>
          <a:lstStyle/>
          <a:p>
            <a:r>
              <a:rPr lang="hu-HU" sz="4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Times New Roman" pitchFamily="18" charset="0"/>
              </a:rPr>
              <a:t>Megoldott feladatok</a:t>
            </a:r>
          </a:p>
        </p:txBody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55785" y="1523994"/>
            <a:ext cx="10410092" cy="4372714"/>
          </a:xfrm>
        </p:spPr>
        <p:txBody>
          <a:bodyPr>
            <a:noAutofit/>
          </a:bodyPr>
          <a:lstStyle/>
          <a:p>
            <a:pPr marL="0" indent="0">
              <a:spcBef>
                <a:spcPct val="0"/>
              </a:spcBef>
              <a:buNone/>
            </a:pPr>
            <a:r>
              <a:rPr lang="hu-HU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Egy szó betűinek megfordítása</a:t>
            </a:r>
          </a:p>
          <a:p>
            <a:pPr>
              <a:buFont typeface="Wingdings" pitchFamily="2" charset="2"/>
              <a:buNone/>
            </a:pPr>
            <a:r>
              <a:rPr lang="hu-HU" sz="2400" i="1" dirty="0">
                <a:cs typeface="Times New Roman" pitchFamily="18" charset="0"/>
              </a:rPr>
              <a:t>Írjuk ki egy szó bet</a:t>
            </a:r>
            <a:r>
              <a:rPr lang="hu-HU" sz="2400" i="1" dirty="0"/>
              <a:t>ű</a:t>
            </a:r>
            <a:r>
              <a:rPr lang="hu-HU" sz="2400" i="1" dirty="0">
                <a:cs typeface="Times New Roman" pitchFamily="18" charset="0"/>
              </a:rPr>
              <a:t>it, fordított sorrendben, tömbhasználat nélkül.</a:t>
            </a:r>
            <a:r>
              <a:rPr lang="hu-HU" sz="2400" i="1" dirty="0"/>
              <a:t> </a:t>
            </a:r>
            <a:r>
              <a:rPr lang="hu-HU" sz="2400" i="1" dirty="0">
                <a:cs typeface="Times New Roman" pitchFamily="18" charset="0"/>
              </a:rPr>
              <a:t>A szó bet</a:t>
            </a:r>
            <a:r>
              <a:rPr lang="hu-HU" sz="2400" i="1" dirty="0"/>
              <a:t>ű</a:t>
            </a:r>
            <a:r>
              <a:rPr lang="hu-HU" sz="2400" i="1" dirty="0">
                <a:cs typeface="Times New Roman" pitchFamily="18" charset="0"/>
              </a:rPr>
              <a:t>i után </a:t>
            </a:r>
            <a:r>
              <a:rPr lang="hu-HU" sz="2400" dirty="0">
                <a:cs typeface="Times New Roman" pitchFamily="18" charset="0"/>
              </a:rPr>
              <a:t>'*' </a:t>
            </a:r>
            <a:r>
              <a:rPr lang="hu-HU" sz="2400" i="1" dirty="0">
                <a:cs typeface="Times New Roman" pitchFamily="18" charset="0"/>
              </a:rPr>
              <a:t>karakter következik.</a:t>
            </a:r>
            <a:endParaRPr lang="hu-HU" sz="2400" i="1" dirty="0"/>
          </a:p>
          <a:p>
            <a:pPr>
              <a:buFont typeface="Wingdings" pitchFamily="2" charset="2"/>
              <a:buNone/>
            </a:pPr>
            <a:r>
              <a:rPr lang="hu-HU" sz="2400" b="1" i="1" dirty="0">
                <a:solidFill>
                  <a:srgbClr val="00B05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Elemzés</a:t>
            </a:r>
          </a:p>
          <a:p>
            <a:r>
              <a:rPr lang="hu-HU" sz="2400" dirty="0">
                <a:cs typeface="Times New Roman" pitchFamily="18" charset="0"/>
              </a:rPr>
              <a:t>A feladat követelményének megfelel</a:t>
            </a:r>
            <a:r>
              <a:rPr lang="hu-HU" sz="2400" dirty="0"/>
              <a:t>ő</a:t>
            </a:r>
            <a:r>
              <a:rPr lang="hu-HU" sz="2400" dirty="0">
                <a:cs typeface="Times New Roman" pitchFamily="18" charset="0"/>
              </a:rPr>
              <a:t>en bet</a:t>
            </a:r>
            <a:r>
              <a:rPr lang="hu-HU" sz="2400" dirty="0"/>
              <a:t>ű</a:t>
            </a:r>
            <a:r>
              <a:rPr lang="hu-HU" sz="2400" dirty="0">
                <a:cs typeface="Times New Roman" pitchFamily="18" charset="0"/>
              </a:rPr>
              <a:t>k szintjén dolgoz</a:t>
            </a:r>
            <a:r>
              <a:rPr lang="hu-HU" sz="2400" dirty="0"/>
              <a:t>u</a:t>
            </a:r>
            <a:r>
              <a:rPr lang="hu-HU" sz="2400" dirty="0">
                <a:cs typeface="Times New Roman" pitchFamily="18" charset="0"/>
              </a:rPr>
              <a:t>n</a:t>
            </a:r>
            <a:r>
              <a:rPr lang="hu-HU" sz="2400" dirty="0"/>
              <a:t>k</a:t>
            </a:r>
            <a:r>
              <a:rPr lang="hu-HU" sz="2400" dirty="0">
                <a:cs typeface="Times New Roman" pitchFamily="18" charset="0"/>
              </a:rPr>
              <a:t>. </a:t>
            </a:r>
          </a:p>
          <a:p>
            <a:r>
              <a:rPr lang="hu-HU" sz="2400" dirty="0">
                <a:cs typeface="Times New Roman" pitchFamily="18" charset="0"/>
              </a:rPr>
              <a:t>A megfordított kiírás azt jelenti, hogy </a:t>
            </a:r>
            <a:r>
              <a:rPr lang="hu-HU" sz="2400" i="1" dirty="0">
                <a:cs typeface="Times New Roman" pitchFamily="18" charset="0"/>
              </a:rPr>
              <a:t>miután beolvastunk egy bet</a:t>
            </a:r>
            <a:r>
              <a:rPr lang="hu-HU" sz="2400" i="1" dirty="0"/>
              <a:t>ű</a:t>
            </a:r>
            <a:r>
              <a:rPr lang="hu-HU" sz="2400" i="1" dirty="0">
                <a:cs typeface="Times New Roman" pitchFamily="18" charset="0"/>
              </a:rPr>
              <a:t>t, nem írjuk ki, </a:t>
            </a:r>
            <a:r>
              <a:rPr lang="hu-HU" sz="2400" b="1" i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csak azután, hogy megfordítottuk a szó fennmaradt részét</a:t>
            </a:r>
            <a:r>
              <a:rPr lang="hu-HU" sz="2400" dirty="0">
                <a:cs typeface="Times New Roman" pitchFamily="18" charset="0"/>
              </a:rPr>
              <a:t>. </a:t>
            </a:r>
            <a:endParaRPr lang="hu-HU" sz="2400" dirty="0"/>
          </a:p>
          <a:p>
            <a:r>
              <a:rPr lang="hu-HU" sz="2400" dirty="0">
                <a:cs typeface="Times New Roman" pitchFamily="18" charset="0"/>
              </a:rPr>
              <a:t>A fennmaradt rész esetében ugyanígy járunk el; a módszer addig folytatódik, amíg eljutunk az utolsó bet</a:t>
            </a:r>
            <a:r>
              <a:rPr lang="hu-HU" sz="2400" dirty="0"/>
              <a:t>ű</a:t>
            </a:r>
            <a:r>
              <a:rPr lang="hu-HU" sz="2400" dirty="0">
                <a:cs typeface="Times New Roman" pitchFamily="18" charset="0"/>
              </a:rPr>
              <a:t>höz, </a:t>
            </a:r>
            <a:r>
              <a:rPr lang="hu-HU" sz="2400" dirty="0"/>
              <a:t>a</a:t>
            </a:r>
            <a:r>
              <a:rPr lang="hu-HU" sz="2400" dirty="0">
                <a:cs typeface="Times New Roman" pitchFamily="18" charset="0"/>
              </a:rPr>
              <a:t>mikor nincs mit megfordítani. </a:t>
            </a:r>
            <a:endParaRPr lang="hu-HU" sz="24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0"/>
            <a:ext cx="12191999" cy="5087815"/>
          </a:xfrm>
        </p:spPr>
        <p:txBody>
          <a:bodyPr>
            <a:noAutofit/>
          </a:bodyPr>
          <a:lstStyle/>
          <a:p>
            <a:pPr algn="just">
              <a:buFont typeface="Wingdings" pitchFamily="2" charset="2"/>
              <a:buNone/>
            </a:pPr>
            <a:r>
              <a:rPr lang="hu-HU" sz="24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Algorithm</a:t>
            </a:r>
            <a:r>
              <a:rPr lang="hu-HU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 </a:t>
            </a: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Fordít: 	                        // </a:t>
            </a:r>
            <a:r>
              <a:rPr lang="hu-HU" sz="2400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nincs paraméter, mivel</a:t>
            </a: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 </a:t>
            </a:r>
          </a:p>
          <a:p>
            <a:pPr algn="just">
              <a:buFont typeface="Wingdings" pitchFamily="2" charset="2"/>
              <a:buNone/>
            </a:pP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                             // </a:t>
            </a:r>
            <a:r>
              <a:rPr lang="hu-HU" sz="2400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az alprogramban olvasunk be és írunk ki</a:t>
            </a: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 </a:t>
            </a:r>
          </a:p>
          <a:p>
            <a:pPr algn="just">
              <a:buFont typeface="Wingdings" pitchFamily="2" charset="2"/>
              <a:buNone/>
            </a:pPr>
            <a:r>
              <a:rPr lang="hu-HU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    Read </a:t>
            </a: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betű</a:t>
            </a:r>
          </a:p>
          <a:p>
            <a:pPr algn="just">
              <a:buFont typeface="Wingdings" pitchFamily="2" charset="2"/>
              <a:buNone/>
            </a:pPr>
            <a:r>
              <a:rPr lang="hu-HU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    </a:t>
            </a:r>
            <a:r>
              <a:rPr lang="hu-HU" sz="24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If</a:t>
            </a:r>
            <a:r>
              <a:rPr lang="hu-HU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 </a:t>
            </a: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betű ≠ '*'</a:t>
            </a:r>
            <a:r>
              <a:rPr lang="hu-HU" sz="2400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 </a:t>
            </a:r>
            <a:r>
              <a:rPr lang="hu-HU" sz="24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then</a:t>
            </a:r>
            <a:r>
              <a:rPr lang="hu-HU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 </a:t>
            </a:r>
          </a:p>
          <a:p>
            <a:pPr algn="just">
              <a:buFont typeface="Wingdings" pitchFamily="2" charset="2"/>
              <a:buNone/>
            </a:pP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        Fordít                                // </a:t>
            </a:r>
            <a:r>
              <a:rPr lang="hu-HU" sz="2400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meghívja önmagát, hogy </a:t>
            </a:r>
            <a:endParaRPr lang="hu-HU" sz="2400" dirty="0">
              <a:solidFill>
                <a:srgbClr val="C0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nsolas" panose="020B0609020204030204" pitchFamily="49" charset="0"/>
            </a:endParaRPr>
          </a:p>
          <a:p>
            <a:pPr algn="r">
              <a:buFont typeface="Wingdings" pitchFamily="2" charset="2"/>
              <a:buNone/>
            </a:pP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                           // </a:t>
            </a:r>
            <a:r>
              <a:rPr lang="hu-HU" sz="2400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megfordíthassa a szó fennmaradt részét</a:t>
            </a: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 </a:t>
            </a:r>
          </a:p>
          <a:p>
            <a:pPr algn="just">
              <a:buFont typeface="Wingdings" pitchFamily="2" charset="2"/>
              <a:buNone/>
            </a:pPr>
            <a:r>
              <a:rPr lang="hu-HU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    </a:t>
            </a:r>
            <a:r>
              <a:rPr lang="hu-HU" sz="24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else</a:t>
            </a:r>
            <a:endParaRPr lang="hu-HU" sz="2400" b="1" dirty="0">
              <a:solidFill>
                <a:srgbClr val="C0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nsolas" panose="020B0609020204030204" pitchFamily="49" charset="0"/>
            </a:endParaRPr>
          </a:p>
          <a:p>
            <a:pPr algn="just">
              <a:buFont typeface="Wingdings" pitchFamily="2" charset="2"/>
              <a:buNone/>
            </a:pPr>
            <a:r>
              <a:rPr lang="hu-HU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        </a:t>
            </a:r>
            <a:r>
              <a:rPr lang="hu-HU" sz="24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Write</a:t>
            </a:r>
            <a:r>
              <a:rPr lang="hu-HU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 </a:t>
            </a: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'Fordított szó: '</a:t>
            </a:r>
          </a:p>
          <a:p>
            <a:pPr algn="just">
              <a:buFont typeface="Wingdings" pitchFamily="2" charset="2"/>
              <a:buNone/>
            </a:pPr>
            <a:r>
              <a:rPr lang="hu-HU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    </a:t>
            </a:r>
            <a:r>
              <a:rPr lang="hu-HU" sz="24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EndIf</a:t>
            </a:r>
            <a:endParaRPr lang="hu-HU" sz="2400" b="1" dirty="0">
              <a:solidFill>
                <a:srgbClr val="C0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nsolas" panose="020B0609020204030204" pitchFamily="49" charset="0"/>
            </a:endParaRPr>
          </a:p>
          <a:p>
            <a:pPr algn="just">
              <a:buFont typeface="Wingdings" pitchFamily="2" charset="2"/>
              <a:buNone/>
            </a:pPr>
            <a:r>
              <a:rPr lang="hu-HU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    </a:t>
            </a:r>
            <a:r>
              <a:rPr lang="hu-HU" sz="24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Write</a:t>
            </a:r>
            <a:r>
              <a:rPr lang="hu-HU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 </a:t>
            </a: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betű</a:t>
            </a:r>
          </a:p>
          <a:p>
            <a:pPr algn="just">
              <a:buFont typeface="Wingdings" pitchFamily="2" charset="2"/>
              <a:buNone/>
            </a:pPr>
            <a:r>
              <a:rPr lang="hu-HU" sz="24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EndAlgorithm</a:t>
            </a:r>
            <a:endParaRPr lang="hu-HU" sz="2400" b="1" dirty="0">
              <a:solidFill>
                <a:srgbClr val="C0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nsolas" panose="020B0609020204030204" pitchFamily="49" charset="0"/>
            </a:endParaRPr>
          </a:p>
        </p:txBody>
      </p:sp>
      <p:sp>
        <p:nvSpPr>
          <p:cNvPr id="49156" name="Text Box 4"/>
          <p:cNvSpPr txBox="1">
            <a:spLocks noChangeArrowheads="1"/>
          </p:cNvSpPr>
          <p:nvPr/>
        </p:nvSpPr>
        <p:spPr bwMode="auto">
          <a:xfrm>
            <a:off x="0" y="5267120"/>
            <a:ext cx="7442200" cy="46166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hu-HU" sz="2400" dirty="0"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</a:rPr>
              <a:t>Az alprogram hívása:</a:t>
            </a:r>
            <a:r>
              <a:rPr lang="hu-HU" sz="240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 </a:t>
            </a: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Fordít</a:t>
            </a:r>
            <a:r>
              <a:rPr lang="hu-HU" sz="2400" dirty="0"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</a:rPr>
              <a:t>; C/C++-ban: </a:t>
            </a:r>
            <a:r>
              <a:rPr lang="hu-HU" sz="2400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Fordit</a:t>
            </a: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();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398585" y="1"/>
            <a:ext cx="9812215" cy="682389"/>
          </a:xfrm>
        </p:spPr>
        <p:txBody>
          <a:bodyPr>
            <a:normAutofit/>
          </a:bodyPr>
          <a:lstStyle/>
          <a:p>
            <a:pPr algn="l"/>
            <a:r>
              <a:rPr lang="hu-HU" sz="2400" dirty="0"/>
              <a:t>Meg lehet valósítani a következőképpen is: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0" y="961292"/>
            <a:ext cx="12192000" cy="5158154"/>
          </a:xfrm>
        </p:spPr>
        <p:txBody>
          <a:bodyPr>
            <a:normAutofit/>
          </a:bodyPr>
          <a:lstStyle/>
          <a:p>
            <a:pPr algn="just">
              <a:buFont typeface="Wingdings" pitchFamily="2" charset="2"/>
              <a:buNone/>
            </a:pPr>
            <a:r>
              <a:rPr lang="hu-HU" sz="24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Algorithm</a:t>
            </a:r>
            <a:r>
              <a:rPr lang="hu-HU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 </a:t>
            </a: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Fordít: 	                        // </a:t>
            </a:r>
            <a:r>
              <a:rPr lang="hu-HU" sz="2400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nincs paraméter, mivel</a:t>
            </a: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 </a:t>
            </a:r>
          </a:p>
          <a:p>
            <a:pPr algn="r">
              <a:buFont typeface="Wingdings" pitchFamily="2" charset="2"/>
              <a:buNone/>
            </a:pP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                  // </a:t>
            </a:r>
            <a:r>
              <a:rPr lang="hu-HU" sz="2400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az alprogramban olvasunk be és írunk ki</a:t>
            </a: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 </a:t>
            </a:r>
          </a:p>
          <a:p>
            <a:pPr algn="just">
              <a:buFont typeface="Wingdings" pitchFamily="2" charset="2"/>
              <a:buNone/>
            </a:pPr>
            <a:r>
              <a:rPr lang="hu-HU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    Read </a:t>
            </a: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betű</a:t>
            </a:r>
          </a:p>
          <a:p>
            <a:pPr algn="just">
              <a:buFont typeface="Wingdings" pitchFamily="2" charset="2"/>
              <a:buNone/>
            </a:pPr>
            <a:r>
              <a:rPr lang="hu-HU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    </a:t>
            </a:r>
            <a:r>
              <a:rPr lang="hu-HU" sz="24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If</a:t>
            </a:r>
            <a:r>
              <a:rPr lang="hu-HU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 </a:t>
            </a: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betű ≠ '</a:t>
            </a:r>
            <a:r>
              <a:rPr lang="hu-HU" sz="2400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* '  </a:t>
            </a:r>
            <a:r>
              <a:rPr lang="hu-HU" sz="24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then</a:t>
            </a:r>
            <a:r>
              <a:rPr lang="hu-HU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 </a:t>
            </a:r>
          </a:p>
          <a:p>
            <a:pPr algn="just">
              <a:buFont typeface="Wingdings" pitchFamily="2" charset="2"/>
              <a:buNone/>
            </a:pP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         Fordít                               // </a:t>
            </a:r>
            <a:r>
              <a:rPr lang="hu-HU" sz="2400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meghívja önmagát, hogy </a:t>
            </a:r>
            <a:endParaRPr lang="hu-HU" sz="2400" dirty="0">
              <a:solidFill>
                <a:srgbClr val="C0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nsolas" panose="020B0609020204030204" pitchFamily="49" charset="0"/>
            </a:endParaRPr>
          </a:p>
          <a:p>
            <a:pPr algn="r">
              <a:buFont typeface="Wingdings" pitchFamily="2" charset="2"/>
              <a:buNone/>
            </a:pP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                    // </a:t>
            </a:r>
            <a:r>
              <a:rPr lang="hu-HU" sz="2400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megfordíthassa a szó fennmaradt részét</a:t>
            </a: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 </a:t>
            </a:r>
          </a:p>
          <a:p>
            <a:pPr algn="just">
              <a:buNone/>
            </a:pPr>
            <a:r>
              <a:rPr lang="hu-HU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		    </a:t>
            </a:r>
            <a:r>
              <a:rPr lang="hu-HU" sz="2400" b="1" dirty="0" err="1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Write</a:t>
            </a:r>
            <a:r>
              <a:rPr lang="hu-HU" sz="24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 </a:t>
            </a:r>
            <a:r>
              <a:rPr lang="hu-HU" sz="2400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betű</a:t>
            </a:r>
          </a:p>
          <a:p>
            <a:pPr algn="just">
              <a:buFont typeface="Wingdings" pitchFamily="2" charset="2"/>
              <a:buNone/>
            </a:pPr>
            <a:r>
              <a:rPr lang="hu-HU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    </a:t>
            </a:r>
            <a:r>
              <a:rPr lang="hu-HU" sz="24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else</a:t>
            </a:r>
            <a:endParaRPr lang="hu-HU" sz="2400" b="1" dirty="0">
              <a:solidFill>
                <a:srgbClr val="C0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nsolas" panose="020B0609020204030204" pitchFamily="49" charset="0"/>
            </a:endParaRPr>
          </a:p>
          <a:p>
            <a:pPr algn="just">
              <a:buFont typeface="Wingdings" pitchFamily="2" charset="2"/>
              <a:buNone/>
            </a:pPr>
            <a:r>
              <a:rPr lang="hu-HU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        </a:t>
            </a:r>
            <a:r>
              <a:rPr lang="hu-HU" sz="24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Write</a:t>
            </a:r>
            <a:r>
              <a:rPr lang="hu-HU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 </a:t>
            </a: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'Fordított szó: '</a:t>
            </a:r>
          </a:p>
          <a:p>
            <a:pPr algn="just">
              <a:buFont typeface="Wingdings" pitchFamily="2" charset="2"/>
              <a:buNone/>
            </a:pPr>
            <a:r>
              <a:rPr lang="hu-HU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    </a:t>
            </a:r>
            <a:r>
              <a:rPr lang="hu-HU" sz="24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EndIf</a:t>
            </a:r>
            <a:endParaRPr lang="hu-HU" sz="2400" b="1" dirty="0">
              <a:solidFill>
                <a:srgbClr val="C0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nsolas" panose="020B0609020204030204" pitchFamily="49" charset="0"/>
            </a:endParaRPr>
          </a:p>
          <a:p>
            <a:pPr algn="just">
              <a:buFont typeface="Wingdings" pitchFamily="2" charset="2"/>
              <a:buNone/>
            </a:pPr>
            <a:r>
              <a:rPr lang="hu-HU" sz="24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EndAlgorithm</a:t>
            </a:r>
            <a:endParaRPr lang="hu-HU" sz="2400" b="1" dirty="0">
              <a:solidFill>
                <a:srgbClr val="C0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nsolas" panose="020B0609020204030204" pitchFamily="49" charset="0"/>
            </a:endParaRPr>
          </a:p>
          <a:p>
            <a:pPr marL="0" indent="0">
              <a:buNone/>
            </a:pPr>
            <a:endParaRPr lang="hu-HU" sz="2400" dirty="0">
              <a:solidFill>
                <a:srgbClr val="C00000"/>
              </a:solidFill>
              <a:latin typeface="Consolas" panose="020B0609020204030204" pitchFamily="49" charset="0"/>
            </a:endParaRPr>
          </a:p>
          <a:p>
            <a:pPr marL="0" indent="0">
              <a:buNone/>
            </a:pPr>
            <a:endParaRPr lang="hu-HU" sz="2400" dirty="0">
              <a:solidFill>
                <a:srgbClr val="C00000"/>
              </a:solidFill>
              <a:latin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0789827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endParaRPr lang="hu-HU"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  <a:cs typeface="Times New Roman" pitchFamily="18" charset="0"/>
            </a:endParaRPr>
          </a:p>
          <a:p>
            <a:pPr>
              <a:buFont typeface="Wingdings" pitchFamily="2" charset="2"/>
              <a:buNone/>
            </a:pPr>
            <a:r>
              <a:rPr lang="hu-HU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Times New Roman" pitchFamily="18" charset="0"/>
              </a:rPr>
              <a:t>	</a:t>
            </a:r>
            <a:endParaRPr lang="hu-HU"/>
          </a:p>
        </p:txBody>
      </p:sp>
      <p:graphicFrame>
        <p:nvGraphicFramePr>
          <p:cNvPr id="50182" name="Object 6"/>
          <p:cNvGraphicFramePr>
            <a:graphicFrameLocks noChangeAspect="1"/>
          </p:cNvGraphicFramePr>
          <p:nvPr/>
        </p:nvGraphicFramePr>
        <p:xfrm>
          <a:off x="1752600" y="1230314"/>
          <a:ext cx="8763000" cy="53228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3" name="Picture" r:id="rId3" imgW="3591000" imgH="2181240" progId="Word.Picture.8">
                  <p:embed/>
                </p:oleObj>
              </mc:Choice>
              <mc:Fallback>
                <p:oleObj name="Picture" r:id="rId3" imgW="3591000" imgH="2181240" progId="Word.Picture.8">
                  <p:embed/>
                  <p:pic>
                    <p:nvPicPr>
                      <p:cNvPr id="0" name="Picture 2" descr="Pergamen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52600" y="1230314"/>
                        <a:ext cx="8763000" cy="5322887"/>
                      </a:xfrm>
                      <a:prstGeom prst="rect">
                        <a:avLst/>
                      </a:prstGeom>
                      <a:blipFill dpi="0" rotWithShape="0">
                        <a:blip r:embed="rId5"/>
                        <a:srcRect/>
                        <a:tile tx="0" ty="0" sx="100000" sy="100000" flip="none" algn="tl"/>
                      </a:blip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50183" name="Text Box 7"/>
          <p:cNvSpPr txBox="1">
            <a:spLocks noChangeArrowheads="1"/>
          </p:cNvSpPr>
          <p:nvPr/>
        </p:nvSpPr>
        <p:spPr bwMode="auto">
          <a:xfrm>
            <a:off x="1752600" y="381001"/>
            <a:ext cx="61722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hu-HU" sz="2800" dirty="0">
                <a:latin typeface="+mn-lt"/>
              </a:rPr>
              <a:t>Példa: szó = </a:t>
            </a:r>
            <a:r>
              <a:rPr lang="hu-HU" sz="2800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zár</a:t>
            </a:r>
            <a:r>
              <a:rPr lang="hu-HU" sz="2800" dirty="0">
                <a:latin typeface="+mn-lt"/>
              </a:rPr>
              <a:t>. Megfordítva = </a:t>
            </a:r>
            <a:r>
              <a:rPr lang="hu-HU" sz="2800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ráz</a:t>
            </a:r>
            <a:endParaRPr lang="en-GB" sz="2800" dirty="0">
              <a:solidFill>
                <a:srgbClr val="00B0F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alibri" pitchFamily="34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4933" name="Object 5"/>
          <p:cNvGraphicFramePr>
            <a:graphicFrameLocks noChangeAspect="1"/>
          </p:cNvGraphicFramePr>
          <p:nvPr/>
        </p:nvGraphicFramePr>
        <p:xfrm>
          <a:off x="1524000" y="1181101"/>
          <a:ext cx="9144000" cy="3343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7" name="Picture" r:id="rId3" imgW="5991120" imgH="2190600" progId="Word.Picture.8">
                  <p:embed/>
                </p:oleObj>
              </mc:Choice>
              <mc:Fallback>
                <p:oleObj name="Picture" r:id="rId3" imgW="5991120" imgH="2190600" progId="Word.Picture.8">
                  <p:embed/>
                  <p:pic>
                    <p:nvPicPr>
                      <p:cNvPr id="0" name="Picture 2" descr="Pergamen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24000" y="1181101"/>
                        <a:ext cx="9144000" cy="3343275"/>
                      </a:xfrm>
                      <a:prstGeom prst="rect">
                        <a:avLst/>
                      </a:prstGeom>
                      <a:blipFill dpi="0" rotWithShape="0">
                        <a:blip r:embed="rId5"/>
                        <a:srcRect/>
                        <a:tile tx="0" ty="0" sx="100000" sy="100000" flip="none" algn="tl"/>
                      </a:blipFill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u-HU" sz="4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Times New Roman" pitchFamily="18" charset="0"/>
              </a:rPr>
              <a:t>Szavak sorrendjének megfordítása</a:t>
            </a:r>
          </a:p>
        </p:txBody>
      </p:sp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599" y="1600201"/>
            <a:ext cx="11136923" cy="4983161"/>
          </a:xfrm>
        </p:spPr>
        <p:txBody>
          <a:bodyPr>
            <a:noAutofit/>
          </a:bodyPr>
          <a:lstStyle/>
          <a:p>
            <a:pPr>
              <a:buFont typeface="Wingdings" pitchFamily="2" charset="2"/>
              <a:buNone/>
            </a:pPr>
            <a:r>
              <a:rPr lang="hu-HU" sz="2400" i="1" dirty="0">
                <a:cs typeface="Times New Roman" pitchFamily="18" charset="0"/>
              </a:rPr>
              <a:t>Beolvasunk egy </a:t>
            </a:r>
            <a:r>
              <a:rPr lang="hu-HU" sz="2400" i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n</a:t>
            </a:r>
            <a:r>
              <a:rPr lang="hu-HU" sz="2400" i="1" dirty="0">
                <a:cs typeface="Times New Roman" pitchFamily="18" charset="0"/>
              </a:rPr>
              <a:t> természetes számot és </a:t>
            </a:r>
            <a:r>
              <a:rPr lang="hu-HU" sz="2400" i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n</a:t>
            </a:r>
            <a:r>
              <a:rPr lang="hu-HU" sz="2400" i="1" dirty="0">
                <a:cs typeface="Times New Roman" pitchFamily="18" charset="0"/>
              </a:rPr>
              <a:t> szót a billenty</a:t>
            </a:r>
            <a:r>
              <a:rPr lang="hu-HU" sz="2400" i="1" dirty="0"/>
              <a:t>ű</a:t>
            </a:r>
            <a:r>
              <a:rPr lang="hu-HU" sz="2400" i="1" dirty="0">
                <a:cs typeface="Times New Roman" pitchFamily="18" charset="0"/>
              </a:rPr>
              <a:t>zetr</a:t>
            </a:r>
            <a:r>
              <a:rPr lang="hu-HU" sz="2400" i="1" dirty="0"/>
              <a:t>ő</a:t>
            </a:r>
            <a:r>
              <a:rPr lang="hu-HU" sz="2400" i="1" dirty="0">
                <a:cs typeface="Times New Roman" pitchFamily="18" charset="0"/>
              </a:rPr>
              <a:t>l, különböz</a:t>
            </a:r>
            <a:r>
              <a:rPr lang="hu-HU" sz="2400" i="1" dirty="0"/>
              <a:t>ő</a:t>
            </a:r>
            <a:r>
              <a:rPr lang="hu-HU" sz="2400" i="1" dirty="0">
                <a:cs typeface="Times New Roman" pitchFamily="18" charset="0"/>
              </a:rPr>
              <a:t> sorokban. Írjuk ki a szavakat a beolvasás fordított sorrendjében! Ne használjunk tömböket! </a:t>
            </a:r>
          </a:p>
          <a:p>
            <a:pPr>
              <a:buFont typeface="Wingdings" pitchFamily="2" charset="2"/>
              <a:buNone/>
            </a:pPr>
            <a:r>
              <a:rPr lang="hu-HU" sz="24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Algorithm</a:t>
            </a: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Szavakat_fordít_1(n):</a:t>
            </a:r>
          </a:p>
          <a:p>
            <a:pPr>
              <a:buFont typeface="Wingdings" pitchFamily="2" charset="2"/>
              <a:buNone/>
            </a:pP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 </a:t>
            </a: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  </a:t>
            </a:r>
            <a:r>
              <a:rPr lang="hu-HU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Read</a:t>
            </a: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szó</a:t>
            </a:r>
          </a:p>
          <a:p>
            <a:pPr>
              <a:buFont typeface="Wingdings" pitchFamily="2" charset="2"/>
              <a:buNone/>
            </a:pP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 </a:t>
            </a: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  </a:t>
            </a:r>
            <a:r>
              <a:rPr lang="hu-HU" sz="24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If</a:t>
            </a: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n &gt; 1 </a:t>
            </a:r>
            <a:r>
              <a:rPr lang="hu-HU" sz="24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then</a:t>
            </a: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</a:t>
            </a:r>
          </a:p>
          <a:p>
            <a:pPr>
              <a:buFont typeface="Wingdings" pitchFamily="2" charset="2"/>
              <a:buNone/>
            </a:pP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   </a:t>
            </a: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    </a:t>
            </a: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Szavakat_fordít_1(n - 1)</a:t>
            </a:r>
          </a:p>
          <a:p>
            <a:pPr>
              <a:buFont typeface="Wingdings" pitchFamily="2" charset="2"/>
              <a:buNone/>
            </a:pP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 </a:t>
            </a: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  </a:t>
            </a:r>
            <a:r>
              <a:rPr lang="hu-HU" sz="24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else</a:t>
            </a: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</a:t>
            </a:r>
          </a:p>
          <a:p>
            <a:pPr>
              <a:buFont typeface="Wingdings" pitchFamily="2" charset="2"/>
              <a:buNone/>
            </a:pP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   </a:t>
            </a: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    </a:t>
            </a:r>
            <a:r>
              <a:rPr lang="hu-HU" sz="24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Write</a:t>
            </a: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'Fordított sorrendben:'</a:t>
            </a:r>
          </a:p>
          <a:p>
            <a:pPr>
              <a:buFont typeface="Wingdings" pitchFamily="2" charset="2"/>
              <a:buNone/>
            </a:pPr>
            <a:r>
              <a:rPr lang="hu-HU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 </a:t>
            </a:r>
            <a:r>
              <a:rPr lang="hu-HU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  </a:t>
            </a:r>
            <a:r>
              <a:rPr lang="hu-HU" sz="24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EndIf</a:t>
            </a:r>
            <a:endParaRPr lang="hu-HU" sz="2400" dirty="0">
              <a:solidFill>
                <a:srgbClr val="C0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nsolas" panose="020B0609020204030204" pitchFamily="49" charset="0"/>
              <a:cs typeface="Courier New" pitchFamily="49" charset="0"/>
            </a:endParaRPr>
          </a:p>
          <a:p>
            <a:pPr>
              <a:buFont typeface="Wingdings" pitchFamily="2" charset="2"/>
              <a:buNone/>
            </a:pP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 </a:t>
            </a: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  </a:t>
            </a:r>
            <a:r>
              <a:rPr lang="hu-HU" sz="24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Write</a:t>
            </a: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szó</a:t>
            </a:r>
          </a:p>
          <a:p>
            <a:pPr>
              <a:buFont typeface="Wingdings" pitchFamily="2" charset="2"/>
              <a:buNone/>
            </a:pPr>
            <a:r>
              <a:rPr lang="hu-HU" sz="24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EndAlgorithm</a:t>
            </a:r>
            <a:endParaRPr lang="hu-HU" sz="2200" i="1" dirty="0">
              <a:solidFill>
                <a:srgbClr val="C00000"/>
              </a:solidFill>
              <a:latin typeface="Consolas" panose="020B0609020204030204" pitchFamily="49" charset="0"/>
              <a:cs typeface="Courier New" pitchFamily="49" charset="0"/>
            </a:endParaRPr>
          </a:p>
        </p:txBody>
      </p:sp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7248940" y="3177483"/>
            <a:ext cx="4333460" cy="2308324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38100">
            <a:solidFill>
              <a:schemeClr val="tx2">
                <a:lumMod val="60000"/>
                <a:lumOff val="40000"/>
              </a:schemeClr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hu-HU" sz="2400" dirty="0">
                <a:latin typeface="+mn-lt"/>
                <a:cs typeface="Times New Roman" pitchFamily="18" charset="0"/>
              </a:rPr>
              <a:t>Az els</a:t>
            </a:r>
            <a:r>
              <a:rPr lang="hu-HU" sz="2400" dirty="0">
                <a:latin typeface="+mn-lt"/>
              </a:rPr>
              <a:t>ő</a:t>
            </a:r>
            <a:r>
              <a:rPr lang="hu-HU" sz="2400" dirty="0">
                <a:latin typeface="+mn-lt"/>
                <a:cs typeface="Times New Roman" pitchFamily="18" charset="0"/>
              </a:rPr>
              <a:t> hívás aktuális paramétere a beolvasott </a:t>
            </a:r>
            <a:r>
              <a:rPr lang="hu-HU" sz="2400" i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n</a:t>
            </a:r>
            <a:r>
              <a:rPr lang="hu-HU" sz="2400" dirty="0">
                <a:latin typeface="+mn-lt"/>
                <a:cs typeface="Times New Roman" pitchFamily="18" charset="0"/>
              </a:rPr>
              <a:t> szám. Az eredeti feladat tehát </a:t>
            </a:r>
            <a:r>
              <a:rPr lang="hu-HU" sz="2400" i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n</a:t>
            </a:r>
            <a:r>
              <a:rPr lang="hu-HU" sz="2400" dirty="0">
                <a:latin typeface="+mn-lt"/>
                <a:cs typeface="Times New Roman" pitchFamily="18" charset="0"/>
              </a:rPr>
              <a:t> szó megfordítását valósítja meg, a részfeladatok pedig egyre kevesebb szó megfordítását. </a:t>
            </a:r>
            <a:endParaRPr lang="en-GB" sz="2400" dirty="0">
              <a:latin typeface="+mn-lt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938" y="1224694"/>
            <a:ext cx="10656276" cy="4730629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None/>
            </a:pPr>
            <a:r>
              <a:rPr lang="hu-HU" sz="2400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 </a:t>
            </a:r>
            <a:r>
              <a:rPr lang="hu-HU" sz="24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Algorithm</a:t>
            </a: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Szavakat_fordít_2(i, n): 	</a:t>
            </a:r>
            <a:endParaRPr lang="hu-HU" sz="2400" dirty="0">
              <a:solidFill>
                <a:srgbClr val="C0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nsolas" panose="020B0609020204030204" pitchFamily="49" charset="0"/>
            </a:endParaRPr>
          </a:p>
          <a:p>
            <a:pPr>
              <a:buFont typeface="Wingdings" pitchFamily="2" charset="2"/>
              <a:buNone/>
            </a:pP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                        </a:t>
            </a: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//</a:t>
            </a: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 </a:t>
            </a:r>
            <a:r>
              <a:rPr lang="hu-HU" sz="2400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az els</a:t>
            </a:r>
            <a:r>
              <a:rPr lang="hu-HU" sz="2400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ő</a:t>
            </a:r>
            <a:r>
              <a:rPr lang="hu-HU" sz="2400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 hívás aktuális paramétere </a:t>
            </a: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1 </a:t>
            </a:r>
            <a:endParaRPr lang="hu-HU" sz="2400" dirty="0">
              <a:solidFill>
                <a:srgbClr val="C0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nsolas" panose="020B0609020204030204" pitchFamily="49" charset="0"/>
              <a:cs typeface="Courier New" pitchFamily="49" charset="0"/>
            </a:endParaRPr>
          </a:p>
          <a:p>
            <a:pPr>
              <a:buFont typeface="Wingdings" pitchFamily="2" charset="2"/>
              <a:buNone/>
            </a:pP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</a:t>
            </a: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  </a:t>
            </a: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</a:t>
            </a:r>
            <a:r>
              <a:rPr lang="hu-HU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Read</a:t>
            </a: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szó</a:t>
            </a:r>
          </a:p>
          <a:p>
            <a:pPr>
              <a:buFont typeface="Wingdings" pitchFamily="2" charset="2"/>
              <a:buNone/>
            </a:pP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 </a:t>
            </a: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  </a:t>
            </a:r>
            <a:r>
              <a:rPr lang="hu-HU" sz="24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If</a:t>
            </a: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i &lt; n </a:t>
            </a:r>
            <a:r>
              <a:rPr lang="hu-HU" sz="24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then</a:t>
            </a: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</a:t>
            </a:r>
          </a:p>
          <a:p>
            <a:pPr>
              <a:buFont typeface="Wingdings" pitchFamily="2" charset="2"/>
              <a:buNone/>
            </a:pP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   </a:t>
            </a: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    </a:t>
            </a: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Szavakat_fordít_</a:t>
            </a:r>
            <a:r>
              <a:rPr lang="en-US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2</a:t>
            </a: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(i + 1, n)</a:t>
            </a:r>
          </a:p>
          <a:p>
            <a:pPr>
              <a:buFont typeface="Wingdings" pitchFamily="2" charset="2"/>
              <a:buNone/>
            </a:pP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 </a:t>
            </a: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  </a:t>
            </a:r>
            <a:r>
              <a:rPr lang="hu-HU" sz="24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else</a:t>
            </a: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</a:t>
            </a:r>
          </a:p>
          <a:p>
            <a:pPr>
              <a:buFont typeface="Wingdings" pitchFamily="2" charset="2"/>
              <a:buNone/>
            </a:pP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   </a:t>
            </a: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    </a:t>
            </a:r>
            <a:r>
              <a:rPr lang="hu-HU" sz="24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Write</a:t>
            </a: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'Fordított sorrendben:'</a:t>
            </a:r>
          </a:p>
          <a:p>
            <a:pPr>
              <a:buFont typeface="Wingdings" pitchFamily="2" charset="2"/>
              <a:buNone/>
            </a:pPr>
            <a:r>
              <a:rPr lang="hu-HU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 </a:t>
            </a:r>
            <a:r>
              <a:rPr lang="hu-HU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  </a:t>
            </a:r>
            <a:r>
              <a:rPr lang="hu-HU" sz="24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EndIf</a:t>
            </a:r>
            <a:endParaRPr lang="hu-HU" sz="2400" dirty="0">
              <a:solidFill>
                <a:srgbClr val="C0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nsolas" panose="020B0609020204030204" pitchFamily="49" charset="0"/>
              <a:cs typeface="Courier New" pitchFamily="49" charset="0"/>
            </a:endParaRPr>
          </a:p>
          <a:p>
            <a:pPr>
              <a:buFont typeface="Wingdings" pitchFamily="2" charset="2"/>
              <a:buNone/>
            </a:pP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 </a:t>
            </a: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  </a:t>
            </a:r>
            <a:r>
              <a:rPr lang="hu-HU" sz="24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Write</a:t>
            </a: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szó</a:t>
            </a:r>
          </a:p>
          <a:p>
            <a:pPr>
              <a:buFont typeface="Wingdings" pitchFamily="2" charset="2"/>
              <a:buNone/>
            </a:pPr>
            <a:r>
              <a:rPr lang="hu-HU" sz="24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EndAlgorithm</a:t>
            </a:r>
            <a:endParaRPr lang="hu-HU" sz="2400" b="1" dirty="0">
              <a:solidFill>
                <a:srgbClr val="C0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nsolas" panose="020B0609020204030204" pitchFamily="49" charset="0"/>
              <a:cs typeface="Courier New" pitchFamily="49" charset="0"/>
            </a:endParaRPr>
          </a:p>
        </p:txBody>
      </p:sp>
      <p:sp>
        <p:nvSpPr>
          <p:cNvPr id="54276" name="Text Box 4"/>
          <p:cNvSpPr txBox="1">
            <a:spLocks noChangeArrowheads="1"/>
          </p:cNvSpPr>
          <p:nvPr/>
        </p:nvSpPr>
        <p:spPr bwMode="auto">
          <a:xfrm>
            <a:off x="6042026" y="0"/>
            <a:ext cx="188277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o-RO"/>
          </a:p>
        </p:txBody>
      </p:sp>
      <p:sp>
        <p:nvSpPr>
          <p:cNvPr id="54277" name="Text Box 5"/>
          <p:cNvSpPr txBox="1">
            <a:spLocks noChangeArrowheads="1"/>
          </p:cNvSpPr>
          <p:nvPr/>
        </p:nvSpPr>
        <p:spPr bwMode="auto">
          <a:xfrm>
            <a:off x="175845" y="196849"/>
            <a:ext cx="11160369" cy="83099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  <a:buClr>
                <a:schemeClr val="accent2"/>
              </a:buClr>
              <a:buSzPct val="80000"/>
              <a:buFont typeface="Wingdings" pitchFamily="2" charset="2"/>
              <a:buNone/>
            </a:pPr>
            <a:r>
              <a:rPr lang="hu-HU" sz="2400" dirty="0">
                <a:latin typeface="+mn-lt"/>
                <a:cs typeface="Times New Roman" pitchFamily="18" charset="0"/>
              </a:rPr>
              <a:t>Ha fordítva indulunk, vagyis „megfordítjuk” egy szónak a sorrendjét, majd a többiét, akkor az algoritmus a következ</a:t>
            </a:r>
            <a:r>
              <a:rPr lang="hu-HU" sz="2400" dirty="0">
                <a:latin typeface="+mn-lt"/>
              </a:rPr>
              <a:t>ő</a:t>
            </a:r>
            <a:r>
              <a:rPr lang="hu-HU" sz="2400" dirty="0">
                <a:latin typeface="+mn-lt"/>
                <a:cs typeface="Times New Roman" pitchFamily="18" charset="0"/>
              </a:rPr>
              <a:t>:</a:t>
            </a:r>
            <a:endParaRPr lang="en-GB" sz="2400" dirty="0">
              <a:latin typeface="+mn-lt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 sz="4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Times New Roman" pitchFamily="18" charset="0"/>
              </a:rPr>
              <a:t>Faktoriális</a:t>
            </a:r>
            <a:r>
              <a:rPr lang="hu-HU" b="1" dirty="0">
                <a:cs typeface="Times New Roman" pitchFamily="18" charset="0"/>
              </a:rPr>
              <a:t> </a:t>
            </a:r>
          </a:p>
        </p:txBody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08892" y="1417638"/>
            <a:ext cx="10773508" cy="5440362"/>
          </a:xfrm>
        </p:spPr>
        <p:txBody>
          <a:bodyPr>
            <a:noAutofit/>
          </a:bodyPr>
          <a:lstStyle/>
          <a:p>
            <a:pPr>
              <a:buFont typeface="Wingdings" pitchFamily="2" charset="2"/>
              <a:buNone/>
            </a:pPr>
            <a:r>
              <a:rPr lang="hu-HU" sz="2400" i="1" dirty="0">
                <a:cs typeface="Times New Roman" pitchFamily="18" charset="0"/>
              </a:rPr>
              <a:t>Írjuk ki </a:t>
            </a:r>
            <a:r>
              <a:rPr lang="hu-HU" sz="2400" i="1" dirty="0"/>
              <a:t>az </a:t>
            </a:r>
            <a:r>
              <a:rPr lang="hu-HU" sz="2400" i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Courier New" pitchFamily="49" charset="0"/>
              </a:rPr>
              <a:t>n</a:t>
            </a:r>
            <a:r>
              <a:rPr lang="hu-HU" sz="2400" i="1" dirty="0">
                <a:cs typeface="Times New Roman" pitchFamily="18" charset="0"/>
              </a:rPr>
              <a:t> adott szám</a:t>
            </a:r>
            <a:r>
              <a:rPr lang="hu-HU" sz="2400" i="1" dirty="0"/>
              <a:t> faktoriálisá</a:t>
            </a:r>
            <a:r>
              <a:rPr lang="hu-HU" sz="2400" i="1" dirty="0">
                <a:cs typeface="Times New Roman" pitchFamily="18" charset="0"/>
              </a:rPr>
              <a:t>t.</a:t>
            </a:r>
          </a:p>
          <a:p>
            <a:pPr>
              <a:buFont typeface="Wingdings" pitchFamily="2" charset="2"/>
              <a:buNone/>
            </a:pPr>
            <a:r>
              <a:rPr lang="hu-HU" sz="2400" b="1" i="1" dirty="0">
                <a:solidFill>
                  <a:srgbClr val="00B05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Elemzés</a:t>
            </a:r>
            <a:endParaRPr lang="hu-HU" sz="4000" b="1" i="1" dirty="0">
              <a:solidFill>
                <a:srgbClr val="00B050"/>
              </a:solidFill>
              <a:effectLst>
                <a:outerShdw blurRad="38100" dist="38100" dir="2700000" algn="tl">
                  <a:srgbClr val="000000"/>
                </a:outerShdw>
              </a:effectLst>
              <a:cs typeface="Times New Roman" pitchFamily="18" charset="0"/>
            </a:endParaRPr>
          </a:p>
          <a:p>
            <a:pPr>
              <a:buFont typeface="Wingdings" pitchFamily="2" charset="2"/>
              <a:buNone/>
            </a:pPr>
            <a:r>
              <a:rPr lang="hu-HU" sz="2400" dirty="0">
                <a:cs typeface="Times New Roman" pitchFamily="18" charset="0"/>
              </a:rPr>
              <a:t>Felhasználjuk a faktoriális matematikai definícióját és ez a </a:t>
            </a:r>
            <a:r>
              <a:rPr lang="hu-HU" sz="2400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Fakt</a:t>
            </a: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(n)</a:t>
            </a:r>
            <a:r>
              <a:rPr lang="hu-HU" sz="2400" dirty="0">
                <a:cs typeface="Times New Roman" pitchFamily="18" charset="0"/>
              </a:rPr>
              <a:t> </a:t>
            </a:r>
            <a:r>
              <a:rPr lang="hu-HU" sz="2400" dirty="0"/>
              <a:t>alprogramban</a:t>
            </a:r>
            <a:r>
              <a:rPr lang="hu-HU" sz="2400" dirty="0">
                <a:cs typeface="Times New Roman" pitchFamily="18" charset="0"/>
              </a:rPr>
              <a:t> lesz felismerhet</a:t>
            </a:r>
            <a:r>
              <a:rPr lang="hu-HU" sz="2400" dirty="0"/>
              <a:t>ő</a:t>
            </a:r>
            <a:r>
              <a:rPr lang="hu-HU" sz="2400" dirty="0">
                <a:cs typeface="Times New Roman" pitchFamily="18" charset="0"/>
              </a:rPr>
              <a:t>.</a:t>
            </a:r>
          </a:p>
          <a:p>
            <a:pPr>
              <a:buFont typeface="Wingdings" pitchFamily="2" charset="2"/>
              <a:buNone/>
            </a:pPr>
            <a:r>
              <a:rPr lang="hu-HU" sz="24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Algorithm</a:t>
            </a: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</a:t>
            </a:r>
            <a:r>
              <a:rPr lang="hu-HU" sz="2400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Fakt</a:t>
            </a: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(n): </a:t>
            </a:r>
          </a:p>
          <a:p>
            <a:pPr>
              <a:buFont typeface="Wingdings" pitchFamily="2" charset="2"/>
              <a:buNone/>
            </a:pP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 </a:t>
            </a: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  </a:t>
            </a:r>
            <a:r>
              <a:rPr lang="hu-HU" sz="24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If</a:t>
            </a: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n = 0 </a:t>
            </a:r>
            <a:r>
              <a:rPr lang="hu-HU" sz="24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then</a:t>
            </a: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</a:t>
            </a:r>
            <a:endParaRPr lang="hu-HU" sz="2400" dirty="0">
              <a:solidFill>
                <a:srgbClr val="C0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nsolas" panose="020B0609020204030204" pitchFamily="49" charset="0"/>
            </a:endParaRPr>
          </a:p>
          <a:p>
            <a:pPr>
              <a:buFont typeface="Wingdings" pitchFamily="2" charset="2"/>
              <a:buNone/>
            </a:pP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       </a:t>
            </a:r>
            <a:r>
              <a:rPr lang="hu-HU" sz="24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return</a:t>
            </a: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1</a:t>
            </a:r>
          </a:p>
          <a:p>
            <a:pPr>
              <a:buFont typeface="Wingdings" pitchFamily="2" charset="2"/>
              <a:buNone/>
            </a:pPr>
            <a:r>
              <a:rPr lang="hu-HU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    </a:t>
            </a:r>
            <a:r>
              <a:rPr lang="hu-HU" sz="24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else</a:t>
            </a: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</a:t>
            </a:r>
            <a:endParaRPr lang="hu-HU" sz="2400" dirty="0">
              <a:solidFill>
                <a:srgbClr val="C0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nsolas" panose="020B0609020204030204" pitchFamily="49" charset="0"/>
            </a:endParaRPr>
          </a:p>
          <a:p>
            <a:pPr>
              <a:buFont typeface="Wingdings" pitchFamily="2" charset="2"/>
              <a:buNone/>
            </a:pP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       </a:t>
            </a:r>
            <a:r>
              <a:rPr lang="hu-HU" sz="24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return</a:t>
            </a: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</a:t>
            </a:r>
            <a:r>
              <a:rPr lang="hu-HU" sz="2400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Fakt</a:t>
            </a: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(n - 1) * n</a:t>
            </a:r>
          </a:p>
          <a:p>
            <a:pPr>
              <a:buFont typeface="Wingdings" pitchFamily="2" charset="2"/>
              <a:buNone/>
            </a:pP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 </a:t>
            </a: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  </a:t>
            </a:r>
            <a:r>
              <a:rPr lang="hu-HU" sz="24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EndIf</a:t>
            </a:r>
            <a:endParaRPr lang="hu-HU" sz="2400" dirty="0">
              <a:solidFill>
                <a:srgbClr val="C0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nsolas" panose="020B0609020204030204" pitchFamily="49" charset="0"/>
              <a:cs typeface="Courier New" pitchFamily="49" charset="0"/>
            </a:endParaRPr>
          </a:p>
          <a:p>
            <a:pPr>
              <a:buFont typeface="Wingdings" pitchFamily="2" charset="2"/>
              <a:buNone/>
            </a:pPr>
            <a:r>
              <a:rPr lang="hu-HU" sz="24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EndAlgorithm</a:t>
            </a:r>
            <a:endParaRPr lang="hu-HU" sz="2400" i="1" dirty="0">
              <a:solidFill>
                <a:srgbClr val="C0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nsolas" panose="020B0609020204030204" pitchFamily="49" charset="0"/>
              <a:cs typeface="Courier New" pitchFamily="49" charset="0"/>
            </a:endParaRPr>
          </a:p>
          <a:p>
            <a:pPr>
              <a:buFont typeface="Wingdings" pitchFamily="2" charset="2"/>
              <a:buNone/>
            </a:pPr>
            <a:endParaRPr lang="hu-HU" sz="2400" i="1" dirty="0">
              <a:cs typeface="Times New Roman" pitchFamily="18" charset="0"/>
            </a:endParaRPr>
          </a:p>
        </p:txBody>
      </p:sp>
      <p:sp>
        <p:nvSpPr>
          <p:cNvPr id="4" name="Szövegdoboz 3"/>
          <p:cNvSpPr txBox="1"/>
          <p:nvPr/>
        </p:nvSpPr>
        <p:spPr>
          <a:xfrm>
            <a:off x="4737100" y="5863730"/>
            <a:ext cx="6646007" cy="46166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38100">
            <a:solidFill>
              <a:schemeClr val="tx2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hu-HU" sz="2400" dirty="0">
                <a:latin typeface="+mn-lt"/>
                <a:cs typeface="Times New Roman" pitchFamily="18" charset="0"/>
              </a:rPr>
              <a:t>Az els</a:t>
            </a:r>
            <a:r>
              <a:rPr lang="hu-HU" sz="2400" dirty="0">
                <a:latin typeface="+mn-lt"/>
              </a:rPr>
              <a:t>ő</a:t>
            </a:r>
            <a:r>
              <a:rPr lang="hu-HU" sz="2400" dirty="0">
                <a:latin typeface="+mn-lt"/>
                <a:cs typeface="Times New Roman" pitchFamily="18" charset="0"/>
              </a:rPr>
              <a:t> hívás: </a:t>
            </a:r>
            <a:r>
              <a:rPr lang="hu-HU" sz="2400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Fakt</a:t>
            </a: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(n)</a:t>
            </a:r>
            <a:r>
              <a:rPr lang="hu-HU" sz="2400" dirty="0">
                <a:latin typeface="+mn-lt"/>
              </a:rPr>
              <a:t>, ahol </a:t>
            </a:r>
            <a:r>
              <a:rPr lang="hu-HU" sz="2400" i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Courier New" pitchFamily="49" charset="0"/>
              </a:rPr>
              <a:t>n</a:t>
            </a:r>
            <a:r>
              <a:rPr lang="hu-HU" sz="2400" dirty="0">
                <a:latin typeface="+mn-lt"/>
              </a:rPr>
              <a:t> a beolvasott szám</a:t>
            </a:r>
            <a:r>
              <a:rPr lang="hu-HU" sz="2400" dirty="0">
                <a:latin typeface="+mn-lt"/>
                <a:cs typeface="Times New Roman" pitchFamily="18" charset="0"/>
              </a:rPr>
              <a:t>.</a:t>
            </a:r>
            <a:endParaRPr lang="en-GB" sz="2400" dirty="0">
              <a:latin typeface="+mn-lt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>
          <a:xfrm>
            <a:off x="2133600" y="419672"/>
            <a:ext cx="7772400" cy="762000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 sz="4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Times New Roman" pitchFamily="18" charset="0"/>
              </a:rPr>
              <a:t>Megjegyzések</a:t>
            </a:r>
          </a:p>
        </p:txBody>
      </p:sp>
      <p:sp>
        <p:nvSpPr>
          <p:cNvPr id="573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50277" y="1676400"/>
            <a:ext cx="10574215" cy="4419600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None/>
            </a:pPr>
            <a:r>
              <a:rPr lang="hu-HU" sz="2400" b="1" dirty="0">
                <a:solidFill>
                  <a:schemeClr val="folHlink"/>
                </a:solidFill>
                <a:cs typeface="Times New Roman" pitchFamily="18" charset="0"/>
              </a:rPr>
              <a:t>1</a:t>
            </a:r>
            <a:r>
              <a:rPr lang="en-US" sz="2400" b="1" dirty="0">
                <a:solidFill>
                  <a:schemeClr val="folHlink"/>
                </a:solidFill>
                <a:cs typeface="Times New Roman" pitchFamily="18" charset="0"/>
              </a:rPr>
              <a:t>.</a:t>
            </a:r>
            <a:r>
              <a:rPr lang="hu-HU" sz="2400" dirty="0">
                <a:cs typeface="Times New Roman" pitchFamily="18" charset="0"/>
              </a:rPr>
              <a:t> A faktoriális tulajdonképpeni kiszámolása akkor történik, amikor kilépünk egy-egy hívásból. Mivel minden egyes alkalommal más-más </a:t>
            </a:r>
            <a:r>
              <a:rPr lang="hu-HU" sz="2400" i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n</a:t>
            </a:r>
            <a:r>
              <a:rPr lang="hu-HU" sz="2400" dirty="0">
                <a:cs typeface="Times New Roman" pitchFamily="18" charset="0"/>
              </a:rPr>
              <a:t> paraméterre van szükség, fontos, hogy ezt </a:t>
            </a:r>
            <a:r>
              <a:rPr lang="hu-HU" sz="2400" i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értékként</a:t>
            </a:r>
            <a:r>
              <a:rPr lang="hu-HU" sz="2400" dirty="0">
                <a:cs typeface="Times New Roman" pitchFamily="18" charset="0"/>
              </a:rPr>
              <a:t> adjuk át; így kifejezéseket is írhatunk az aktuális paraméter helyére.</a:t>
            </a:r>
          </a:p>
          <a:p>
            <a:pPr>
              <a:buFont typeface="Wingdings" pitchFamily="2" charset="2"/>
              <a:buNone/>
            </a:pPr>
            <a:r>
              <a:rPr lang="hu-HU" sz="2400" b="1" dirty="0">
                <a:solidFill>
                  <a:schemeClr val="folHlink"/>
                </a:solidFill>
                <a:cs typeface="Times New Roman" pitchFamily="18" charset="0"/>
              </a:rPr>
              <a:t>2</a:t>
            </a:r>
            <a:r>
              <a:rPr lang="en-US" sz="2400" b="1" dirty="0">
                <a:solidFill>
                  <a:schemeClr val="folHlink"/>
                </a:solidFill>
                <a:cs typeface="Times New Roman" pitchFamily="18" charset="0"/>
              </a:rPr>
              <a:t>.</a:t>
            </a:r>
            <a:r>
              <a:rPr lang="hu-HU" sz="2400" dirty="0">
                <a:cs typeface="Times New Roman" pitchFamily="18" charset="0"/>
              </a:rPr>
              <a:t> </a:t>
            </a:r>
            <a:r>
              <a:rPr lang="hu-HU" sz="2400" dirty="0">
                <a:cs typeface="Times New Roman" pitchFamily="18" charset="0"/>
                <a:sym typeface="Symbol" pitchFamily="18" charset="2"/>
              </a:rPr>
              <a:t></a:t>
            </a:r>
            <a:r>
              <a:rPr lang="en-US" sz="2400" dirty="0">
                <a:cs typeface="Times New Roman" pitchFamily="18" charset="0"/>
                <a:sym typeface="Symbol" pitchFamily="18" charset="2"/>
              </a:rPr>
              <a:t> </a:t>
            </a:r>
            <a:r>
              <a:rPr lang="en-US" sz="2400" dirty="0">
                <a:cs typeface="Times New Roman" pitchFamily="18" charset="0"/>
              </a:rPr>
              <a:t>A</a:t>
            </a:r>
            <a:r>
              <a:rPr lang="hu-HU" sz="2400" dirty="0">
                <a:cs typeface="Times New Roman" pitchFamily="18" charset="0"/>
              </a:rPr>
              <a:t> faktoriális rekurzív kiszámítása el</a:t>
            </a:r>
            <a:r>
              <a:rPr lang="hu-HU" sz="2400" dirty="0"/>
              <a:t>ő</a:t>
            </a:r>
            <a:r>
              <a:rPr lang="hu-HU" sz="2400" dirty="0">
                <a:cs typeface="Times New Roman" pitchFamily="18" charset="0"/>
              </a:rPr>
              <a:t>nytelen; sokkal id</a:t>
            </a:r>
            <a:r>
              <a:rPr lang="hu-HU" sz="2400" dirty="0"/>
              <a:t>ő</a:t>
            </a:r>
            <a:r>
              <a:rPr lang="hu-HU" sz="2400" dirty="0">
                <a:cs typeface="Times New Roman" pitchFamily="18" charset="0"/>
              </a:rPr>
              <a:t>igényesebb mint az iteratív megoldás, hiszen szükséges volt </a:t>
            </a:r>
            <a:r>
              <a:rPr lang="hu-HU" sz="2400" i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n</a:t>
            </a:r>
            <a:r>
              <a:rPr lang="en-US" sz="2400" i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 </a:t>
            </a:r>
            <a:r>
              <a:rPr lang="hu-HU" sz="2400" i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+</a:t>
            </a:r>
            <a:r>
              <a:rPr lang="en-US" sz="2400" i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 </a:t>
            </a:r>
            <a:r>
              <a:rPr lang="hu-HU" sz="2400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1</a:t>
            </a:r>
            <a:r>
              <a:rPr lang="hu-HU" sz="2400" dirty="0">
                <a:cs typeface="Times New Roman" pitchFamily="18" charset="0"/>
              </a:rPr>
              <a:t>-szer</a:t>
            </a:r>
            <a:r>
              <a:rPr lang="hu-HU" sz="2400" i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 </a:t>
            </a:r>
            <a:r>
              <a:rPr lang="hu-HU" sz="2400" dirty="0">
                <a:cs typeface="Times New Roman" pitchFamily="18" charset="0"/>
              </a:rPr>
              <a:t>aktiválni a </a:t>
            </a:r>
            <a:r>
              <a:rPr lang="hu-HU" sz="2400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Fakt</a:t>
            </a:r>
            <a:r>
              <a:rPr lang="hu-HU" sz="2400" dirty="0">
                <a:cs typeface="Times New Roman" pitchFamily="18" charset="0"/>
              </a:rPr>
              <a:t> függvényt. </a:t>
            </a:r>
            <a:endParaRPr lang="hu-HU" sz="2400" i="1" dirty="0">
              <a:solidFill>
                <a:schemeClr val="folHlink"/>
              </a:solidFill>
              <a:cs typeface="Courier New" pitchFamily="49" charset="0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u-HU" sz="4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Times New Roman" pitchFamily="18" charset="0"/>
              </a:rPr>
              <a:t>Legnagyobb közös osztó </a:t>
            </a:r>
          </a:p>
        </p:txBody>
      </p:sp>
      <p:sp>
        <p:nvSpPr>
          <p:cNvPr id="583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08185" y="1981200"/>
            <a:ext cx="10128738" cy="3962400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None/>
            </a:pPr>
            <a:r>
              <a:rPr lang="hu-HU" sz="2400" i="1" dirty="0">
                <a:cs typeface="Times New Roman" pitchFamily="18" charset="0"/>
              </a:rPr>
              <a:t>Számítsuk ki rekurzívan két természetes szám legnagyobb közös osztóját!</a:t>
            </a:r>
          </a:p>
          <a:p>
            <a:pPr>
              <a:buFont typeface="Wingdings" pitchFamily="2" charset="2"/>
              <a:buNone/>
            </a:pPr>
            <a:r>
              <a:rPr lang="hu-HU" sz="2400" b="1" i="1" dirty="0">
                <a:solidFill>
                  <a:srgbClr val="00B05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Elemzés</a:t>
            </a:r>
          </a:p>
          <a:p>
            <a:pPr>
              <a:buFont typeface="Wingdings" pitchFamily="2" charset="2"/>
              <a:buNone/>
            </a:pPr>
            <a:r>
              <a:rPr lang="hu-HU" sz="2400" dirty="0">
                <a:cs typeface="Times New Roman" pitchFamily="18" charset="0"/>
              </a:rPr>
              <a:t>Ha figyelmesen elemezzük Eukleidész algoritmusát, észrevesszük, hogy a legnagyobb közös osztó (</a:t>
            </a:r>
            <a:r>
              <a:rPr lang="hu-HU" sz="2400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Lnko</a:t>
            </a: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(m, n)</a:t>
            </a:r>
            <a:r>
              <a:rPr lang="hu-HU" sz="2400" dirty="0">
                <a:cs typeface="Times New Roman" pitchFamily="18" charset="0"/>
              </a:rPr>
              <a:t>)  egyenl</a:t>
            </a:r>
            <a:r>
              <a:rPr lang="hu-HU" sz="2400" dirty="0"/>
              <a:t>ő</a:t>
            </a:r>
            <a:r>
              <a:rPr lang="hu-HU" sz="2400" dirty="0">
                <a:cs typeface="Times New Roman" pitchFamily="18" charset="0"/>
              </a:rPr>
              <a:t> </a:t>
            </a:r>
            <a:r>
              <a:rPr lang="hu-HU" sz="2400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Courier New" pitchFamily="49" charset="0"/>
              </a:rPr>
              <a:t>n</a:t>
            </a:r>
            <a:r>
              <a:rPr lang="hu-HU" sz="2400" dirty="0">
                <a:cs typeface="Times New Roman" pitchFamily="18" charset="0"/>
              </a:rPr>
              <a:t>-nel (ha </a:t>
            </a:r>
            <a:r>
              <a:rPr lang="hu-HU" sz="2400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Courier New" pitchFamily="49" charset="0"/>
              </a:rPr>
              <a:t>n</a:t>
            </a:r>
            <a:r>
              <a:rPr lang="hu-HU" sz="2400" dirty="0">
                <a:cs typeface="Times New Roman" pitchFamily="18" charset="0"/>
              </a:rPr>
              <a:t> osztója </a:t>
            </a:r>
            <a:r>
              <a:rPr lang="hu-HU" sz="2400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Courier New" pitchFamily="49" charset="0"/>
              </a:rPr>
              <a:t>m</a:t>
            </a:r>
            <a:r>
              <a:rPr lang="hu-HU" sz="2400" dirty="0">
                <a:cs typeface="Times New Roman" pitchFamily="18" charset="0"/>
              </a:rPr>
              <a:t>-nek), különben egyenl</a:t>
            </a:r>
            <a:r>
              <a:rPr lang="hu-HU" sz="2400" dirty="0"/>
              <a:t>ő</a:t>
            </a:r>
            <a:r>
              <a:rPr lang="hu-HU" sz="2400" dirty="0">
                <a:cs typeface="Times New Roman" pitchFamily="18" charset="0"/>
              </a:rPr>
              <a:t> </a:t>
            </a:r>
            <a:r>
              <a:rPr lang="hu-HU" sz="2400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Lnko</a:t>
            </a: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(n, m </a:t>
            </a:r>
            <a:r>
              <a:rPr lang="hu-HU" sz="2400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mod</a:t>
            </a: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n)</a:t>
            </a:r>
            <a:r>
              <a:rPr lang="hu-HU" sz="2400" dirty="0">
                <a:cs typeface="Times New Roman" pitchFamily="18" charset="0"/>
              </a:rPr>
              <a:t>-</a:t>
            </a:r>
            <a:r>
              <a:rPr lang="hu-HU" sz="2400" dirty="0" err="1">
                <a:cs typeface="Times New Roman" pitchFamily="18" charset="0"/>
              </a:rPr>
              <a:t>nel</a:t>
            </a:r>
            <a:r>
              <a:rPr lang="hu-HU" sz="2400" dirty="0">
                <a:cs typeface="Times New Roman" pitchFamily="18" charset="0"/>
              </a:rPr>
              <a:t>.  </a:t>
            </a:r>
            <a:endParaRPr lang="hu-HU" sz="2400" i="1" dirty="0">
              <a:solidFill>
                <a:schemeClr val="folHlink"/>
              </a:solidFill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u-HU" sz="4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Times New Roman" pitchFamily="18" charset="0"/>
              </a:rPr>
              <a:t>Iteratív és rekurzív algoritmusok</a:t>
            </a:r>
            <a:endParaRPr lang="ro-RO" sz="4000" b="1" dirty="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n-lt"/>
              <a:ea typeface="+mn-ea"/>
              <a:cs typeface="Times New Roman" pitchFamily="18" charset="0"/>
            </a:endParaRP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u-HU" sz="2400" dirty="0"/>
              <a:t>Bármely algoritmus megvalósítható </a:t>
            </a:r>
            <a:r>
              <a:rPr lang="hu-HU" sz="2400" b="1" i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iteratívan és/vagy rekurzívan</a:t>
            </a:r>
            <a:r>
              <a:rPr lang="hu-HU" sz="3200" dirty="0"/>
              <a:t>.</a:t>
            </a:r>
            <a:endParaRPr lang="hu-HU" sz="3000" b="1" i="1" dirty="0">
              <a:solidFill>
                <a:srgbClr val="00B0F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alibri" pitchFamily="34" charset="0"/>
            </a:endParaRPr>
          </a:p>
          <a:p>
            <a:r>
              <a:rPr lang="hu-HU" sz="2400" dirty="0"/>
              <a:t>Mindkét technikának a lényege: </a:t>
            </a:r>
            <a:r>
              <a:rPr lang="hu-HU" sz="2400" b="1" i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bizonyos utasítások </a:t>
            </a:r>
            <a:r>
              <a:rPr lang="hu-HU" sz="24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ismételt</a:t>
            </a:r>
            <a:r>
              <a:rPr lang="hu-HU" sz="2400" b="1" i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 végrehajtása</a:t>
            </a:r>
            <a:r>
              <a:rPr lang="hu-HU" sz="2400" dirty="0"/>
              <a:t>.</a:t>
            </a:r>
            <a:endParaRPr lang="hu-HU" sz="2400" b="1" i="1" dirty="0">
              <a:solidFill>
                <a:srgbClr val="00B0F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alibri" pitchFamily="34" charset="0"/>
            </a:endParaRPr>
          </a:p>
          <a:p>
            <a:r>
              <a:rPr lang="hu-HU" sz="2400" dirty="0"/>
              <a:t>Az iteratív algoritmusokban az ismétlést </a:t>
            </a:r>
            <a:r>
              <a:rPr lang="hu-HU" sz="2400" b="1" i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ciklusokkal</a:t>
            </a:r>
            <a:r>
              <a:rPr lang="hu-HU" sz="2400" dirty="0"/>
              <a:t> valósítjuk meg.</a:t>
            </a:r>
          </a:p>
          <a:p>
            <a:r>
              <a:rPr lang="hu-HU" sz="2400" dirty="0"/>
              <a:t>A rekurzív algoritmusokban az ismétlés azáltal valósul meg, hogy az illető alprogram </a:t>
            </a:r>
            <a:r>
              <a:rPr lang="hu-HU" sz="2400" b="1" i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meghívja önmagát</a:t>
            </a:r>
            <a:r>
              <a:rPr lang="hu-HU" sz="2400" dirty="0"/>
              <a:t>, amikor még aktív. 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0"/>
            <a:ext cx="11758246" cy="5216769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None/>
            </a:pPr>
            <a:r>
              <a:rPr lang="hu-HU" sz="24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Algorithm</a:t>
            </a: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</a:t>
            </a:r>
            <a:r>
              <a:rPr lang="hu-HU" sz="2400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Lnko</a:t>
            </a: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(m, n): </a:t>
            </a:r>
          </a:p>
          <a:p>
            <a:pPr>
              <a:buFont typeface="Wingdings" pitchFamily="2" charset="2"/>
              <a:buNone/>
            </a:pP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 </a:t>
            </a: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  </a:t>
            </a: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mar </a:t>
            </a: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  <a:sym typeface="Symbol" pitchFamily="18" charset="2"/>
              </a:rPr>
              <a:t></a:t>
            </a: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m </a:t>
            </a:r>
            <a:r>
              <a:rPr lang="hu-HU" sz="24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mod</a:t>
            </a: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n 		                // mar = </a:t>
            </a:r>
            <a:r>
              <a:rPr lang="hu-HU" sz="2400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lokális változó, </a:t>
            </a:r>
            <a:endParaRPr lang="hu-HU" sz="2400" dirty="0">
              <a:solidFill>
                <a:srgbClr val="C0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nsolas" panose="020B0609020204030204" pitchFamily="49" charset="0"/>
              <a:cs typeface="Courier New" pitchFamily="49" charset="0"/>
            </a:endParaRPr>
          </a:p>
          <a:p>
            <a:pPr algn="r">
              <a:buFont typeface="Wingdings" pitchFamily="2" charset="2"/>
              <a:buNone/>
            </a:pP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//</a:t>
            </a:r>
            <a:r>
              <a:rPr lang="hu-HU" sz="2400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így nem fogjuk egy híváson belül kétszer számítani a maradékot</a:t>
            </a: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</a:t>
            </a:r>
          </a:p>
          <a:p>
            <a:pPr>
              <a:buFont typeface="Wingdings" pitchFamily="2" charset="2"/>
              <a:buNone/>
            </a:pP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 </a:t>
            </a: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  </a:t>
            </a:r>
            <a:r>
              <a:rPr lang="hu-HU" sz="24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If</a:t>
            </a: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mar = 0 </a:t>
            </a:r>
            <a:r>
              <a:rPr lang="hu-HU" sz="24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then</a:t>
            </a: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</a:t>
            </a:r>
            <a:endParaRPr lang="hu-HU" sz="2400" dirty="0">
              <a:solidFill>
                <a:srgbClr val="C0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nsolas" panose="020B0609020204030204" pitchFamily="49" charset="0"/>
            </a:endParaRPr>
          </a:p>
          <a:p>
            <a:pPr>
              <a:buFont typeface="Wingdings" pitchFamily="2" charset="2"/>
              <a:buNone/>
            </a:pP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       </a:t>
            </a:r>
            <a:r>
              <a:rPr lang="hu-HU" sz="24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return</a:t>
            </a: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n </a:t>
            </a:r>
          </a:p>
          <a:p>
            <a:pPr>
              <a:buFont typeface="Wingdings" pitchFamily="2" charset="2"/>
              <a:buNone/>
            </a:pP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   </a:t>
            </a:r>
            <a:r>
              <a:rPr lang="hu-HU" sz="24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else</a:t>
            </a: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</a:t>
            </a:r>
            <a:endParaRPr lang="hu-HU" sz="2400" dirty="0">
              <a:solidFill>
                <a:srgbClr val="C0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nsolas" panose="020B0609020204030204" pitchFamily="49" charset="0"/>
            </a:endParaRPr>
          </a:p>
          <a:p>
            <a:pPr>
              <a:buFont typeface="Wingdings" pitchFamily="2" charset="2"/>
              <a:buNone/>
            </a:pP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        </a:t>
            </a:r>
            <a:r>
              <a:rPr lang="hu-HU" sz="24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return</a:t>
            </a: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</a:t>
            </a:r>
            <a:r>
              <a:rPr lang="hu-HU" sz="2400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Lnko</a:t>
            </a: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(n, mar)</a:t>
            </a:r>
          </a:p>
          <a:p>
            <a:pPr>
              <a:buFont typeface="Wingdings" pitchFamily="2" charset="2"/>
              <a:buNone/>
            </a:pP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 </a:t>
            </a:r>
            <a:r>
              <a:rPr lang="hu-HU" sz="24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EndIf</a:t>
            </a:r>
            <a:endParaRPr lang="hu-HU" sz="2400" dirty="0">
              <a:solidFill>
                <a:srgbClr val="C0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nsolas" panose="020B0609020204030204" pitchFamily="49" charset="0"/>
              <a:cs typeface="Courier New" pitchFamily="49" charset="0"/>
            </a:endParaRPr>
          </a:p>
          <a:p>
            <a:pPr>
              <a:buFont typeface="Wingdings" pitchFamily="2" charset="2"/>
              <a:buNone/>
            </a:pPr>
            <a:r>
              <a:rPr lang="hu-HU" sz="24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EndAlgorithm</a:t>
            </a:r>
            <a:endParaRPr lang="hu-HU" sz="2400" b="1" dirty="0">
              <a:solidFill>
                <a:srgbClr val="C0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nsolas" panose="020B0609020204030204" pitchFamily="49" charset="0"/>
              <a:cs typeface="Courier New" pitchFamily="49" charset="0"/>
            </a:endParaRPr>
          </a:p>
          <a:p>
            <a:pPr>
              <a:buFont typeface="Wingdings" pitchFamily="2" charset="2"/>
              <a:buNone/>
            </a:pPr>
            <a:endParaRPr lang="hu-HU" sz="2400" b="1" dirty="0">
              <a:solidFill>
                <a:srgbClr val="C0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nsolas" panose="020B0609020204030204" pitchFamily="49" charset="0"/>
              <a:cs typeface="Courier New" pitchFamily="49" charset="0"/>
            </a:endParaRPr>
          </a:p>
          <a:p>
            <a:pPr>
              <a:buFont typeface="Wingdings" pitchFamily="2" charset="2"/>
              <a:buNone/>
            </a:pPr>
            <a:endParaRPr lang="hu-HU" sz="2400" b="1" dirty="0">
              <a:solidFill>
                <a:srgbClr val="C0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nsolas" panose="020B0609020204030204" pitchFamily="49" charset="0"/>
              <a:cs typeface="Courier New" pitchFamily="49" charset="0"/>
            </a:endParaRPr>
          </a:p>
          <a:p>
            <a:pPr>
              <a:buFont typeface="Wingdings" pitchFamily="2" charset="2"/>
              <a:buNone/>
            </a:pPr>
            <a:endParaRPr lang="hu-HU" sz="2400" b="1" dirty="0">
              <a:solidFill>
                <a:srgbClr val="C0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nsolas" panose="020B0609020204030204" pitchFamily="49" charset="0"/>
              <a:cs typeface="Courier New" pitchFamily="49" charset="0"/>
            </a:endParaRPr>
          </a:p>
        </p:txBody>
      </p:sp>
      <p:sp>
        <p:nvSpPr>
          <p:cNvPr id="59396" name="Text Box 4"/>
          <p:cNvSpPr txBox="1">
            <a:spLocks noChangeArrowheads="1"/>
          </p:cNvSpPr>
          <p:nvPr/>
        </p:nvSpPr>
        <p:spPr bwMode="auto">
          <a:xfrm>
            <a:off x="304800" y="5333496"/>
            <a:ext cx="10553700" cy="46166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38100">
            <a:solidFill>
              <a:schemeClr val="tx2">
                <a:lumMod val="60000"/>
                <a:lumOff val="40000"/>
              </a:schemeClr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hu-HU" sz="2400" dirty="0">
                <a:latin typeface="+mn-lt"/>
                <a:cs typeface="Times New Roman" pitchFamily="18" charset="0"/>
              </a:rPr>
              <a:t>Az első hívás történhet például egy kiíró utasításból </a:t>
            </a:r>
            <a:r>
              <a:rPr lang="hu-HU" sz="2400" dirty="0">
                <a:latin typeface="Arial" charset="0"/>
                <a:cs typeface="Times New Roman" pitchFamily="18" charset="0"/>
              </a:rPr>
              <a:t>(</a:t>
            </a:r>
            <a:r>
              <a:rPr lang="hu-HU" sz="2400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Write</a:t>
            </a: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</a:t>
            </a:r>
            <a:r>
              <a:rPr lang="hu-HU" sz="2400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Lnko</a:t>
            </a: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(m, n)</a:t>
            </a:r>
            <a:r>
              <a:rPr lang="hu-HU" sz="2400" dirty="0">
                <a:latin typeface="Arial" charset="0"/>
                <a:cs typeface="Times New Roman" pitchFamily="18" charset="0"/>
              </a:rPr>
              <a:t>).</a:t>
            </a:r>
            <a:endParaRPr lang="en-GB" sz="2400" dirty="0">
              <a:latin typeface="Arial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title"/>
          </p:nvPr>
        </p:nvSpPr>
        <p:spPr>
          <a:xfrm>
            <a:off x="1981200" y="246744"/>
            <a:ext cx="7772400" cy="896257"/>
          </a:xfrm>
        </p:spPr>
        <p:txBody>
          <a:bodyPr>
            <a:normAutofit/>
          </a:bodyPr>
          <a:lstStyle/>
          <a:p>
            <a:r>
              <a:rPr lang="hu-HU" sz="4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Times New Roman" pitchFamily="18" charset="0"/>
              </a:rPr>
              <a:t>Descartes szorzat</a:t>
            </a:r>
          </a:p>
        </p:txBody>
      </p:sp>
      <p:sp>
        <p:nvSpPr>
          <p:cNvPr id="604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85446" y="1193799"/>
            <a:ext cx="10621108" cy="5321301"/>
          </a:xfrm>
        </p:spPr>
        <p:txBody>
          <a:bodyPr>
            <a:noAutofit/>
          </a:bodyPr>
          <a:lstStyle/>
          <a:p>
            <a:pPr>
              <a:buFont typeface="Wingdings" pitchFamily="2" charset="2"/>
              <a:buNone/>
            </a:pPr>
            <a:r>
              <a:rPr lang="hu-HU" sz="2400" i="1" dirty="0">
                <a:cs typeface="Times New Roman" pitchFamily="18" charset="0"/>
              </a:rPr>
              <a:t>Egy rajzon</a:t>
            </a:r>
            <a:r>
              <a:rPr lang="hu-HU" sz="2400" i="1" dirty="0"/>
              <a:t> </a:t>
            </a:r>
            <a:r>
              <a:rPr lang="hu-HU" sz="2400" b="1" i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sym typeface="Symbol" pitchFamily="18" charset="2"/>
              </a:rPr>
              <a:t>n</a:t>
            </a:r>
            <a:r>
              <a:rPr lang="hu-HU" sz="2400" i="1" dirty="0">
                <a:cs typeface="Times New Roman" pitchFamily="18" charset="0"/>
              </a:rPr>
              <a:t> virágot fogunk kiszínezni. A festékeket az </a:t>
            </a:r>
            <a:r>
              <a:rPr lang="hu-HU" sz="24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sym typeface="Symbol" pitchFamily="18" charset="2"/>
              </a:rPr>
              <a:t>1, 2, ...,</a:t>
            </a:r>
            <a:r>
              <a:rPr lang="hu-HU" sz="2400" b="1" i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sym typeface="Symbol" pitchFamily="18" charset="2"/>
              </a:rPr>
              <a:t> m </a:t>
            </a:r>
            <a:r>
              <a:rPr lang="hu-HU" sz="2400" i="1" dirty="0">
                <a:cs typeface="Times New Roman" pitchFamily="18" charset="0"/>
              </a:rPr>
              <a:t>számokkal kódoljuk. Bármely virág, bármilyen szín</a:t>
            </a:r>
            <a:r>
              <a:rPr lang="hu-HU" sz="2400" i="1" dirty="0"/>
              <a:t>ű</a:t>
            </a:r>
            <a:r>
              <a:rPr lang="hu-HU" sz="2400" i="1" dirty="0">
                <a:cs typeface="Times New Roman" pitchFamily="18" charset="0"/>
              </a:rPr>
              <a:t> lehet, de szeretnénk tudni, hogyan lehetne ezeket különböz</a:t>
            </a:r>
            <a:r>
              <a:rPr lang="hu-HU" sz="2400" i="1" dirty="0"/>
              <a:t>ő</a:t>
            </a:r>
            <a:r>
              <a:rPr lang="hu-HU" sz="2400" i="1" dirty="0">
                <a:cs typeface="Times New Roman" pitchFamily="18" charset="0"/>
              </a:rPr>
              <a:t> módon kiszínezni. </a:t>
            </a:r>
          </a:p>
          <a:p>
            <a:pPr algn="just">
              <a:buFont typeface="Wingdings" pitchFamily="2" charset="2"/>
              <a:buNone/>
            </a:pPr>
            <a:r>
              <a:rPr lang="hu-HU" sz="2400" dirty="0">
                <a:cs typeface="Times New Roman" pitchFamily="18" charset="0"/>
              </a:rPr>
              <a:t>1)    </a:t>
            </a:r>
            <a:r>
              <a:rPr lang="hu-HU" sz="2400" i="1" dirty="0">
                <a:cs typeface="Times New Roman" pitchFamily="18" charset="0"/>
              </a:rPr>
              <a:t>Oldjuk meg a feladatot, ha </a:t>
            </a:r>
            <a:r>
              <a:rPr lang="hu-HU" sz="2400" b="1" i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m </a:t>
            </a:r>
            <a:r>
              <a:rPr lang="hu-HU" sz="24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= 2</a:t>
            </a:r>
            <a:r>
              <a:rPr lang="hu-HU" sz="2400" dirty="0">
                <a:cs typeface="Times New Roman" pitchFamily="18" charset="0"/>
              </a:rPr>
              <a:t>;</a:t>
            </a:r>
          </a:p>
          <a:p>
            <a:pPr>
              <a:buFont typeface="Wingdings" pitchFamily="2" charset="2"/>
              <a:buNone/>
            </a:pPr>
            <a:r>
              <a:rPr lang="hu-HU" sz="2400" dirty="0">
                <a:cs typeface="Times New Roman" pitchFamily="18" charset="0"/>
              </a:rPr>
              <a:t>2)    </a:t>
            </a:r>
            <a:r>
              <a:rPr lang="hu-HU" sz="2400" i="1" dirty="0">
                <a:cs typeface="Times New Roman" pitchFamily="18" charset="0"/>
              </a:rPr>
              <a:t>Oldjuk meg a feladatot, ha</a:t>
            </a:r>
            <a:r>
              <a:rPr lang="hu-HU" sz="2400" dirty="0">
                <a:cs typeface="Times New Roman" pitchFamily="18" charset="0"/>
              </a:rPr>
              <a:t> </a:t>
            </a:r>
            <a:r>
              <a:rPr lang="hu-HU" sz="2400" b="1" i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m</a:t>
            </a:r>
            <a:r>
              <a:rPr lang="hu-HU" sz="2400" b="1" i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hu-HU" sz="24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sym typeface="Symbol" pitchFamily="18" charset="2"/>
              </a:rPr>
              <a:t> </a:t>
            </a:r>
            <a:r>
              <a:rPr lang="hu-HU" sz="24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2</a:t>
            </a:r>
            <a:r>
              <a:rPr lang="hu-HU" sz="2400" dirty="0">
                <a:cs typeface="Times New Roman" pitchFamily="18" charset="0"/>
              </a:rPr>
              <a:t>.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hu-HU" sz="2400" b="1" i="1" dirty="0">
                <a:solidFill>
                  <a:srgbClr val="00B05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Elemzés</a:t>
            </a:r>
            <a:r>
              <a:rPr lang="hu-HU" sz="2400" b="1" i="1" dirty="0">
                <a:cs typeface="Times New Roman" pitchFamily="18" charset="0"/>
              </a:rPr>
              <a:t>	</a:t>
            </a:r>
            <a:endParaRPr lang="hu-HU" sz="2400" dirty="0">
              <a:cs typeface="Times New Roman" pitchFamily="18" charset="0"/>
            </a:endParaRP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hu-HU" sz="2400" dirty="0">
                <a:cs typeface="Times New Roman" pitchFamily="18" charset="0"/>
              </a:rPr>
              <a:t>A </a:t>
            </a:r>
            <a:r>
              <a:rPr lang="hu-HU" sz="2400" dirty="0"/>
              <a:t>következő </a:t>
            </a:r>
            <a:r>
              <a:rPr lang="hu-HU" sz="2400" dirty="0">
                <a:cs typeface="Times New Roman" pitchFamily="18" charset="0"/>
              </a:rPr>
              <a:t>Descartes szorzat</a:t>
            </a:r>
            <a:r>
              <a:rPr lang="hu-HU" sz="2400" dirty="0"/>
              <a:t>ot</a:t>
            </a:r>
            <a:r>
              <a:rPr lang="hu-HU" sz="2400" dirty="0">
                <a:cs typeface="Times New Roman" pitchFamily="18" charset="0"/>
              </a:rPr>
              <a:t> </a:t>
            </a:r>
            <a:r>
              <a:rPr lang="hu-HU" sz="2400" dirty="0"/>
              <a:t>generáljuk:</a:t>
            </a:r>
            <a:r>
              <a:rPr lang="hu-HU" sz="2400" dirty="0">
                <a:cs typeface="Times New Roman" pitchFamily="18" charset="0"/>
              </a:rPr>
              <a:t> </a:t>
            </a:r>
            <a:r>
              <a:rPr lang="hu-HU" sz="2400" b="1" i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sym typeface="Symbol" pitchFamily="18" charset="2"/>
              </a:rPr>
              <a:t>x </a:t>
            </a:r>
            <a:r>
              <a:rPr lang="hu-HU" sz="24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sym typeface="Symbol" pitchFamily="18" charset="2"/>
              </a:rPr>
              <a:t>= (</a:t>
            </a:r>
            <a:r>
              <a:rPr lang="hu-HU" sz="2400" b="1" i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sym typeface="Symbol" pitchFamily="18" charset="2"/>
              </a:rPr>
              <a:t>x</a:t>
            </a:r>
            <a:r>
              <a:rPr lang="hu-HU" sz="2400" b="1" baseline="-25000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sym typeface="Symbol" pitchFamily="18" charset="2"/>
              </a:rPr>
              <a:t>1</a:t>
            </a:r>
            <a:r>
              <a:rPr lang="hu-HU" sz="2400" b="1" i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sym typeface="Symbol" pitchFamily="18" charset="2"/>
              </a:rPr>
              <a:t>, x</a:t>
            </a:r>
            <a:r>
              <a:rPr lang="hu-HU" sz="2400" b="1" baseline="-25000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sym typeface="Symbol" pitchFamily="18" charset="2"/>
              </a:rPr>
              <a:t>2</a:t>
            </a:r>
            <a:r>
              <a:rPr lang="hu-HU" sz="2400" b="1" i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sym typeface="Symbol" pitchFamily="18" charset="2"/>
              </a:rPr>
              <a:t>, ..., </a:t>
            </a:r>
            <a:r>
              <a:rPr lang="hu-HU" sz="2400" b="1" i="1" dirty="0" err="1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sym typeface="Symbol" pitchFamily="18" charset="2"/>
              </a:rPr>
              <a:t>x</a:t>
            </a:r>
            <a:r>
              <a:rPr lang="hu-HU" sz="2400" b="1" i="1" baseline="-25000" dirty="0" err="1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sym typeface="Symbol" pitchFamily="18" charset="2"/>
              </a:rPr>
              <a:t>n</a:t>
            </a:r>
            <a:r>
              <a:rPr lang="hu-HU" sz="2400" b="1" i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sym typeface="Symbol" pitchFamily="18" charset="2"/>
              </a:rPr>
              <a:t>),    x</a:t>
            </a:r>
            <a:r>
              <a:rPr lang="hu-HU" sz="2400" b="1" i="1" baseline="-25000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sym typeface="Symbol" pitchFamily="18" charset="2"/>
              </a:rPr>
              <a:t>i</a:t>
            </a:r>
            <a:r>
              <a:rPr lang="hu-HU" sz="2400" b="1" i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sym typeface="Symbol" pitchFamily="18" charset="2"/>
              </a:rPr>
              <a:t> </a:t>
            </a:r>
            <a:r>
              <a:rPr lang="hu-HU" sz="24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sym typeface="Symbol" pitchFamily="18" charset="2"/>
              </a:rPr>
              <a:t> </a:t>
            </a:r>
            <a:r>
              <a:rPr lang="hu-HU" sz="2400" b="1" i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sym typeface="Symbol" pitchFamily="18" charset="2"/>
              </a:rPr>
              <a:t>M, i </a:t>
            </a:r>
            <a:r>
              <a:rPr lang="hu-HU" sz="24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sym typeface="Symbol" pitchFamily="18" charset="2"/>
              </a:rPr>
              <a:t>= 1, …, </a:t>
            </a:r>
            <a:r>
              <a:rPr lang="hu-HU" sz="2400" b="1" i="1" dirty="0" err="1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sym typeface="Symbol" pitchFamily="18" charset="2"/>
              </a:rPr>
              <a:t>n.</a:t>
            </a:r>
            <a:r>
              <a:rPr lang="hu-HU" sz="2400" b="1" i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sym typeface="Symbol" pitchFamily="18" charset="2"/>
              </a:rPr>
              <a:t> </a:t>
            </a:r>
            <a:r>
              <a:rPr lang="hu-HU" sz="2400" dirty="0">
                <a:cs typeface="Times New Roman" pitchFamily="18" charset="0"/>
                <a:sym typeface="Symbol" pitchFamily="18" charset="2"/>
              </a:rPr>
              <a:t>ha</a:t>
            </a:r>
            <a:r>
              <a:rPr lang="hu-HU" sz="2400" b="1" i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sym typeface="Symbol" pitchFamily="18" charset="2"/>
              </a:rPr>
              <a:t> m </a:t>
            </a:r>
            <a:r>
              <a:rPr lang="hu-HU" sz="24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sym typeface="Symbol" pitchFamily="18" charset="2"/>
              </a:rPr>
              <a:t>= 2</a:t>
            </a:r>
            <a:r>
              <a:rPr lang="hu-HU" sz="2400" b="1" i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sym typeface="Symbol" pitchFamily="18" charset="2"/>
              </a:rPr>
              <a:t> </a:t>
            </a:r>
            <a:r>
              <a:rPr lang="hu-HU" sz="2400" dirty="0">
                <a:cs typeface="Times New Roman" pitchFamily="18" charset="0"/>
                <a:sym typeface="Symbol" pitchFamily="18" charset="2"/>
              </a:rPr>
              <a:t>és</a:t>
            </a:r>
            <a:r>
              <a:rPr lang="hu-HU" sz="2400" b="1" i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sym typeface="Symbol" pitchFamily="18" charset="2"/>
              </a:rPr>
              <a:t> n </a:t>
            </a:r>
            <a:r>
              <a:rPr lang="hu-HU" sz="24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sym typeface="Symbol" pitchFamily="18" charset="2"/>
              </a:rPr>
              <a:t>= 3,</a:t>
            </a:r>
            <a:r>
              <a:rPr lang="hu-HU" sz="2400" b="1" i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sym typeface="Symbol" pitchFamily="18" charset="2"/>
              </a:rPr>
              <a:t> M</a:t>
            </a:r>
            <a:r>
              <a:rPr lang="hu-HU" sz="2400" b="1" baseline="30000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sym typeface="Symbol" pitchFamily="18" charset="2"/>
              </a:rPr>
              <a:t>3</a:t>
            </a:r>
            <a:r>
              <a:rPr lang="hu-HU" sz="2400" b="1" i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sym typeface="Symbol" pitchFamily="18" charset="2"/>
              </a:rPr>
              <a:t> = M  M  M , M </a:t>
            </a:r>
            <a:r>
              <a:rPr lang="hu-HU" sz="24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sym typeface="Symbol" pitchFamily="18" charset="2"/>
              </a:rPr>
              <a:t>= {1, 2}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hu-HU" sz="2400" b="1" dirty="0">
                <a:cs typeface="Times New Roman" pitchFamily="18" charset="0"/>
              </a:rPr>
              <a:t>     </a:t>
            </a:r>
            <a:r>
              <a:rPr lang="hu-HU" sz="2400" b="1" dirty="0"/>
              <a:t> </a:t>
            </a:r>
            <a:r>
              <a:rPr lang="hu-HU" sz="2400" b="1" dirty="0">
                <a:solidFill>
                  <a:schemeClr val="folHlink"/>
                </a:solidFill>
              </a:rPr>
              <a:t> </a:t>
            </a:r>
            <a:r>
              <a:rPr lang="hu-HU" sz="2400" b="1" i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sym typeface="Symbol" pitchFamily="18" charset="2"/>
              </a:rPr>
              <a:t>x</a:t>
            </a:r>
            <a:r>
              <a:rPr lang="hu-HU" sz="2400" b="1" baseline="-25000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sym typeface="Symbol" pitchFamily="18" charset="2"/>
              </a:rPr>
              <a:t>1</a:t>
            </a:r>
            <a:r>
              <a:rPr lang="hu-HU" sz="2400" b="1" i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sym typeface="Symbol" pitchFamily="18" charset="2"/>
              </a:rPr>
              <a:t>   x</a:t>
            </a:r>
            <a:r>
              <a:rPr lang="hu-HU" sz="2400" b="1" baseline="-25000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sym typeface="Symbol" pitchFamily="18" charset="2"/>
              </a:rPr>
              <a:t>2</a:t>
            </a:r>
            <a:r>
              <a:rPr lang="hu-HU" sz="2400" b="1" i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sym typeface="Symbol" pitchFamily="18" charset="2"/>
              </a:rPr>
              <a:t>    x</a:t>
            </a:r>
            <a:r>
              <a:rPr lang="hu-HU" sz="2400" b="1" baseline="-25000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sym typeface="Symbol" pitchFamily="18" charset="2"/>
              </a:rPr>
              <a:t>3</a:t>
            </a:r>
            <a:r>
              <a:rPr lang="hu-HU" sz="2400" b="1" i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sym typeface="Symbol" pitchFamily="18" charset="2"/>
              </a:rPr>
              <a:t>          x</a:t>
            </a:r>
            <a:r>
              <a:rPr lang="hu-HU" sz="2400" b="1" baseline="-25000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sym typeface="Symbol" pitchFamily="18" charset="2"/>
              </a:rPr>
              <a:t>1</a:t>
            </a:r>
            <a:r>
              <a:rPr lang="hu-HU" sz="2400" b="1" i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sym typeface="Symbol" pitchFamily="18" charset="2"/>
              </a:rPr>
              <a:t>    x</a:t>
            </a:r>
            <a:r>
              <a:rPr lang="hu-HU" sz="2400" b="1" baseline="-25000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sym typeface="Symbol" pitchFamily="18" charset="2"/>
              </a:rPr>
              <a:t>2</a:t>
            </a:r>
            <a:r>
              <a:rPr lang="hu-HU" sz="2400" b="1" i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sym typeface="Symbol" pitchFamily="18" charset="2"/>
              </a:rPr>
              <a:t>    x</a:t>
            </a:r>
            <a:r>
              <a:rPr lang="hu-HU" sz="2400" b="1" baseline="-25000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sym typeface="Symbol" pitchFamily="18" charset="2"/>
              </a:rPr>
              <a:t>3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hu-HU" sz="24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sym typeface="Symbol" pitchFamily="18" charset="2"/>
              </a:rPr>
              <a:t> </a:t>
            </a:r>
            <a:r>
              <a:rPr lang="hu-HU" sz="2400" dirty="0">
                <a:cs typeface="Times New Roman" pitchFamily="18" charset="0"/>
                <a:sym typeface="Symbol" pitchFamily="18" charset="2"/>
              </a:rPr>
              <a:t>1)   </a:t>
            </a:r>
            <a:r>
              <a:rPr lang="hu-HU" sz="2400" b="1" dirty="0" err="1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sym typeface="Symbol" pitchFamily="18" charset="2"/>
              </a:rPr>
              <a:t>1</a:t>
            </a:r>
            <a:r>
              <a:rPr lang="hu-HU" sz="24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sym typeface="Symbol" pitchFamily="18" charset="2"/>
              </a:rPr>
              <a:t>    </a:t>
            </a:r>
            <a:r>
              <a:rPr lang="hu-HU" sz="2400" b="1" dirty="0" err="1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sym typeface="Symbol" pitchFamily="18" charset="2"/>
              </a:rPr>
              <a:t>1</a:t>
            </a:r>
            <a:r>
              <a:rPr lang="hu-HU" sz="24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sym typeface="Symbol" pitchFamily="18" charset="2"/>
              </a:rPr>
              <a:t>     </a:t>
            </a:r>
            <a:r>
              <a:rPr lang="hu-HU" sz="2400" b="1" dirty="0" err="1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sym typeface="Symbol" pitchFamily="18" charset="2"/>
              </a:rPr>
              <a:t>1</a:t>
            </a:r>
            <a:r>
              <a:rPr lang="hu-HU" sz="24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sym typeface="Symbol" pitchFamily="18" charset="2"/>
              </a:rPr>
              <a:t>      </a:t>
            </a:r>
            <a:r>
              <a:rPr lang="hu-HU" sz="2400" dirty="0">
                <a:cs typeface="Times New Roman" pitchFamily="18" charset="0"/>
                <a:sym typeface="Symbol" pitchFamily="18" charset="2"/>
              </a:rPr>
              <a:t>5)  </a:t>
            </a:r>
            <a:r>
              <a:rPr lang="hu-HU" sz="24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sym typeface="Symbol" pitchFamily="18" charset="2"/>
              </a:rPr>
              <a:t>2     1     </a:t>
            </a:r>
            <a:r>
              <a:rPr lang="hu-HU" sz="2400" b="1" dirty="0" err="1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sym typeface="Symbol" pitchFamily="18" charset="2"/>
              </a:rPr>
              <a:t>1</a:t>
            </a:r>
            <a:endParaRPr lang="hu-HU" sz="2400" b="1" dirty="0">
              <a:solidFill>
                <a:srgbClr val="00B0F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alibri" pitchFamily="34" charset="0"/>
              <a:sym typeface="Symbol" pitchFamily="18" charset="2"/>
            </a:endParaRP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hu-HU" sz="24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sym typeface="Symbol" pitchFamily="18" charset="2"/>
              </a:rPr>
              <a:t> </a:t>
            </a:r>
            <a:r>
              <a:rPr lang="hu-HU" sz="2400" dirty="0">
                <a:cs typeface="Times New Roman" pitchFamily="18" charset="0"/>
                <a:sym typeface="Symbol" pitchFamily="18" charset="2"/>
              </a:rPr>
              <a:t>2)   </a:t>
            </a:r>
            <a:r>
              <a:rPr lang="hu-HU" sz="24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sym typeface="Symbol" pitchFamily="18" charset="2"/>
              </a:rPr>
              <a:t>1    </a:t>
            </a:r>
            <a:r>
              <a:rPr lang="hu-HU" sz="2400" b="1" dirty="0" err="1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sym typeface="Symbol" pitchFamily="18" charset="2"/>
              </a:rPr>
              <a:t>1</a:t>
            </a:r>
            <a:r>
              <a:rPr lang="hu-HU" sz="24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sym typeface="Symbol" pitchFamily="18" charset="2"/>
              </a:rPr>
              <a:t>     2      </a:t>
            </a:r>
            <a:r>
              <a:rPr lang="hu-HU" sz="2400" dirty="0">
                <a:cs typeface="Times New Roman" pitchFamily="18" charset="0"/>
                <a:sym typeface="Symbol" pitchFamily="18" charset="2"/>
              </a:rPr>
              <a:t>6)  </a:t>
            </a:r>
            <a:r>
              <a:rPr lang="hu-HU" sz="24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sym typeface="Symbol" pitchFamily="18" charset="2"/>
              </a:rPr>
              <a:t>2     1     2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hu-HU" sz="24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sym typeface="Symbol" pitchFamily="18" charset="2"/>
              </a:rPr>
              <a:t> </a:t>
            </a:r>
            <a:r>
              <a:rPr lang="hu-HU" sz="2400" dirty="0">
                <a:cs typeface="Times New Roman" pitchFamily="18" charset="0"/>
                <a:sym typeface="Symbol" pitchFamily="18" charset="2"/>
              </a:rPr>
              <a:t>3)</a:t>
            </a:r>
            <a:r>
              <a:rPr lang="hu-HU" sz="24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sym typeface="Symbol" pitchFamily="18" charset="2"/>
              </a:rPr>
              <a:t>   1    2     1      </a:t>
            </a:r>
            <a:r>
              <a:rPr lang="hu-HU" sz="2400" dirty="0">
                <a:cs typeface="Times New Roman" pitchFamily="18" charset="0"/>
                <a:sym typeface="Symbol" pitchFamily="18" charset="2"/>
              </a:rPr>
              <a:t>7)  </a:t>
            </a:r>
            <a:r>
              <a:rPr lang="hu-HU" sz="24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sym typeface="Symbol" pitchFamily="18" charset="2"/>
              </a:rPr>
              <a:t>2     </a:t>
            </a:r>
            <a:r>
              <a:rPr lang="hu-HU" sz="2400" b="1" dirty="0" err="1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sym typeface="Symbol" pitchFamily="18" charset="2"/>
              </a:rPr>
              <a:t>2</a:t>
            </a:r>
            <a:r>
              <a:rPr lang="hu-HU" sz="24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sym typeface="Symbol" pitchFamily="18" charset="2"/>
              </a:rPr>
              <a:t>     1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hu-HU" sz="24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sym typeface="Symbol" pitchFamily="18" charset="2"/>
              </a:rPr>
              <a:t> </a:t>
            </a:r>
            <a:r>
              <a:rPr lang="hu-HU" sz="2400" dirty="0">
                <a:cs typeface="Times New Roman" pitchFamily="18" charset="0"/>
                <a:sym typeface="Symbol" pitchFamily="18" charset="2"/>
              </a:rPr>
              <a:t>4)   </a:t>
            </a:r>
            <a:r>
              <a:rPr lang="hu-HU" sz="24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sym typeface="Symbol" pitchFamily="18" charset="2"/>
              </a:rPr>
              <a:t>1    2     2      </a:t>
            </a:r>
            <a:r>
              <a:rPr lang="hu-HU" sz="2400" dirty="0">
                <a:cs typeface="Times New Roman" pitchFamily="18" charset="0"/>
                <a:sym typeface="Symbol" pitchFamily="18" charset="2"/>
              </a:rPr>
              <a:t>8)  </a:t>
            </a:r>
            <a:r>
              <a:rPr lang="hu-HU" sz="24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sym typeface="Symbol" pitchFamily="18" charset="2"/>
              </a:rPr>
              <a:t>2     2     2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85445" y="1302667"/>
            <a:ext cx="10632831" cy="4875396"/>
          </a:xfrm>
        </p:spPr>
        <p:txBody>
          <a:bodyPr>
            <a:noAutofit/>
          </a:bodyPr>
          <a:lstStyle/>
          <a:p>
            <a:pPr>
              <a:buClr>
                <a:schemeClr val="folHlink"/>
              </a:buClr>
            </a:pPr>
            <a:r>
              <a:rPr lang="hu-HU" sz="2400" dirty="0">
                <a:cs typeface="Times New Roman" pitchFamily="18" charset="0"/>
              </a:rPr>
              <a:t>Ha </a:t>
            </a:r>
            <a:r>
              <a:rPr lang="hu-HU" sz="24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sym typeface="Symbol" pitchFamily="18" charset="2"/>
              </a:rPr>
              <a:t>x</a:t>
            </a:r>
            <a:r>
              <a:rPr lang="hu-HU" sz="2400" b="1" baseline="-25000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sym typeface="Symbol" pitchFamily="18" charset="2"/>
              </a:rPr>
              <a:t>1</a:t>
            </a:r>
            <a:r>
              <a:rPr lang="hu-HU" sz="24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sym typeface="Symbol" pitchFamily="18" charset="2"/>
              </a:rPr>
              <a:t> = 1 </a:t>
            </a:r>
            <a:r>
              <a:rPr lang="hu-HU" sz="2400" dirty="0">
                <a:cs typeface="Times New Roman" pitchFamily="18" charset="0"/>
              </a:rPr>
              <a:t>és eltekintünk t</a:t>
            </a:r>
            <a:r>
              <a:rPr lang="hu-HU" sz="2400" dirty="0"/>
              <a:t>ő</a:t>
            </a:r>
            <a:r>
              <a:rPr lang="hu-HU" sz="2400" dirty="0">
                <a:cs typeface="Times New Roman" pitchFamily="18" charset="0"/>
              </a:rPr>
              <a:t>le, </a:t>
            </a:r>
            <a:r>
              <a:rPr lang="hu-HU" sz="2400" dirty="0"/>
              <a:t>az </a:t>
            </a:r>
            <a:r>
              <a:rPr lang="hu-HU" sz="2400" dirty="0">
                <a:cs typeface="Times New Roman" pitchFamily="18" charset="0"/>
              </a:rPr>
              <a:t>(</a:t>
            </a:r>
            <a:r>
              <a:rPr lang="hu-HU" sz="2400" b="1" i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sym typeface="Symbol" pitchFamily="18" charset="2"/>
              </a:rPr>
              <a:t>x</a:t>
            </a:r>
            <a:r>
              <a:rPr lang="hu-HU" sz="2400" b="1" baseline="-25000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sym typeface="Symbol" pitchFamily="18" charset="2"/>
              </a:rPr>
              <a:t>2</a:t>
            </a:r>
            <a:r>
              <a:rPr lang="hu-HU" sz="24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sym typeface="Symbol" pitchFamily="18" charset="2"/>
              </a:rPr>
              <a:t>, </a:t>
            </a:r>
            <a:r>
              <a:rPr lang="hu-HU" sz="2400" b="1" i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sym typeface="Symbol" pitchFamily="18" charset="2"/>
              </a:rPr>
              <a:t>x</a:t>
            </a:r>
            <a:r>
              <a:rPr lang="hu-HU" sz="2400" b="1" baseline="-25000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sym typeface="Symbol" pitchFamily="18" charset="2"/>
              </a:rPr>
              <a:t>3</a:t>
            </a:r>
            <a:r>
              <a:rPr lang="hu-HU" sz="2400" dirty="0">
                <a:cs typeface="Times New Roman" pitchFamily="18" charset="0"/>
              </a:rPr>
              <a:t>) elemek értékei az   </a:t>
            </a:r>
            <a:r>
              <a:rPr lang="hu-HU" sz="2400" b="1" i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M </a:t>
            </a:r>
            <a:r>
              <a:rPr lang="hu-HU" sz="24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sym typeface="Symbol" pitchFamily="18" charset="2"/>
              </a:rPr>
              <a:t> </a:t>
            </a:r>
            <a:r>
              <a:rPr lang="hu-HU" sz="2400" b="1" i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M </a:t>
            </a:r>
            <a:r>
              <a:rPr lang="hu-HU" sz="2400" dirty="0">
                <a:cs typeface="Times New Roman" pitchFamily="18" charset="0"/>
              </a:rPr>
              <a:t>Descartes szorzatot jelentik. </a:t>
            </a:r>
            <a:endParaRPr lang="hu-HU" sz="2400" dirty="0"/>
          </a:p>
          <a:p>
            <a:pPr>
              <a:buClr>
                <a:schemeClr val="folHlink"/>
              </a:buClr>
            </a:pPr>
            <a:r>
              <a:rPr lang="hu-HU" sz="2400" dirty="0">
                <a:cs typeface="Times New Roman" pitchFamily="18" charset="0"/>
              </a:rPr>
              <a:t>Ugyanígy, ha </a:t>
            </a:r>
            <a:r>
              <a:rPr lang="hu-HU" sz="2400" b="1" i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x</a:t>
            </a:r>
            <a:r>
              <a:rPr lang="hu-HU" sz="2400" b="1" baseline="-25000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1</a:t>
            </a:r>
            <a:r>
              <a:rPr lang="hu-HU" sz="24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 = 2 </a:t>
            </a:r>
            <a:r>
              <a:rPr lang="hu-HU" sz="2400" dirty="0">
                <a:cs typeface="Times New Roman" pitchFamily="18" charset="0"/>
              </a:rPr>
              <a:t>és eltekintünk t</a:t>
            </a:r>
            <a:r>
              <a:rPr lang="hu-HU" sz="2400" dirty="0"/>
              <a:t>ő</a:t>
            </a:r>
            <a:r>
              <a:rPr lang="hu-HU" sz="2400" dirty="0">
                <a:cs typeface="Times New Roman" pitchFamily="18" charset="0"/>
              </a:rPr>
              <a:t>le. </a:t>
            </a:r>
            <a:endParaRPr lang="hu-HU" sz="2400" dirty="0"/>
          </a:p>
          <a:p>
            <a:pPr>
              <a:buFont typeface="Symbol" pitchFamily="18" charset="2"/>
              <a:buChar char="Þ"/>
            </a:pPr>
            <a:r>
              <a:rPr lang="hu-HU" sz="2400" dirty="0">
                <a:cs typeface="Times New Roman" pitchFamily="18" charset="0"/>
              </a:rPr>
              <a:t>az </a:t>
            </a:r>
            <a:r>
              <a:rPr lang="hu-HU" sz="2400" b="1" i="1" dirty="0" err="1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M</a:t>
            </a:r>
            <a:r>
              <a:rPr lang="hu-HU" sz="2400" b="1" i="1" baseline="30000" dirty="0" err="1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n</a:t>
            </a:r>
            <a:r>
              <a:rPr lang="hu-HU" sz="2400" dirty="0">
                <a:cs typeface="Times New Roman" pitchFamily="18" charset="0"/>
              </a:rPr>
              <a:t> Descartes szorzat elemeinek generálása feltételezi, hogy az </a:t>
            </a:r>
            <a:r>
              <a:rPr lang="hu-HU" sz="24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1</a:t>
            </a:r>
            <a:r>
              <a:rPr lang="hu-HU" sz="2400" dirty="0">
                <a:cs typeface="Times New Roman" pitchFamily="18" charset="0"/>
              </a:rPr>
              <a:t> és </a:t>
            </a:r>
            <a:r>
              <a:rPr lang="hu-HU" sz="24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2</a:t>
            </a:r>
            <a:r>
              <a:rPr lang="hu-HU" sz="2400" dirty="0">
                <a:cs typeface="Times New Roman" pitchFamily="18" charset="0"/>
              </a:rPr>
              <a:t> értékeket egymás után válasszuk ki és adjuk </a:t>
            </a:r>
            <a:r>
              <a:rPr lang="hu-HU" sz="2400" b="1" i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x</a:t>
            </a:r>
            <a:r>
              <a:rPr lang="hu-HU" sz="2400" b="1" baseline="-25000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1</a:t>
            </a:r>
            <a:r>
              <a:rPr lang="hu-HU" sz="2400" dirty="0">
                <a:cs typeface="Times New Roman" pitchFamily="18" charset="0"/>
              </a:rPr>
              <a:t>-nek, majd generáljuk az </a:t>
            </a:r>
            <a:r>
              <a:rPr lang="hu-HU" sz="2400" b="1" i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M</a:t>
            </a:r>
            <a:r>
              <a:rPr lang="hu-HU" sz="2400" b="1" i="1" baseline="30000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n</a:t>
            </a:r>
            <a:r>
              <a:rPr lang="hu-HU" sz="2400" b="1" baseline="30000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-1</a:t>
            </a:r>
            <a:r>
              <a:rPr lang="hu-HU" sz="2400" dirty="0">
                <a:cs typeface="Times New Roman" pitchFamily="18" charset="0"/>
              </a:rPr>
              <a:t> Descartes szorzatot.</a:t>
            </a:r>
          </a:p>
          <a:p>
            <a:pPr>
              <a:buClr>
                <a:schemeClr val="folHlink"/>
              </a:buClr>
            </a:pPr>
            <a:r>
              <a:rPr lang="hu-HU" sz="2400" dirty="0">
                <a:cs typeface="Times New Roman" pitchFamily="18" charset="0"/>
              </a:rPr>
              <a:t>Ennek elemeit meg</a:t>
            </a:r>
            <a:r>
              <a:rPr lang="hu-HU" sz="2400" dirty="0"/>
              <a:t>ő</a:t>
            </a:r>
            <a:r>
              <a:rPr lang="hu-HU" sz="2400" dirty="0">
                <a:cs typeface="Times New Roman" pitchFamily="18" charset="0"/>
              </a:rPr>
              <a:t>rizzük a sorozatunkban, a második elemt</a:t>
            </a:r>
            <a:r>
              <a:rPr lang="hu-HU" sz="2400" dirty="0"/>
              <a:t>ő</a:t>
            </a:r>
            <a:r>
              <a:rPr lang="hu-HU" sz="2400" dirty="0">
                <a:cs typeface="Times New Roman" pitchFamily="18" charset="0"/>
              </a:rPr>
              <a:t>l kezd</a:t>
            </a:r>
            <a:r>
              <a:rPr lang="hu-HU" sz="2400" dirty="0"/>
              <a:t>ő</a:t>
            </a:r>
            <a:r>
              <a:rPr lang="hu-HU" sz="2400" dirty="0">
                <a:cs typeface="Times New Roman" pitchFamily="18" charset="0"/>
              </a:rPr>
              <a:t>d</a:t>
            </a:r>
            <a:r>
              <a:rPr lang="hu-HU" sz="2400" dirty="0"/>
              <a:t>ő</a:t>
            </a:r>
            <a:r>
              <a:rPr lang="hu-HU" sz="2400" dirty="0">
                <a:cs typeface="Times New Roman" pitchFamily="18" charset="0"/>
              </a:rPr>
              <a:t>en. </a:t>
            </a:r>
            <a:endParaRPr lang="hu-HU" sz="2400" dirty="0"/>
          </a:p>
          <a:p>
            <a:pPr>
              <a:buClr>
                <a:schemeClr val="folHlink"/>
              </a:buClr>
            </a:pPr>
            <a:r>
              <a:rPr lang="hu-HU" sz="2400" dirty="0">
                <a:cs typeface="Times New Roman" pitchFamily="18" charset="0"/>
              </a:rPr>
              <a:t>Ezen elemek generálása újból azt jelenti, hogy az </a:t>
            </a:r>
            <a:r>
              <a:rPr lang="hu-HU" sz="24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1</a:t>
            </a:r>
            <a:r>
              <a:rPr lang="hu-HU" sz="2400" dirty="0">
                <a:cs typeface="Times New Roman" pitchFamily="18" charset="0"/>
              </a:rPr>
              <a:t> és </a:t>
            </a:r>
            <a:r>
              <a:rPr lang="hu-HU" sz="24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2</a:t>
            </a:r>
            <a:r>
              <a:rPr lang="hu-HU" sz="2400" dirty="0">
                <a:cs typeface="Times New Roman" pitchFamily="18" charset="0"/>
              </a:rPr>
              <a:t> értékeket egymás után kiválasz</a:t>
            </a:r>
            <a:r>
              <a:rPr lang="hu-HU" sz="2400" dirty="0"/>
              <a:t>tj</a:t>
            </a:r>
            <a:r>
              <a:rPr lang="hu-HU" sz="2400" dirty="0">
                <a:cs typeface="Times New Roman" pitchFamily="18" charset="0"/>
              </a:rPr>
              <a:t>uk és átadjuk </a:t>
            </a:r>
            <a:r>
              <a:rPr lang="hu-HU" sz="2400" b="1" i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x</a:t>
            </a:r>
            <a:r>
              <a:rPr lang="hu-HU" sz="2400" b="1" baseline="-25000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2</a:t>
            </a:r>
            <a:r>
              <a:rPr lang="hu-HU" sz="2400" dirty="0">
                <a:cs typeface="Times New Roman" pitchFamily="18" charset="0"/>
              </a:rPr>
              <a:t>-nek, majd generáljuk az </a:t>
            </a:r>
            <a:r>
              <a:rPr lang="hu-HU" sz="2400" b="1" i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M</a:t>
            </a:r>
            <a:r>
              <a:rPr lang="hu-HU" sz="2400" b="1" i="1" baseline="30000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n</a:t>
            </a:r>
            <a:r>
              <a:rPr lang="hu-HU" sz="2400" b="1" baseline="30000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-2</a:t>
            </a:r>
            <a:r>
              <a:rPr lang="hu-HU" sz="2400" dirty="0">
                <a:cs typeface="Times New Roman" pitchFamily="18" charset="0"/>
              </a:rPr>
              <a:t> Descartes szorzatot. </a:t>
            </a:r>
            <a:endParaRPr lang="hu-HU" sz="2400" dirty="0"/>
          </a:p>
          <a:p>
            <a:pPr>
              <a:buClr>
                <a:schemeClr val="folHlink"/>
              </a:buClr>
            </a:pPr>
            <a:r>
              <a:rPr lang="hu-HU" sz="2400" dirty="0">
                <a:cs typeface="Times New Roman" pitchFamily="18" charset="0"/>
              </a:rPr>
              <a:t>Ennek elemeit meg</a:t>
            </a:r>
            <a:r>
              <a:rPr lang="hu-HU" sz="2400" dirty="0"/>
              <a:t>ő</a:t>
            </a:r>
            <a:r>
              <a:rPr lang="hu-HU" sz="2400" dirty="0">
                <a:cs typeface="Times New Roman" pitchFamily="18" charset="0"/>
              </a:rPr>
              <a:t>rizzük a sorozatunkban a harmadik elemt</a:t>
            </a:r>
            <a:r>
              <a:rPr lang="hu-HU" sz="2400" dirty="0"/>
              <a:t>ő</a:t>
            </a:r>
            <a:r>
              <a:rPr lang="hu-HU" sz="2400" dirty="0">
                <a:cs typeface="Times New Roman" pitchFamily="18" charset="0"/>
              </a:rPr>
              <a:t>l kezd</a:t>
            </a:r>
            <a:r>
              <a:rPr lang="hu-HU" sz="2400" dirty="0"/>
              <a:t>ő</a:t>
            </a:r>
            <a:r>
              <a:rPr lang="hu-HU" sz="2400" dirty="0">
                <a:cs typeface="Times New Roman" pitchFamily="18" charset="0"/>
              </a:rPr>
              <a:t>d</a:t>
            </a:r>
            <a:r>
              <a:rPr lang="hu-HU" sz="2400" dirty="0"/>
              <a:t>ő</a:t>
            </a:r>
            <a:r>
              <a:rPr lang="hu-HU" sz="2400" dirty="0">
                <a:cs typeface="Times New Roman" pitchFamily="18" charset="0"/>
              </a:rPr>
              <a:t>en és így tovább, amíg kiválasztottuk az </a:t>
            </a:r>
            <a:r>
              <a:rPr lang="hu-HU" sz="24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1</a:t>
            </a:r>
            <a:r>
              <a:rPr lang="hu-HU" sz="2400" dirty="0">
                <a:cs typeface="Times New Roman" pitchFamily="18" charset="0"/>
              </a:rPr>
              <a:t> és </a:t>
            </a:r>
            <a:r>
              <a:rPr lang="hu-HU" sz="24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2</a:t>
            </a:r>
            <a:r>
              <a:rPr lang="hu-HU" sz="2400" dirty="0">
                <a:cs typeface="Times New Roman" pitchFamily="18" charset="0"/>
              </a:rPr>
              <a:t> értékeket az </a:t>
            </a:r>
            <a:r>
              <a:rPr lang="hu-HU" sz="2400" b="1" i="1" dirty="0" err="1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x</a:t>
            </a:r>
            <a:r>
              <a:rPr lang="hu-HU" sz="2400" b="1" i="1" baseline="-25000" dirty="0" err="1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n</a:t>
            </a:r>
            <a:r>
              <a:rPr lang="hu-HU" sz="2400" dirty="0">
                <a:cs typeface="Times New Roman" pitchFamily="18" charset="0"/>
              </a:rPr>
              <a:t> elem számára is</a:t>
            </a:r>
            <a:r>
              <a:rPr lang="hu-HU" sz="2400" dirty="0"/>
              <a:t>.</a:t>
            </a:r>
          </a:p>
          <a:p>
            <a:pPr>
              <a:buFont typeface="Symbol" pitchFamily="18" charset="2"/>
              <a:buChar char="Þ"/>
            </a:pPr>
            <a:endParaRPr lang="hu-HU" sz="2400" dirty="0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1981200" y="246744"/>
            <a:ext cx="7772400" cy="896257"/>
          </a:xfrm>
        </p:spPr>
        <p:txBody>
          <a:bodyPr>
            <a:normAutofit/>
          </a:bodyPr>
          <a:lstStyle/>
          <a:p>
            <a:r>
              <a:rPr lang="hu-HU" sz="4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Times New Roman" pitchFamily="18" charset="0"/>
              </a:rPr>
              <a:t>Descartes szorzat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0"/>
            <a:ext cx="12192000" cy="5662246"/>
          </a:xfrm>
        </p:spPr>
        <p:txBody>
          <a:bodyPr>
            <a:noAutofit/>
          </a:bodyPr>
          <a:lstStyle/>
          <a:p>
            <a:pPr algn="just">
              <a:lnSpc>
                <a:spcPct val="90000"/>
              </a:lnSpc>
              <a:buFont typeface="Wingdings" pitchFamily="2" charset="2"/>
              <a:buNone/>
            </a:pPr>
            <a:r>
              <a:rPr lang="hu-HU" sz="24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Algorithm</a:t>
            </a: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Descartes_szorzat_1(i, n, x): 	</a:t>
            </a: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// </a:t>
            </a:r>
            <a:r>
              <a:rPr lang="hu-HU" sz="2400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M</a:t>
            </a: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 = (1, 2) </a:t>
            </a:r>
            <a:endParaRPr lang="hu-HU" sz="2400" dirty="0">
              <a:solidFill>
                <a:srgbClr val="C0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nsolas" panose="020B0609020204030204" pitchFamily="49" charset="0"/>
              <a:cs typeface="Courier New" pitchFamily="49" charset="0"/>
            </a:endParaRPr>
          </a:p>
          <a:p>
            <a:pPr algn="just">
              <a:lnSpc>
                <a:spcPct val="90000"/>
              </a:lnSpc>
              <a:buFont typeface="Wingdings" pitchFamily="2" charset="2"/>
              <a:buNone/>
            </a:pP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 </a:t>
            </a: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  </a:t>
            </a:r>
            <a:r>
              <a:rPr lang="hu-HU" sz="2400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x</a:t>
            </a:r>
            <a:r>
              <a:rPr lang="hu-HU" sz="2400" baseline="-25000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i</a:t>
            </a: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</a:t>
            </a: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  <a:sym typeface="Symbol" pitchFamily="18" charset="2"/>
              </a:rPr>
              <a:t></a:t>
            </a: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1</a:t>
            </a:r>
          </a:p>
          <a:p>
            <a:pPr algn="just">
              <a:lnSpc>
                <a:spcPct val="90000"/>
              </a:lnSpc>
              <a:buFont typeface="Wingdings" pitchFamily="2" charset="2"/>
              <a:buNone/>
            </a:pP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 </a:t>
            </a: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  </a:t>
            </a:r>
            <a:r>
              <a:rPr lang="hu-HU" sz="24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If</a:t>
            </a: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i &lt; n </a:t>
            </a:r>
            <a:r>
              <a:rPr lang="hu-HU" sz="24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then</a:t>
            </a: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</a:t>
            </a:r>
          </a:p>
          <a:p>
            <a:pPr algn="just">
              <a:lnSpc>
                <a:spcPct val="90000"/>
              </a:lnSpc>
              <a:buFont typeface="Wingdings" pitchFamily="2" charset="2"/>
              <a:buNone/>
            </a:pP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   </a:t>
            </a: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    </a:t>
            </a: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Descartes_szorzat_1(i + 1, n, x) </a:t>
            </a:r>
          </a:p>
          <a:p>
            <a:pPr algn="just">
              <a:lnSpc>
                <a:spcPct val="90000"/>
              </a:lnSpc>
              <a:buFont typeface="Wingdings" pitchFamily="2" charset="2"/>
              <a:buNone/>
            </a:pP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 </a:t>
            </a: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  </a:t>
            </a:r>
            <a:r>
              <a:rPr lang="hu-HU" sz="24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else</a:t>
            </a: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</a:t>
            </a:r>
          </a:p>
          <a:p>
            <a:pPr algn="just">
              <a:lnSpc>
                <a:spcPct val="90000"/>
              </a:lnSpc>
              <a:buFont typeface="Wingdings" pitchFamily="2" charset="2"/>
              <a:buNone/>
            </a:pP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   </a:t>
            </a: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    </a:t>
            </a: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Kiír</a:t>
            </a:r>
          </a:p>
          <a:p>
            <a:pPr algn="just">
              <a:lnSpc>
                <a:spcPct val="90000"/>
              </a:lnSpc>
              <a:buFont typeface="Wingdings" pitchFamily="2" charset="2"/>
              <a:buNone/>
            </a:pPr>
            <a:r>
              <a:rPr lang="hu-HU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 </a:t>
            </a:r>
            <a:r>
              <a:rPr lang="hu-HU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  </a:t>
            </a:r>
            <a:r>
              <a:rPr lang="hu-HU" sz="24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EndIf</a:t>
            </a:r>
            <a:endParaRPr lang="hu-HU" sz="2400" dirty="0">
              <a:solidFill>
                <a:srgbClr val="C0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nsolas" panose="020B0609020204030204" pitchFamily="49" charset="0"/>
              <a:cs typeface="Courier New" pitchFamily="49" charset="0"/>
            </a:endParaRPr>
          </a:p>
          <a:p>
            <a:pPr algn="just">
              <a:lnSpc>
                <a:spcPct val="90000"/>
              </a:lnSpc>
              <a:buFont typeface="Wingdings" pitchFamily="2" charset="2"/>
              <a:buNone/>
            </a:pP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 </a:t>
            </a: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  </a:t>
            </a:r>
            <a:r>
              <a:rPr lang="hu-HU" sz="2400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x</a:t>
            </a:r>
            <a:r>
              <a:rPr lang="hu-HU" sz="2400" baseline="-25000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i</a:t>
            </a: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</a:t>
            </a: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  <a:sym typeface="Symbol" pitchFamily="18" charset="2"/>
              </a:rPr>
              <a:t></a:t>
            </a: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2</a:t>
            </a:r>
          </a:p>
          <a:p>
            <a:pPr algn="just">
              <a:lnSpc>
                <a:spcPct val="90000"/>
              </a:lnSpc>
              <a:buFont typeface="Wingdings" pitchFamily="2" charset="2"/>
              <a:buNone/>
            </a:pP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 </a:t>
            </a: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  </a:t>
            </a:r>
            <a:r>
              <a:rPr lang="hu-HU" sz="24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If</a:t>
            </a: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i &lt; n </a:t>
            </a:r>
            <a:r>
              <a:rPr lang="hu-HU" sz="24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then</a:t>
            </a: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</a:t>
            </a:r>
          </a:p>
          <a:p>
            <a:pPr algn="just">
              <a:lnSpc>
                <a:spcPct val="90000"/>
              </a:lnSpc>
              <a:buFont typeface="Wingdings" pitchFamily="2" charset="2"/>
              <a:buNone/>
            </a:pP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   </a:t>
            </a: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    </a:t>
            </a: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Descartes_szorzat_1(i + 1, n, x) </a:t>
            </a:r>
          </a:p>
          <a:p>
            <a:pPr algn="just">
              <a:lnSpc>
                <a:spcPct val="90000"/>
              </a:lnSpc>
              <a:buFont typeface="Wingdings" pitchFamily="2" charset="2"/>
              <a:buNone/>
            </a:pP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 </a:t>
            </a: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  </a:t>
            </a:r>
            <a:r>
              <a:rPr lang="hu-HU" sz="24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else</a:t>
            </a: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</a:t>
            </a:r>
          </a:p>
          <a:p>
            <a:pPr algn="just">
              <a:lnSpc>
                <a:spcPct val="90000"/>
              </a:lnSpc>
              <a:buFont typeface="Wingdings" pitchFamily="2" charset="2"/>
              <a:buNone/>
            </a:pP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   </a:t>
            </a: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    </a:t>
            </a: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Kiír</a:t>
            </a:r>
          </a:p>
          <a:p>
            <a:pPr algn="just">
              <a:lnSpc>
                <a:spcPct val="90000"/>
              </a:lnSpc>
              <a:buFont typeface="Wingdings" pitchFamily="2" charset="2"/>
              <a:buNone/>
            </a:pPr>
            <a:r>
              <a:rPr lang="hu-HU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 </a:t>
            </a:r>
            <a:r>
              <a:rPr lang="hu-HU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  </a:t>
            </a:r>
            <a:r>
              <a:rPr lang="hu-HU" sz="24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EndIf</a:t>
            </a:r>
            <a:endParaRPr lang="hu-HU" sz="2400" dirty="0">
              <a:solidFill>
                <a:srgbClr val="C0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nsolas" panose="020B0609020204030204" pitchFamily="49" charset="0"/>
              <a:cs typeface="Courier New" pitchFamily="49" charset="0"/>
            </a:endParaRPr>
          </a:p>
          <a:p>
            <a:pPr algn="just">
              <a:lnSpc>
                <a:spcPct val="90000"/>
              </a:lnSpc>
              <a:buFont typeface="Wingdings" pitchFamily="2" charset="2"/>
              <a:buNone/>
            </a:pPr>
            <a:r>
              <a:rPr lang="hu-HU" sz="24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EndAlgorithm</a:t>
            </a:r>
            <a:endParaRPr lang="hu-HU" sz="2400" b="1" dirty="0">
              <a:solidFill>
                <a:srgbClr val="C0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nsolas" panose="020B0609020204030204" pitchFamily="49" charset="0"/>
              <a:cs typeface="Courier New" pitchFamily="49" charset="0"/>
            </a:endParaRPr>
          </a:p>
          <a:p>
            <a:pPr algn="just">
              <a:lnSpc>
                <a:spcPct val="90000"/>
              </a:lnSpc>
              <a:buFont typeface="Wingdings" pitchFamily="2" charset="2"/>
              <a:buNone/>
            </a:pPr>
            <a:endParaRPr lang="hu-HU" sz="2400" b="1" dirty="0">
              <a:solidFill>
                <a:srgbClr val="C0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nsolas" panose="020B0609020204030204" pitchFamily="49" charset="0"/>
              <a:hlinkClick r:id="rId2" action="ppaction://hlinkfile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</p:txBody>
      </p:sp>
      <p:sp>
        <p:nvSpPr>
          <p:cNvPr id="3" name="Szövegdoboz 2"/>
          <p:cNvSpPr txBox="1"/>
          <p:nvPr/>
        </p:nvSpPr>
        <p:spPr>
          <a:xfrm>
            <a:off x="246012" y="5965767"/>
            <a:ext cx="7627988" cy="46166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38100">
            <a:solidFill>
              <a:schemeClr val="tx2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hu-HU" sz="2400" dirty="0">
                <a:latin typeface="+mn-lt"/>
                <a:cs typeface="Times New Roman" pitchFamily="18" charset="0"/>
              </a:rPr>
              <a:t>Az első hívás</a:t>
            </a:r>
            <a:r>
              <a:rPr lang="hu-HU" sz="2400" dirty="0">
                <a:cs typeface="Times New Roman" pitchFamily="18" charset="0"/>
              </a:rPr>
              <a:t> </a:t>
            </a: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Descartes_szorzat_1(1, n, x) </a:t>
            </a:r>
            <a:r>
              <a:rPr lang="hu-HU" sz="2400" dirty="0">
                <a:latin typeface="+mn-lt"/>
                <a:cs typeface="Times New Roman" pitchFamily="18" charset="0"/>
              </a:rPr>
              <a:t>alakú.</a:t>
            </a:r>
            <a:r>
              <a:rPr lang="hu-HU" sz="2400" dirty="0">
                <a:cs typeface="Times New Roman" pitchFamily="18" charset="0"/>
              </a:rPr>
              <a:t> </a:t>
            </a:r>
            <a:endParaRPr lang="hu-HU" sz="2400" dirty="0">
              <a:cs typeface="Courier New" pitchFamily="49" charset="0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26831" y="0"/>
            <a:ext cx="10961077" cy="5816600"/>
          </a:xfrm>
        </p:spPr>
        <p:txBody>
          <a:bodyPr>
            <a:noAutofit/>
          </a:bodyPr>
          <a:lstStyle/>
          <a:p>
            <a:pPr>
              <a:lnSpc>
                <a:spcPct val="110000"/>
              </a:lnSpc>
              <a:buNone/>
            </a:pPr>
            <a:endParaRPr lang="hu-HU" sz="2400" dirty="0">
              <a:cs typeface="Times New Roman" pitchFamily="18" charset="0"/>
            </a:endParaRPr>
          </a:p>
          <a:p>
            <a:pPr>
              <a:lnSpc>
                <a:spcPct val="110000"/>
              </a:lnSpc>
              <a:buNone/>
            </a:pPr>
            <a:r>
              <a:rPr lang="hu-HU" sz="2400" dirty="0">
                <a:cs typeface="Times New Roman" pitchFamily="18" charset="0"/>
              </a:rPr>
              <a:t>Elemezve a</a:t>
            </a:r>
            <a:r>
              <a:rPr lang="hu-HU" sz="2400" dirty="0"/>
              <a:t>z előbbi</a:t>
            </a:r>
            <a:r>
              <a:rPr lang="hu-HU" sz="2400" dirty="0">
                <a:cs typeface="Times New Roman" pitchFamily="18" charset="0"/>
              </a:rPr>
              <a:t> algoritmust észrevesszük, hogy két részlete majdnem azonos: </a:t>
            </a:r>
            <a:r>
              <a:rPr lang="hu-HU" sz="2400" b="1" i="1" dirty="0" err="1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x</a:t>
            </a:r>
            <a:r>
              <a:rPr lang="hu-HU" sz="2400" b="1" i="1" baseline="-25000" dirty="0" err="1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i</a:t>
            </a:r>
            <a:r>
              <a:rPr lang="hu-HU" sz="2400" dirty="0">
                <a:cs typeface="Times New Roman" pitchFamily="18" charset="0"/>
              </a:rPr>
              <a:t> értéke el</a:t>
            </a:r>
            <a:r>
              <a:rPr lang="hu-HU" sz="2400" dirty="0"/>
              <a:t>ő</a:t>
            </a:r>
            <a:r>
              <a:rPr lang="hu-HU" sz="2400" dirty="0">
                <a:cs typeface="Times New Roman" pitchFamily="18" charset="0"/>
              </a:rPr>
              <a:t>bb </a:t>
            </a:r>
            <a:r>
              <a:rPr lang="hu-HU" sz="24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1</a:t>
            </a:r>
            <a:r>
              <a:rPr lang="hu-HU" sz="2400" dirty="0">
                <a:cs typeface="Times New Roman" pitchFamily="18" charset="0"/>
              </a:rPr>
              <a:t>, majd </a:t>
            </a:r>
            <a:r>
              <a:rPr lang="hu-HU" sz="24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2</a:t>
            </a:r>
            <a:r>
              <a:rPr lang="hu-HU" sz="2400" dirty="0">
                <a:cs typeface="Times New Roman" pitchFamily="18" charset="0"/>
              </a:rPr>
              <a:t>. Megírjuk úgy, hogy egy </a:t>
            </a:r>
            <a:r>
              <a:rPr lang="hu-HU" sz="2400" b="1" i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j</a:t>
            </a:r>
            <a:r>
              <a:rPr lang="hu-HU" sz="2400" dirty="0">
                <a:cs typeface="Times New Roman" pitchFamily="18" charset="0"/>
              </a:rPr>
              <a:t> változó értékét </a:t>
            </a:r>
            <a:r>
              <a:rPr lang="hu-HU" sz="24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1</a:t>
            </a:r>
            <a:r>
              <a:rPr lang="hu-HU" sz="2400" dirty="0">
                <a:cs typeface="Times New Roman" pitchFamily="18" charset="0"/>
              </a:rPr>
              <a:t>-t</a:t>
            </a:r>
            <a:r>
              <a:rPr lang="hu-HU" sz="2400" dirty="0"/>
              <a:t>ő</a:t>
            </a:r>
            <a:r>
              <a:rPr lang="hu-HU" sz="2400" dirty="0">
                <a:cs typeface="Times New Roman" pitchFamily="18" charset="0"/>
              </a:rPr>
              <a:t>l </a:t>
            </a:r>
            <a:r>
              <a:rPr lang="hu-HU" sz="24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2</a:t>
            </a:r>
            <a:r>
              <a:rPr lang="hu-HU" sz="2400" dirty="0">
                <a:cs typeface="Times New Roman" pitchFamily="18" charset="0"/>
              </a:rPr>
              <a:t>-ig mozgatjuk:</a:t>
            </a:r>
          </a:p>
          <a:p>
            <a:pPr algn="just">
              <a:lnSpc>
                <a:spcPct val="90000"/>
              </a:lnSpc>
              <a:buFont typeface="Wingdings" pitchFamily="2" charset="2"/>
              <a:buNone/>
            </a:pPr>
            <a:endParaRPr lang="hu-HU" sz="1600" b="1" dirty="0">
              <a:solidFill>
                <a:schemeClr val="folHlink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Bookman Old Style" pitchFamily="18" charset="0"/>
              <a:cs typeface="Courier New" pitchFamily="49" charset="0"/>
            </a:endParaRPr>
          </a:p>
          <a:p>
            <a:pPr algn="just">
              <a:lnSpc>
                <a:spcPct val="90000"/>
              </a:lnSpc>
              <a:buFont typeface="Wingdings" pitchFamily="2" charset="2"/>
              <a:buNone/>
            </a:pPr>
            <a:r>
              <a:rPr lang="hu-HU" sz="24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Algorithm</a:t>
            </a: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Descartes_szorzat_2(i, n, x):          </a:t>
            </a: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// </a:t>
            </a:r>
            <a:r>
              <a:rPr lang="hu-HU" sz="2400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M</a:t>
            </a: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 = (1, 2) </a:t>
            </a:r>
            <a:endParaRPr lang="hu-HU" sz="2400" dirty="0">
              <a:solidFill>
                <a:srgbClr val="C0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nsolas" panose="020B0609020204030204" pitchFamily="49" charset="0"/>
              <a:cs typeface="Courier New" pitchFamily="49" charset="0"/>
            </a:endParaRPr>
          </a:p>
          <a:p>
            <a:pPr algn="just">
              <a:lnSpc>
                <a:spcPct val="90000"/>
              </a:lnSpc>
              <a:buFont typeface="Wingdings" pitchFamily="2" charset="2"/>
              <a:buNone/>
            </a:pPr>
            <a:r>
              <a:rPr lang="hu-HU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  </a:t>
            </a:r>
            <a:r>
              <a:rPr lang="hu-HU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</a:t>
            </a: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</a:t>
            </a:r>
            <a:r>
              <a:rPr lang="hu-HU" sz="24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For</a:t>
            </a: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j = 1, 2 </a:t>
            </a:r>
            <a:r>
              <a:rPr lang="hu-HU" sz="24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execute</a:t>
            </a:r>
            <a:endParaRPr lang="hu-HU" sz="2400" dirty="0">
              <a:solidFill>
                <a:srgbClr val="C0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nsolas" panose="020B0609020204030204" pitchFamily="49" charset="0"/>
              <a:cs typeface="Courier New" pitchFamily="49" charset="0"/>
            </a:endParaRPr>
          </a:p>
          <a:p>
            <a:pPr algn="just">
              <a:lnSpc>
                <a:spcPct val="90000"/>
              </a:lnSpc>
              <a:buFont typeface="Wingdings" pitchFamily="2" charset="2"/>
              <a:buNone/>
            </a:pP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 </a:t>
            </a: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    </a:t>
            </a: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 </a:t>
            </a:r>
            <a:r>
              <a:rPr lang="hu-HU" sz="2400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x</a:t>
            </a:r>
            <a:r>
              <a:rPr lang="hu-HU" sz="2800" baseline="-25000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i</a:t>
            </a: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</a:t>
            </a: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  <a:sym typeface="Symbol" pitchFamily="18" charset="2"/>
              </a:rPr>
              <a:t></a:t>
            </a: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</a:t>
            </a:r>
            <a:r>
              <a:rPr lang="en-US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j</a:t>
            </a:r>
            <a:endParaRPr lang="hu-HU" sz="2400" dirty="0">
              <a:solidFill>
                <a:srgbClr val="C0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nsolas" panose="020B0609020204030204" pitchFamily="49" charset="0"/>
              <a:cs typeface="Courier New" pitchFamily="49" charset="0"/>
            </a:endParaRPr>
          </a:p>
          <a:p>
            <a:pPr algn="just">
              <a:lnSpc>
                <a:spcPct val="90000"/>
              </a:lnSpc>
              <a:buFont typeface="Wingdings" pitchFamily="2" charset="2"/>
              <a:buNone/>
            </a:pP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   </a:t>
            </a: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    </a:t>
            </a:r>
            <a:r>
              <a:rPr lang="hu-HU" sz="24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If</a:t>
            </a: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i &lt; n </a:t>
            </a:r>
            <a:r>
              <a:rPr lang="hu-HU" sz="24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then</a:t>
            </a:r>
            <a:endParaRPr lang="hu-HU" sz="2400" b="1" dirty="0">
              <a:solidFill>
                <a:srgbClr val="C0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nsolas" panose="020B0609020204030204" pitchFamily="49" charset="0"/>
            </a:endParaRPr>
          </a:p>
          <a:p>
            <a:pPr algn="just">
              <a:lnSpc>
                <a:spcPct val="90000"/>
              </a:lnSpc>
              <a:buFont typeface="Wingdings" pitchFamily="2" charset="2"/>
              <a:buNone/>
            </a:pPr>
            <a:r>
              <a:rPr lang="hu-HU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          </a:t>
            </a: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Descartes_szorzat_</a:t>
            </a:r>
            <a:r>
              <a:rPr lang="en-US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2</a:t>
            </a: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(i + 1, n, x) </a:t>
            </a:r>
          </a:p>
          <a:p>
            <a:pPr algn="just">
              <a:lnSpc>
                <a:spcPct val="90000"/>
              </a:lnSpc>
              <a:buFont typeface="Wingdings" pitchFamily="2" charset="2"/>
              <a:buNone/>
            </a:pPr>
            <a:r>
              <a:rPr lang="hu-HU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        </a:t>
            </a:r>
            <a:r>
              <a:rPr lang="hu-HU" sz="24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else</a:t>
            </a: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</a:t>
            </a:r>
            <a:endParaRPr lang="hu-HU" sz="2400" dirty="0">
              <a:solidFill>
                <a:srgbClr val="C0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nsolas" panose="020B0609020204030204" pitchFamily="49" charset="0"/>
            </a:endParaRPr>
          </a:p>
          <a:p>
            <a:pPr algn="just">
              <a:lnSpc>
                <a:spcPct val="90000"/>
              </a:lnSpc>
              <a:buFont typeface="Wingdings" pitchFamily="2" charset="2"/>
              <a:buNone/>
            </a:pP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            </a:t>
            </a: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Kiír</a:t>
            </a:r>
          </a:p>
          <a:p>
            <a:pPr algn="just">
              <a:lnSpc>
                <a:spcPct val="90000"/>
              </a:lnSpc>
              <a:buFont typeface="Wingdings" pitchFamily="2" charset="2"/>
              <a:buNone/>
            </a:pPr>
            <a:r>
              <a:rPr lang="hu-HU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   </a:t>
            </a:r>
            <a:r>
              <a:rPr lang="hu-HU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    </a:t>
            </a:r>
            <a:r>
              <a:rPr lang="hu-HU" sz="24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EndIf</a:t>
            </a:r>
            <a:endParaRPr lang="hu-HU" sz="2400" dirty="0">
              <a:solidFill>
                <a:srgbClr val="C0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nsolas" panose="020B0609020204030204" pitchFamily="49" charset="0"/>
              <a:cs typeface="Courier New" pitchFamily="49" charset="0"/>
            </a:endParaRPr>
          </a:p>
          <a:p>
            <a:pPr algn="just">
              <a:lnSpc>
                <a:spcPct val="90000"/>
              </a:lnSpc>
              <a:buFont typeface="Wingdings" pitchFamily="2" charset="2"/>
              <a:buNone/>
            </a:pPr>
            <a:r>
              <a:rPr lang="hu-HU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 </a:t>
            </a:r>
            <a:r>
              <a:rPr lang="hu-HU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  </a:t>
            </a:r>
            <a:r>
              <a:rPr lang="hu-HU" sz="24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EndFor</a:t>
            </a:r>
            <a:endParaRPr lang="hu-HU" sz="2400" dirty="0">
              <a:solidFill>
                <a:srgbClr val="C0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nsolas" panose="020B0609020204030204" pitchFamily="49" charset="0"/>
              <a:cs typeface="Courier New" pitchFamily="49" charset="0"/>
            </a:endParaRPr>
          </a:p>
          <a:p>
            <a:pPr algn="just">
              <a:lnSpc>
                <a:spcPct val="90000"/>
              </a:lnSpc>
              <a:buFont typeface="Wingdings" pitchFamily="2" charset="2"/>
              <a:buNone/>
            </a:pPr>
            <a:r>
              <a:rPr lang="hu-HU" sz="24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EndAlgorithm</a:t>
            </a:r>
            <a:endParaRPr lang="hu-HU" sz="2400" b="1" dirty="0">
              <a:solidFill>
                <a:srgbClr val="C0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nsolas" panose="020B0609020204030204" pitchFamily="49" charset="0"/>
              <a:cs typeface="Courier New" pitchFamily="49" charset="0"/>
            </a:endParaRPr>
          </a:p>
          <a:p>
            <a:pPr algn="just">
              <a:lnSpc>
                <a:spcPct val="90000"/>
              </a:lnSpc>
              <a:buFont typeface="Wingdings" pitchFamily="2" charset="2"/>
              <a:buNone/>
            </a:pPr>
            <a:endParaRPr lang="hu-HU" sz="1200" b="1" dirty="0">
              <a:solidFill>
                <a:srgbClr val="00B0F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Bookman Old Style" pitchFamily="18" charset="0"/>
              <a:hlinkClick r:id="rId2" action="ppaction://hlinkfile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26831" y="1447801"/>
            <a:ext cx="10890738" cy="4953000"/>
          </a:xfrm>
        </p:spPr>
        <p:txBody>
          <a:bodyPr>
            <a:noAutofit/>
          </a:bodyPr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hu-HU" sz="2400" dirty="0">
                <a:cs typeface="Times New Roman" pitchFamily="18" charset="0"/>
              </a:rPr>
              <a:t>Ha</a:t>
            </a:r>
            <a:r>
              <a:rPr lang="hu-HU" sz="2400" dirty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Times New Roman" pitchFamily="18" charset="0"/>
              </a:rPr>
              <a:t> </a:t>
            </a:r>
            <a:r>
              <a:rPr lang="hu-HU" sz="2400" b="1" i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m </a:t>
            </a:r>
            <a:r>
              <a:rPr lang="hu-HU" sz="24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sym typeface="Symbol" pitchFamily="18" charset="2"/>
              </a:rPr>
              <a:t></a:t>
            </a:r>
            <a:r>
              <a:rPr lang="hu-HU" sz="24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 2,</a:t>
            </a:r>
            <a:r>
              <a:rPr lang="hu-HU" sz="2400" b="1" i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 x</a:t>
            </a:r>
            <a:r>
              <a:rPr lang="hu-HU" sz="2400" b="1" i="1" baseline="-25000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i</a:t>
            </a:r>
            <a:r>
              <a:rPr lang="hu-HU" sz="2400" b="1" i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 </a:t>
            </a:r>
            <a:r>
              <a:rPr lang="hu-HU" sz="2400" b="1" i="1" dirty="0">
                <a:solidFill>
                  <a:srgbClr val="00B05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Times New Roman" pitchFamily="18" charset="0"/>
              </a:rPr>
              <a:t>nem két értéket vehet fel</a:t>
            </a:r>
            <a:r>
              <a:rPr lang="hu-HU" sz="2400" dirty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Times New Roman" pitchFamily="18" charset="0"/>
              </a:rPr>
              <a:t>, </a:t>
            </a:r>
            <a:r>
              <a:rPr lang="hu-HU" sz="2400" dirty="0">
                <a:cs typeface="Times New Roman" pitchFamily="18" charset="0"/>
              </a:rPr>
              <a:t>hanem</a:t>
            </a:r>
            <a:r>
              <a:rPr lang="hu-HU" sz="2400" dirty="0"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 </a:t>
            </a:r>
            <a:r>
              <a:rPr lang="hu-HU" sz="2400" b="1" i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m</a:t>
            </a:r>
            <a:r>
              <a:rPr lang="hu-HU" sz="2400" dirty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Times New Roman" pitchFamily="18" charset="0"/>
              </a:rPr>
              <a:t> </a:t>
            </a:r>
            <a:r>
              <a:rPr lang="hu-HU" sz="2400" dirty="0">
                <a:cs typeface="Times New Roman" pitchFamily="18" charset="0"/>
              </a:rPr>
              <a:t>értéket.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hu-HU" sz="2400" dirty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Times New Roman" pitchFamily="18" charset="0"/>
              </a:rPr>
              <a:t> </a:t>
            </a:r>
            <a:endParaRPr lang="hu-HU" sz="2400" dirty="0"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  <a:p>
            <a:pPr algn="just">
              <a:lnSpc>
                <a:spcPct val="90000"/>
              </a:lnSpc>
              <a:buFont typeface="Wingdings" pitchFamily="2" charset="2"/>
              <a:buNone/>
            </a:pPr>
            <a:r>
              <a:rPr lang="hu-HU" sz="24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Algorithm</a:t>
            </a: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Descartes_3(i, n, m, x): 	</a:t>
            </a: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// </a:t>
            </a:r>
            <a:r>
              <a:rPr lang="hu-HU" sz="2400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M</a:t>
            </a: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 = (1, 2, ..., </a:t>
            </a:r>
            <a:r>
              <a:rPr lang="hu-HU" sz="2400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m</a:t>
            </a: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) </a:t>
            </a:r>
            <a:endParaRPr lang="hu-HU" sz="2400" dirty="0">
              <a:solidFill>
                <a:srgbClr val="C0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nsolas" panose="020B0609020204030204" pitchFamily="49" charset="0"/>
              <a:cs typeface="Courier New" pitchFamily="49" charset="0"/>
            </a:endParaRPr>
          </a:p>
          <a:p>
            <a:pPr algn="just">
              <a:lnSpc>
                <a:spcPct val="90000"/>
              </a:lnSpc>
              <a:buFont typeface="Wingdings" pitchFamily="2" charset="2"/>
              <a:buNone/>
            </a:pPr>
            <a:r>
              <a:rPr lang="hu-HU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 </a:t>
            </a:r>
            <a:r>
              <a:rPr lang="hu-HU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  </a:t>
            </a:r>
            <a:r>
              <a:rPr lang="hu-HU" sz="24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For</a:t>
            </a: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j = 1, m </a:t>
            </a:r>
            <a:r>
              <a:rPr lang="hu-HU" sz="24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execute</a:t>
            </a:r>
            <a:endParaRPr lang="hu-HU" sz="2400" dirty="0">
              <a:solidFill>
                <a:srgbClr val="C0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nsolas" panose="020B0609020204030204" pitchFamily="49" charset="0"/>
              <a:cs typeface="Courier New" pitchFamily="49" charset="0"/>
            </a:endParaRPr>
          </a:p>
          <a:p>
            <a:pPr algn="just">
              <a:lnSpc>
                <a:spcPct val="90000"/>
              </a:lnSpc>
              <a:buFont typeface="Wingdings" pitchFamily="2" charset="2"/>
              <a:buNone/>
            </a:pPr>
            <a:r>
              <a:rPr lang="hu-HU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</a:t>
            </a: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  </a:t>
            </a: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    </a:t>
            </a:r>
            <a:r>
              <a:rPr lang="hu-HU" sz="2400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x</a:t>
            </a:r>
            <a:r>
              <a:rPr lang="hu-HU" sz="2400" baseline="-25000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i</a:t>
            </a: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</a:t>
            </a: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  <a:sym typeface="Symbol" pitchFamily="18" charset="2"/>
              </a:rPr>
              <a:t></a:t>
            </a: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j</a:t>
            </a:r>
          </a:p>
          <a:p>
            <a:pPr algn="just">
              <a:lnSpc>
                <a:spcPct val="90000"/>
              </a:lnSpc>
              <a:buFont typeface="Wingdings" pitchFamily="2" charset="2"/>
              <a:buNone/>
            </a:pP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   </a:t>
            </a: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    </a:t>
            </a:r>
            <a:r>
              <a:rPr lang="hu-HU" sz="24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If</a:t>
            </a: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i &lt; n </a:t>
            </a:r>
            <a:r>
              <a:rPr lang="hu-HU" sz="24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then</a:t>
            </a: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</a:t>
            </a:r>
          </a:p>
          <a:p>
            <a:pPr algn="just">
              <a:lnSpc>
                <a:spcPct val="90000"/>
              </a:lnSpc>
              <a:buFont typeface="Wingdings" pitchFamily="2" charset="2"/>
              <a:buNone/>
            </a:pP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           Descartes</a:t>
            </a:r>
            <a:r>
              <a:rPr lang="en-US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_3</a:t>
            </a: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(i + 1, n, m, x) </a:t>
            </a:r>
          </a:p>
          <a:p>
            <a:pPr algn="just">
              <a:lnSpc>
                <a:spcPct val="90000"/>
              </a:lnSpc>
              <a:buFont typeface="Wingdings" pitchFamily="2" charset="2"/>
              <a:buNone/>
            </a:pPr>
            <a:r>
              <a:rPr lang="hu-HU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      </a:t>
            </a:r>
            <a:r>
              <a:rPr lang="hu-HU" sz="24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else</a:t>
            </a: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</a:t>
            </a:r>
          </a:p>
          <a:p>
            <a:pPr algn="just">
              <a:lnSpc>
                <a:spcPct val="90000"/>
              </a:lnSpc>
              <a:buFont typeface="Wingdings" pitchFamily="2" charset="2"/>
              <a:buNone/>
            </a:pP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           Kiír</a:t>
            </a:r>
          </a:p>
          <a:p>
            <a:pPr algn="just">
              <a:lnSpc>
                <a:spcPct val="90000"/>
              </a:lnSpc>
              <a:buFont typeface="Wingdings" pitchFamily="2" charset="2"/>
              <a:buNone/>
            </a:pP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   </a:t>
            </a: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    </a:t>
            </a:r>
            <a:r>
              <a:rPr lang="hu-HU" sz="24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EndIf</a:t>
            </a:r>
            <a:endParaRPr lang="hu-HU" sz="2400" dirty="0">
              <a:solidFill>
                <a:srgbClr val="C0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nsolas" panose="020B0609020204030204" pitchFamily="49" charset="0"/>
              <a:cs typeface="Courier New" pitchFamily="49" charset="0"/>
            </a:endParaRPr>
          </a:p>
          <a:p>
            <a:pPr algn="just">
              <a:lnSpc>
                <a:spcPct val="90000"/>
              </a:lnSpc>
              <a:buFont typeface="Wingdings" pitchFamily="2" charset="2"/>
              <a:buNone/>
            </a:pPr>
            <a:r>
              <a:rPr lang="hu-HU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 </a:t>
            </a:r>
            <a:r>
              <a:rPr lang="hu-HU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  </a:t>
            </a:r>
            <a:r>
              <a:rPr lang="hu-HU" sz="24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EndFor</a:t>
            </a:r>
            <a:endParaRPr lang="hu-HU" sz="2400" dirty="0">
              <a:solidFill>
                <a:srgbClr val="C0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nsolas" panose="020B0609020204030204" pitchFamily="49" charset="0"/>
              <a:cs typeface="Courier New" pitchFamily="49" charset="0"/>
            </a:endParaRPr>
          </a:p>
          <a:p>
            <a:pPr algn="just">
              <a:lnSpc>
                <a:spcPct val="90000"/>
              </a:lnSpc>
              <a:buFont typeface="Wingdings" pitchFamily="2" charset="2"/>
              <a:buNone/>
            </a:pPr>
            <a:r>
              <a:rPr lang="hu-HU" sz="24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EndAlgorithm</a:t>
            </a:r>
            <a:r>
              <a:rPr lang="hu-HU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 	</a:t>
            </a:r>
            <a:r>
              <a:rPr lang="hu-HU" sz="24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Courier New" pitchFamily="49" charset="0"/>
              </a:rPr>
              <a:t>	</a:t>
            </a:r>
            <a:endParaRPr lang="hu-HU" sz="2400" dirty="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Bookman Old Style" pitchFamily="18" charset="0"/>
              <a:cs typeface="Courier New" pitchFamily="49" charset="0"/>
            </a:endParaRPr>
          </a:p>
        </p:txBody>
      </p:sp>
      <p:sp>
        <p:nvSpPr>
          <p:cNvPr id="71684" name="Rectangle 4"/>
          <p:cNvSpPr>
            <a:spLocks noGrp="1" noChangeArrowheads="1"/>
          </p:cNvSpPr>
          <p:nvPr>
            <p:ph type="title"/>
          </p:nvPr>
        </p:nvSpPr>
        <p:spPr>
          <a:xfrm>
            <a:off x="1905000" y="457200"/>
            <a:ext cx="7772400" cy="762000"/>
          </a:xfrm>
          <a:noFill/>
          <a:ln/>
        </p:spPr>
        <p:txBody>
          <a:bodyPr/>
          <a:lstStyle/>
          <a:p>
            <a:r>
              <a:rPr lang="hu-HU" sz="4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Times New Roman" pitchFamily="18" charset="0"/>
              </a:rPr>
              <a:t>Megjegyzések</a:t>
            </a:r>
            <a:r>
              <a:rPr lang="hu-HU" b="1" i="1" dirty="0"/>
              <a:t> </a:t>
            </a:r>
            <a:endParaRPr lang="hu-HU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/>
          <p:cNvSpPr>
            <a:spLocks noGrp="1" noChangeArrowheads="1"/>
          </p:cNvSpPr>
          <p:nvPr>
            <p:ph type="title"/>
          </p:nvPr>
        </p:nvSpPr>
        <p:spPr>
          <a:xfrm>
            <a:off x="2209800" y="609600"/>
            <a:ext cx="7772400" cy="914400"/>
          </a:xfrm>
        </p:spPr>
        <p:txBody>
          <a:bodyPr>
            <a:normAutofit/>
          </a:bodyPr>
          <a:lstStyle/>
          <a:p>
            <a:r>
              <a:rPr lang="hu-HU" sz="40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Times New Roman" pitchFamily="18" charset="0"/>
              </a:rPr>
              <a:t>k</a:t>
            </a:r>
            <a:r>
              <a:rPr lang="hu-HU" sz="4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Times New Roman" pitchFamily="18" charset="0"/>
              </a:rPr>
              <a:t> elemű részhalmazok</a:t>
            </a:r>
          </a:p>
        </p:txBody>
      </p:sp>
      <p:sp>
        <p:nvSpPr>
          <p:cNvPr id="747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91661" y="1752600"/>
            <a:ext cx="10492153" cy="4572000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None/>
            </a:pPr>
            <a:r>
              <a:rPr lang="hu-HU" sz="2400" dirty="0">
                <a:cs typeface="Times New Roman" pitchFamily="18" charset="0"/>
              </a:rPr>
              <a:t>Adva vannak az </a:t>
            </a:r>
            <a:r>
              <a:rPr lang="hu-HU" sz="2400" b="1" i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n</a:t>
            </a:r>
            <a:r>
              <a:rPr lang="hu-HU" sz="2400" dirty="0">
                <a:cs typeface="Times New Roman" pitchFamily="18" charset="0"/>
              </a:rPr>
              <a:t> és </a:t>
            </a:r>
            <a:r>
              <a:rPr lang="hu-HU" sz="2400" b="1" i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k </a:t>
            </a:r>
            <a:r>
              <a:rPr lang="hu-HU" sz="24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(1 </a:t>
            </a:r>
            <a:r>
              <a:rPr lang="hu-HU" sz="24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sym typeface="Symbol" pitchFamily="18" charset="2"/>
              </a:rPr>
              <a:t></a:t>
            </a:r>
            <a:r>
              <a:rPr lang="hu-HU" sz="24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 </a:t>
            </a:r>
            <a:r>
              <a:rPr lang="hu-HU" sz="2400" b="1" i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k</a:t>
            </a:r>
            <a:r>
              <a:rPr lang="hu-HU" sz="24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 </a:t>
            </a:r>
            <a:r>
              <a:rPr lang="hu-HU" sz="24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sym typeface="Symbol" pitchFamily="18" charset="2"/>
              </a:rPr>
              <a:t></a:t>
            </a:r>
            <a:r>
              <a:rPr lang="hu-HU" sz="24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 n)</a:t>
            </a:r>
            <a:r>
              <a:rPr lang="hu-HU" sz="2400" b="1" i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 </a:t>
            </a:r>
            <a:r>
              <a:rPr lang="hu-HU" sz="2400" dirty="0">
                <a:cs typeface="Times New Roman" pitchFamily="18" charset="0"/>
              </a:rPr>
              <a:t>egész számok</a:t>
            </a:r>
            <a:r>
              <a:rPr lang="hu-HU" sz="2400" dirty="0"/>
              <a:t>.</a:t>
            </a:r>
            <a:r>
              <a:rPr lang="hu-HU" sz="2400" dirty="0">
                <a:cs typeface="Times New Roman" pitchFamily="18" charset="0"/>
              </a:rPr>
              <a:t> </a:t>
            </a:r>
            <a:r>
              <a:rPr lang="hu-HU" sz="2400" dirty="0"/>
              <a:t>G</a:t>
            </a:r>
            <a:r>
              <a:rPr lang="hu-HU" sz="2400" dirty="0">
                <a:cs typeface="Times New Roman" pitchFamily="18" charset="0"/>
              </a:rPr>
              <a:t>eneráljuk  rekurzívan az </a:t>
            </a:r>
            <a:r>
              <a:rPr lang="hu-HU" sz="24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{1, 2, ..., </a:t>
            </a:r>
            <a:r>
              <a:rPr lang="hu-HU" sz="2400" b="1" i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n</a:t>
            </a:r>
            <a:r>
              <a:rPr lang="hu-HU" sz="24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}</a:t>
            </a:r>
            <a:r>
              <a:rPr lang="hu-HU" sz="2400" b="1" i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 </a:t>
            </a:r>
            <a:r>
              <a:rPr lang="hu-HU" sz="2400" dirty="0">
                <a:cs typeface="Times New Roman" pitchFamily="18" charset="0"/>
              </a:rPr>
              <a:t>halmaz valamennyi, </a:t>
            </a:r>
            <a:r>
              <a:rPr lang="hu-HU" sz="2400" b="1" i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k</a:t>
            </a:r>
            <a:r>
              <a:rPr lang="hu-HU" sz="2400" dirty="0">
                <a:cs typeface="Times New Roman" pitchFamily="18" charset="0"/>
              </a:rPr>
              <a:t> elemet tartalmazó részhalmazát.</a:t>
            </a:r>
          </a:p>
          <a:p>
            <a:pPr>
              <a:buFont typeface="Wingdings" pitchFamily="2" charset="2"/>
              <a:buNone/>
            </a:pPr>
            <a:r>
              <a:rPr lang="hu-HU" sz="2400" b="1" i="1" dirty="0">
                <a:solidFill>
                  <a:srgbClr val="00B05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Times New Roman" pitchFamily="18" charset="0"/>
              </a:rPr>
              <a:t>Elemzés</a:t>
            </a:r>
          </a:p>
          <a:p>
            <a:pPr>
              <a:buClr>
                <a:schemeClr val="folHlink"/>
              </a:buClr>
            </a:pPr>
            <a:r>
              <a:rPr lang="hu-HU" sz="2400" dirty="0">
                <a:cs typeface="Times New Roman" pitchFamily="18" charset="0"/>
              </a:rPr>
              <a:t>Az </a:t>
            </a:r>
            <a:r>
              <a:rPr lang="hu-HU" sz="24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{1, ..., </a:t>
            </a:r>
            <a:r>
              <a:rPr lang="hu-HU" sz="2400" b="1" i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n</a:t>
            </a:r>
            <a:r>
              <a:rPr lang="hu-HU" sz="24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}</a:t>
            </a:r>
            <a:r>
              <a:rPr lang="hu-HU" sz="2400" b="1" i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 </a:t>
            </a:r>
            <a:r>
              <a:rPr lang="hu-HU" sz="2400" dirty="0">
                <a:cs typeface="Times New Roman" pitchFamily="18" charset="0"/>
              </a:rPr>
              <a:t>halmaz </a:t>
            </a:r>
            <a:r>
              <a:rPr lang="hu-HU" sz="2400" b="1" i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k</a:t>
            </a:r>
            <a:r>
              <a:rPr lang="hu-HU" sz="2400" dirty="0">
                <a:cs typeface="Times New Roman" pitchFamily="18" charset="0"/>
              </a:rPr>
              <a:t> elemet tartalmazó részhalmaza egy tömb segítségével kódolható, amelynek </a:t>
            </a:r>
            <a:r>
              <a:rPr lang="hu-HU" sz="2400" b="1" i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k</a:t>
            </a:r>
            <a:r>
              <a:rPr lang="hu-HU" sz="2400" dirty="0">
                <a:cs typeface="Times New Roman" pitchFamily="18" charset="0"/>
              </a:rPr>
              <a:t> eleme van: </a:t>
            </a:r>
          </a:p>
          <a:p>
            <a:pPr>
              <a:buClr>
                <a:schemeClr val="folHlink"/>
              </a:buClr>
              <a:buNone/>
            </a:pPr>
            <a:r>
              <a:rPr lang="hu-HU" sz="2400" b="1" i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cs typeface="Times New Roman" pitchFamily="18" charset="0"/>
              </a:rPr>
              <a:t>	</a:t>
            </a:r>
            <a:r>
              <a:rPr lang="hu-HU" sz="2400" b="1" i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x</a:t>
            </a:r>
            <a:r>
              <a:rPr lang="hu-HU" sz="2400" b="1" baseline="-25000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1</a:t>
            </a:r>
            <a:r>
              <a:rPr lang="hu-HU" sz="24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, </a:t>
            </a:r>
            <a:r>
              <a:rPr lang="hu-HU" sz="2400" b="1" i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x</a:t>
            </a:r>
            <a:r>
              <a:rPr lang="hu-HU" sz="2400" b="1" baseline="-25000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2</a:t>
            </a:r>
            <a:r>
              <a:rPr lang="hu-HU" sz="24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, ..., </a:t>
            </a:r>
            <a:r>
              <a:rPr lang="hu-HU" sz="2400" b="1" i="1" dirty="0" err="1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x</a:t>
            </a:r>
            <a:r>
              <a:rPr lang="hu-HU" sz="2400" b="1" i="1" baseline="-25000" dirty="0" err="1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k</a:t>
            </a:r>
            <a:r>
              <a:rPr lang="hu-HU" sz="2400" dirty="0">
                <a:cs typeface="Times New Roman" pitchFamily="18" charset="0"/>
              </a:rPr>
              <a:t>. </a:t>
            </a:r>
            <a:endParaRPr lang="hu-HU" sz="2400" dirty="0"/>
          </a:p>
          <a:p>
            <a:pPr>
              <a:buClr>
                <a:schemeClr val="folHlink"/>
              </a:buClr>
            </a:pPr>
            <a:r>
              <a:rPr lang="hu-HU" sz="2400" dirty="0">
                <a:cs typeface="Times New Roman" pitchFamily="18" charset="0"/>
              </a:rPr>
              <a:t>A részhalmaz elemei különböz</a:t>
            </a:r>
            <a:r>
              <a:rPr lang="hu-HU" sz="2400" dirty="0"/>
              <a:t>ő</a:t>
            </a:r>
            <a:r>
              <a:rPr lang="hu-HU" sz="2400" dirty="0">
                <a:cs typeface="Times New Roman" pitchFamily="18" charset="0"/>
              </a:rPr>
              <a:t>k és nem számít a sorrendjük.</a:t>
            </a:r>
          </a:p>
          <a:p>
            <a:pPr>
              <a:buClr>
                <a:schemeClr val="folHlink"/>
              </a:buClr>
            </a:pPr>
            <a:r>
              <a:rPr lang="hu-HU" sz="2400" dirty="0"/>
              <a:t>V</a:t>
            </a:r>
            <a:r>
              <a:rPr lang="hu-HU" sz="2400" dirty="0">
                <a:cs typeface="Times New Roman" pitchFamily="18" charset="0"/>
              </a:rPr>
              <a:t>igyáz</a:t>
            </a:r>
            <a:r>
              <a:rPr lang="hu-HU" sz="2400" dirty="0"/>
              <a:t>unk</a:t>
            </a:r>
            <a:r>
              <a:rPr lang="hu-HU" sz="2400" dirty="0">
                <a:cs typeface="Times New Roman" pitchFamily="18" charset="0"/>
              </a:rPr>
              <a:t>, hogy az </a:t>
            </a:r>
            <a:r>
              <a:rPr lang="hu-HU" sz="2400" b="1" i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x</a:t>
            </a:r>
            <a:r>
              <a:rPr lang="hu-HU" sz="2400" dirty="0">
                <a:cs typeface="Times New Roman" pitchFamily="18" charset="0"/>
              </a:rPr>
              <a:t> sor</a:t>
            </a:r>
            <a:r>
              <a:rPr lang="hu-HU" sz="2400" dirty="0"/>
              <a:t>ozat</a:t>
            </a:r>
            <a:r>
              <a:rPr lang="hu-HU" sz="2400" dirty="0">
                <a:cs typeface="Times New Roman" pitchFamily="18" charset="0"/>
              </a:rPr>
              <a:t>ba ne generáljuk kétszer, vagy többször ugyanazt a részhalmazt (esetleg, más sorrend</a:t>
            </a:r>
            <a:r>
              <a:rPr lang="hu-HU" sz="2400" dirty="0"/>
              <a:t>ű</a:t>
            </a:r>
            <a:r>
              <a:rPr lang="hu-HU" sz="2400" dirty="0">
                <a:cs typeface="Times New Roman" pitchFamily="18" charset="0"/>
              </a:rPr>
              <a:t> elemekkel). </a:t>
            </a:r>
            <a:endParaRPr lang="hu-HU" sz="2400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56492" y="1497496"/>
            <a:ext cx="11101754" cy="4674704"/>
          </a:xfrm>
        </p:spPr>
        <p:txBody>
          <a:bodyPr>
            <a:noAutofit/>
          </a:bodyPr>
          <a:lstStyle/>
          <a:p>
            <a:r>
              <a:rPr lang="hu-HU" sz="2400" dirty="0">
                <a:latin typeface="+mj-lt"/>
                <a:cs typeface="Times New Roman" pitchFamily="18" charset="0"/>
              </a:rPr>
              <a:t>Ha az </a:t>
            </a:r>
            <a:r>
              <a:rPr lang="hu-HU" sz="2400" b="1" i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x</a:t>
            </a:r>
            <a:r>
              <a:rPr lang="hu-HU" sz="2400" dirty="0">
                <a:latin typeface="+mj-lt"/>
                <a:cs typeface="Times New Roman" pitchFamily="18" charset="0"/>
              </a:rPr>
              <a:t> sor</a:t>
            </a:r>
            <a:r>
              <a:rPr lang="hu-HU" sz="2400" dirty="0">
                <a:latin typeface="+mj-lt"/>
              </a:rPr>
              <a:t>ozat</a:t>
            </a:r>
            <a:r>
              <a:rPr lang="hu-HU" sz="2400" dirty="0">
                <a:latin typeface="+mj-lt"/>
                <a:cs typeface="Times New Roman" pitchFamily="18" charset="0"/>
              </a:rPr>
              <a:t>ba az elemek </a:t>
            </a:r>
            <a:r>
              <a:rPr lang="hu-HU" sz="2400" b="1" i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szigorúan növekvő sorrendben kerülnek: x</a:t>
            </a:r>
            <a:r>
              <a:rPr lang="hu-HU" sz="2400" b="1" baseline="-25000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1</a:t>
            </a:r>
            <a:r>
              <a:rPr lang="hu-HU" sz="24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 &lt;</a:t>
            </a:r>
            <a:r>
              <a:rPr lang="hu-HU" sz="2400" b="1" i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 x</a:t>
            </a:r>
            <a:r>
              <a:rPr lang="hu-HU" sz="2400" b="1" baseline="-25000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2</a:t>
            </a:r>
            <a:r>
              <a:rPr lang="hu-HU" sz="24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 &lt;...&lt; </a:t>
            </a:r>
            <a:r>
              <a:rPr lang="hu-HU" sz="2400" b="1" i="1" dirty="0" err="1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x</a:t>
            </a:r>
            <a:r>
              <a:rPr lang="hu-HU" sz="2400" b="1" i="1" baseline="-25000" dirty="0" err="1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k</a:t>
            </a:r>
            <a:r>
              <a:rPr lang="hu-HU" sz="2400" b="1" i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 egy részhalmazt csak egyszer állítunk elő. </a:t>
            </a:r>
          </a:p>
          <a:p>
            <a:r>
              <a:rPr lang="hu-HU" sz="2400" dirty="0">
                <a:latin typeface="+mj-lt"/>
                <a:cs typeface="Times New Roman" pitchFamily="18" charset="0"/>
              </a:rPr>
              <a:t>Legyen </a:t>
            </a:r>
            <a:r>
              <a:rPr lang="hu-HU" sz="2400" b="1" i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k </a:t>
            </a:r>
            <a:r>
              <a:rPr lang="hu-HU" sz="24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= 3 </a:t>
            </a:r>
            <a:r>
              <a:rPr lang="hu-HU" sz="2400" dirty="0">
                <a:latin typeface="+mj-lt"/>
                <a:cs typeface="Times New Roman" pitchFamily="18" charset="0"/>
              </a:rPr>
              <a:t>és a halmaz: </a:t>
            </a:r>
            <a:r>
              <a:rPr lang="hu-HU" sz="24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{1, 2, 3, 4}</a:t>
            </a:r>
            <a:r>
              <a:rPr lang="hu-HU" sz="2400" b="1" i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 </a:t>
            </a:r>
            <a:r>
              <a:rPr lang="hu-HU" sz="2400" dirty="0">
                <a:latin typeface="+mj-lt"/>
                <a:cs typeface="Times New Roman" pitchFamily="18" charset="0"/>
              </a:rPr>
              <a:t>(</a:t>
            </a:r>
            <a:r>
              <a:rPr lang="hu-HU" sz="2400" b="1" i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n </a:t>
            </a:r>
            <a:r>
              <a:rPr lang="hu-HU" sz="24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= 4</a:t>
            </a:r>
            <a:r>
              <a:rPr lang="hu-HU" sz="2400" dirty="0">
                <a:latin typeface="+mj-lt"/>
                <a:cs typeface="Times New Roman" pitchFamily="18" charset="0"/>
              </a:rPr>
              <a:t>) </a:t>
            </a:r>
            <a:endParaRPr lang="hu-HU" sz="2400" dirty="0">
              <a:latin typeface="+mj-lt"/>
            </a:endParaRPr>
          </a:p>
          <a:p>
            <a:r>
              <a:rPr lang="hu-HU" sz="2400" dirty="0">
                <a:latin typeface="+mj-lt"/>
                <a:cs typeface="Times New Roman" pitchFamily="18" charset="0"/>
              </a:rPr>
              <a:t>A részhalmazokat a Descartes szorzat elemeinek generálásához hasonlóan generáljuk:</a:t>
            </a:r>
          </a:p>
          <a:p>
            <a:pPr>
              <a:buFont typeface="Wingdings" pitchFamily="2" charset="2"/>
              <a:buNone/>
            </a:pPr>
            <a:r>
              <a:rPr lang="hu-HU" sz="2400" dirty="0">
                <a:cs typeface="Times New Roman" pitchFamily="18" charset="0"/>
              </a:rPr>
              <a:t>1)</a:t>
            </a:r>
            <a:r>
              <a:rPr lang="hu-HU" sz="2400" dirty="0"/>
              <a:t>  </a:t>
            </a:r>
            <a:r>
              <a:rPr lang="hu-HU" sz="2400" b="1" dirty="0" err="1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1</a:t>
            </a:r>
            <a:r>
              <a:rPr lang="hu-HU" sz="24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    2    3         </a:t>
            </a:r>
            <a:r>
              <a:rPr lang="hu-HU" sz="2400" dirty="0">
                <a:cs typeface="Times New Roman" pitchFamily="18" charset="0"/>
              </a:rPr>
              <a:t>2)</a:t>
            </a:r>
            <a:r>
              <a:rPr lang="hu-HU" sz="2400" dirty="0"/>
              <a:t>     </a:t>
            </a:r>
            <a:r>
              <a:rPr lang="hu-HU" sz="24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1    2    4            </a:t>
            </a:r>
            <a:r>
              <a:rPr lang="en-US" sz="2400" dirty="0">
                <a:cs typeface="Times New Roman" pitchFamily="18" charset="0"/>
              </a:rPr>
              <a:t>3</a:t>
            </a:r>
            <a:r>
              <a:rPr lang="hu-HU" sz="2400" dirty="0">
                <a:cs typeface="Times New Roman" pitchFamily="18" charset="0"/>
              </a:rPr>
              <a:t>)</a:t>
            </a:r>
            <a:r>
              <a:rPr lang="hu-HU" sz="2400" dirty="0"/>
              <a:t>   </a:t>
            </a:r>
            <a:r>
              <a:rPr lang="en-US" sz="24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1</a:t>
            </a:r>
            <a:r>
              <a:rPr lang="hu-HU" sz="24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    3    4          </a:t>
            </a:r>
            <a:r>
              <a:rPr lang="en-US" sz="2400" dirty="0">
                <a:cs typeface="Times New Roman" pitchFamily="18" charset="0"/>
              </a:rPr>
              <a:t>4</a:t>
            </a:r>
            <a:r>
              <a:rPr lang="hu-HU" sz="2400" dirty="0">
                <a:cs typeface="Times New Roman" pitchFamily="18" charset="0"/>
              </a:rPr>
              <a:t>)</a:t>
            </a:r>
            <a:r>
              <a:rPr lang="hu-HU" sz="2400" dirty="0"/>
              <a:t>   </a:t>
            </a:r>
            <a:r>
              <a:rPr lang="en-US" sz="24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2</a:t>
            </a:r>
            <a:r>
              <a:rPr lang="hu-HU" sz="24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    3    4</a:t>
            </a:r>
          </a:p>
          <a:p>
            <a:pPr>
              <a:buClr>
                <a:schemeClr val="folHlink"/>
              </a:buClr>
            </a:pPr>
            <a:r>
              <a:rPr lang="hu-HU" sz="2400" dirty="0">
                <a:cs typeface="Times New Roman" pitchFamily="18" charset="0"/>
              </a:rPr>
              <a:t>Ahhoz, hogy az </a:t>
            </a:r>
            <a:r>
              <a:rPr lang="hu-HU" sz="2400" b="1" i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x</a:t>
            </a:r>
            <a:r>
              <a:rPr lang="hu-HU" sz="2400" b="1" baseline="-25000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2</a:t>
            </a:r>
            <a:r>
              <a:rPr lang="hu-HU" sz="2400" dirty="0">
                <a:cs typeface="Times New Roman" pitchFamily="18" charset="0"/>
              </a:rPr>
              <a:t> és </a:t>
            </a:r>
            <a:r>
              <a:rPr lang="hu-HU" sz="2400" b="1" i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x</a:t>
            </a:r>
            <a:r>
              <a:rPr lang="hu-HU" sz="2400" b="1" baseline="-25000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3</a:t>
            </a:r>
            <a:r>
              <a:rPr lang="hu-HU" sz="2400" dirty="0">
                <a:cs typeface="Times New Roman" pitchFamily="18" charset="0"/>
              </a:rPr>
              <a:t> elemek kezd</a:t>
            </a:r>
            <a:r>
              <a:rPr lang="hu-HU" sz="2400" dirty="0"/>
              <a:t>ő</a:t>
            </a:r>
            <a:r>
              <a:rPr lang="hu-HU" sz="2400" dirty="0">
                <a:cs typeface="Times New Roman" pitchFamily="18" charset="0"/>
              </a:rPr>
              <a:t>értéket kaphassanak, </a:t>
            </a:r>
            <a:r>
              <a:rPr lang="hu-HU" sz="2400" b="1" i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x</a:t>
            </a:r>
            <a:r>
              <a:rPr lang="hu-HU" sz="2400" b="1" baseline="-25000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1</a:t>
            </a:r>
            <a:r>
              <a:rPr lang="hu-HU" sz="2400" dirty="0">
                <a:cs typeface="Times New Roman" pitchFamily="18" charset="0"/>
              </a:rPr>
              <a:t> csak </a:t>
            </a:r>
            <a:r>
              <a:rPr lang="hu-HU" sz="24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1</a:t>
            </a:r>
            <a:r>
              <a:rPr lang="hu-HU" sz="2400" dirty="0">
                <a:cs typeface="Times New Roman" pitchFamily="18" charset="0"/>
              </a:rPr>
              <a:t> illetve </a:t>
            </a:r>
            <a:r>
              <a:rPr lang="hu-HU" sz="24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2</a:t>
            </a:r>
            <a:r>
              <a:rPr lang="hu-HU" sz="2400" dirty="0">
                <a:cs typeface="Times New Roman" pitchFamily="18" charset="0"/>
              </a:rPr>
              <a:t> lehet; ugyanígy, ha </a:t>
            </a:r>
            <a:r>
              <a:rPr lang="hu-HU" sz="2400" b="1" i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x</a:t>
            </a:r>
            <a:r>
              <a:rPr lang="hu-HU" sz="2400" b="1" baseline="-25000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1</a:t>
            </a:r>
            <a:r>
              <a:rPr lang="hu-HU" sz="24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 = 1</a:t>
            </a:r>
            <a:r>
              <a:rPr lang="hu-HU" sz="2400" dirty="0">
                <a:cs typeface="Times New Roman" pitchFamily="18" charset="0"/>
              </a:rPr>
              <a:t>, </a:t>
            </a:r>
            <a:r>
              <a:rPr lang="hu-HU" sz="2400" b="1" i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x</a:t>
            </a:r>
            <a:r>
              <a:rPr lang="hu-HU" sz="2400" b="1" baseline="-25000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2</a:t>
            </a:r>
            <a:r>
              <a:rPr lang="hu-HU" sz="2400" dirty="0">
                <a:cs typeface="Times New Roman" pitchFamily="18" charset="0"/>
              </a:rPr>
              <a:t> csak </a:t>
            </a:r>
            <a:r>
              <a:rPr lang="hu-HU" sz="24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2</a:t>
            </a:r>
            <a:r>
              <a:rPr lang="hu-HU" sz="2400" dirty="0">
                <a:cs typeface="Times New Roman" pitchFamily="18" charset="0"/>
              </a:rPr>
              <a:t>, illetve </a:t>
            </a:r>
            <a:r>
              <a:rPr lang="hu-HU" sz="24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3</a:t>
            </a:r>
            <a:r>
              <a:rPr lang="hu-HU" sz="2400" dirty="0">
                <a:cs typeface="Times New Roman" pitchFamily="18" charset="0"/>
              </a:rPr>
              <a:t> lehet, és ha </a:t>
            </a:r>
            <a:r>
              <a:rPr lang="hu-HU" sz="2400" b="1" i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x</a:t>
            </a:r>
            <a:r>
              <a:rPr lang="hu-HU" sz="2400" b="1" baseline="-25000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1</a:t>
            </a:r>
            <a:r>
              <a:rPr lang="hu-HU" sz="24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 = 2</a:t>
            </a:r>
            <a:r>
              <a:rPr lang="hu-HU" sz="2400" dirty="0">
                <a:cs typeface="Times New Roman" pitchFamily="18" charset="0"/>
              </a:rPr>
              <a:t>, </a:t>
            </a:r>
            <a:r>
              <a:rPr lang="hu-HU" sz="2400" b="1" i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x</a:t>
            </a:r>
            <a:r>
              <a:rPr lang="hu-HU" sz="2400" b="1" baseline="-25000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2</a:t>
            </a:r>
            <a:r>
              <a:rPr lang="hu-HU" sz="2400" dirty="0">
                <a:cs typeface="Times New Roman" pitchFamily="18" charset="0"/>
              </a:rPr>
              <a:t> csak </a:t>
            </a:r>
            <a:r>
              <a:rPr lang="hu-HU" sz="24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3</a:t>
            </a:r>
            <a:r>
              <a:rPr lang="hu-HU" sz="2400" dirty="0">
                <a:cs typeface="Times New Roman" pitchFamily="18" charset="0"/>
              </a:rPr>
              <a:t> lehet.</a:t>
            </a:r>
          </a:p>
          <a:p>
            <a:pPr>
              <a:buClr>
                <a:schemeClr val="folHlink"/>
              </a:buClr>
            </a:pPr>
            <a:r>
              <a:rPr lang="hu-HU" sz="2400" dirty="0">
                <a:cs typeface="Times New Roman" pitchFamily="18" charset="0"/>
              </a:rPr>
              <a:t>Általánosítva, mivel valamennyi </a:t>
            </a:r>
            <a:r>
              <a:rPr lang="hu-HU" sz="2400" b="1" i="1" dirty="0" err="1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x</a:t>
            </a:r>
            <a:r>
              <a:rPr lang="hu-HU" sz="2400" b="1" i="1" baseline="-25000" dirty="0" err="1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i</a:t>
            </a:r>
            <a:r>
              <a:rPr lang="hu-HU" sz="2400" dirty="0">
                <a:cs typeface="Times New Roman" pitchFamily="18" charset="0"/>
              </a:rPr>
              <a:t> szigorúan nagyobb mint </a:t>
            </a:r>
            <a:r>
              <a:rPr lang="hu-HU" sz="2400" b="1" i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x</a:t>
            </a:r>
            <a:r>
              <a:rPr lang="hu-HU" sz="2400" b="1" i="1" baseline="-25000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i</a:t>
            </a:r>
            <a:r>
              <a:rPr lang="hu-HU" sz="2400" b="1" baseline="-25000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-1</a:t>
            </a:r>
            <a:r>
              <a:rPr lang="hu-HU" sz="2400" dirty="0">
                <a:cs typeface="Times New Roman" pitchFamily="18" charset="0"/>
              </a:rPr>
              <a:t>, az értékei </a:t>
            </a:r>
            <a:r>
              <a:rPr lang="hu-HU" sz="2400" b="1" i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x</a:t>
            </a:r>
            <a:r>
              <a:rPr lang="hu-HU" sz="2400" b="1" i="1" baseline="-25000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i</a:t>
            </a:r>
            <a:r>
              <a:rPr lang="hu-HU" sz="2400" b="1" baseline="-25000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‑1 </a:t>
            </a:r>
            <a:r>
              <a:rPr lang="hu-HU" sz="24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+ 1</a:t>
            </a:r>
            <a:r>
              <a:rPr lang="hu-HU" sz="2400" dirty="0">
                <a:cs typeface="Times New Roman" pitchFamily="18" charset="0"/>
              </a:rPr>
              <a:t>-t</a:t>
            </a:r>
            <a:r>
              <a:rPr lang="hu-HU" sz="2400" dirty="0"/>
              <a:t>ő</a:t>
            </a:r>
            <a:r>
              <a:rPr lang="hu-HU" sz="2400" dirty="0">
                <a:cs typeface="Times New Roman" pitchFamily="18" charset="0"/>
              </a:rPr>
              <a:t>l n</a:t>
            </a:r>
            <a:r>
              <a:rPr lang="hu-HU" sz="2400" dirty="0"/>
              <a:t>ő</a:t>
            </a:r>
            <a:r>
              <a:rPr lang="hu-HU" sz="2400" dirty="0">
                <a:cs typeface="Times New Roman" pitchFamily="18" charset="0"/>
              </a:rPr>
              <a:t>nek</a:t>
            </a:r>
            <a:r>
              <a:rPr lang="hu-HU" sz="2400" dirty="0"/>
              <a:t> </a:t>
            </a:r>
            <a:r>
              <a:rPr lang="hu-HU" sz="2400" b="1" i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n</a:t>
            </a:r>
            <a:r>
              <a:rPr lang="hu-HU" sz="24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 – (</a:t>
            </a:r>
            <a:r>
              <a:rPr lang="hu-HU" sz="2400" b="1" i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k</a:t>
            </a:r>
            <a:r>
              <a:rPr lang="hu-HU" sz="24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 – </a:t>
            </a:r>
            <a:r>
              <a:rPr lang="hu-HU" sz="2400" b="1" i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i</a:t>
            </a:r>
            <a:r>
              <a:rPr lang="hu-HU" sz="24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)</a:t>
            </a:r>
            <a:r>
              <a:rPr lang="hu-HU" sz="2400" dirty="0" err="1">
                <a:cs typeface="Times New Roman" pitchFamily="18" charset="0"/>
              </a:rPr>
              <a:t>-ig</a:t>
            </a:r>
            <a:r>
              <a:rPr lang="hu-HU" sz="2400" dirty="0"/>
              <a:t>.</a:t>
            </a:r>
            <a:endParaRPr lang="hu-HU" sz="2400" dirty="0">
              <a:latin typeface="+mj-lt"/>
            </a:endParaRPr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2209800" y="609600"/>
            <a:ext cx="7772400" cy="914400"/>
          </a:xfrm>
        </p:spPr>
        <p:txBody>
          <a:bodyPr>
            <a:normAutofit/>
          </a:bodyPr>
          <a:lstStyle/>
          <a:p>
            <a:r>
              <a:rPr lang="hu-HU" sz="40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Times New Roman" pitchFamily="18" charset="0"/>
              </a:rPr>
              <a:t>k</a:t>
            </a:r>
            <a:r>
              <a:rPr lang="hu-HU" sz="4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Times New Roman" pitchFamily="18" charset="0"/>
              </a:rPr>
              <a:t> elemű részhalmazok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67508" y="1828800"/>
            <a:ext cx="10609384" cy="5029200"/>
          </a:xfrm>
        </p:spPr>
        <p:txBody>
          <a:bodyPr>
            <a:normAutofit/>
          </a:bodyPr>
          <a:lstStyle/>
          <a:p>
            <a:r>
              <a:rPr lang="hu-HU" sz="2400" dirty="0"/>
              <a:t>S</a:t>
            </a:r>
            <a:r>
              <a:rPr lang="hu-HU" sz="2400" dirty="0">
                <a:cs typeface="Times New Roman" pitchFamily="18" charset="0"/>
              </a:rPr>
              <a:t>orban kiválasztunk az </a:t>
            </a:r>
            <a:r>
              <a:rPr lang="hu-HU" sz="24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{1, ...,</a:t>
            </a:r>
            <a:r>
              <a:rPr lang="hu-HU" sz="2400" b="1" i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 n – k</a:t>
            </a:r>
            <a:r>
              <a:rPr lang="hu-HU" sz="24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 + </a:t>
            </a:r>
            <a:r>
              <a:rPr lang="hu-HU" sz="2400" b="1" i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i</a:t>
            </a:r>
            <a:r>
              <a:rPr lang="hu-HU" sz="24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}</a:t>
            </a:r>
            <a:r>
              <a:rPr lang="hu-HU" sz="2400" b="1" i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 </a:t>
            </a:r>
            <a:r>
              <a:rPr lang="hu-HU" sz="2400" dirty="0">
                <a:cs typeface="Times New Roman" pitchFamily="18" charset="0"/>
              </a:rPr>
              <a:t>halmazból egy-egy értéket és a továbbiakban </a:t>
            </a:r>
            <a:r>
              <a:rPr lang="hu-HU" sz="2400" b="1" i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k – </a:t>
            </a:r>
            <a:r>
              <a:rPr lang="hu-HU" sz="24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1</a:t>
            </a:r>
            <a:r>
              <a:rPr lang="hu-HU" sz="2400" b="1" i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 </a:t>
            </a:r>
            <a:r>
              <a:rPr lang="hu-HU" sz="2400" dirty="0">
                <a:cs typeface="Times New Roman" pitchFamily="18" charset="0"/>
              </a:rPr>
              <a:t>elemet tartalmazó részhalmazokat generálunk az </a:t>
            </a:r>
            <a:r>
              <a:rPr lang="hu-HU" sz="24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{</a:t>
            </a:r>
            <a:r>
              <a:rPr lang="hu-HU" sz="2400" b="1" i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x</a:t>
            </a:r>
            <a:r>
              <a:rPr lang="hu-HU" sz="2400" b="1" baseline="-25000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1 </a:t>
            </a:r>
            <a:r>
              <a:rPr lang="hu-HU" sz="24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+ 1, ..., </a:t>
            </a:r>
            <a:r>
              <a:rPr lang="hu-HU" sz="2400" b="1" i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n</a:t>
            </a:r>
            <a:r>
              <a:rPr lang="hu-HU" sz="24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}</a:t>
            </a:r>
            <a:r>
              <a:rPr lang="hu-HU" sz="2400" b="1" i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 </a:t>
            </a:r>
            <a:r>
              <a:rPr lang="hu-HU" sz="2400" dirty="0">
                <a:cs typeface="Times New Roman" pitchFamily="18" charset="0"/>
              </a:rPr>
              <a:t>halmaz elemeib</a:t>
            </a:r>
            <a:r>
              <a:rPr lang="hu-HU" sz="2400" dirty="0"/>
              <a:t>ő</a:t>
            </a:r>
            <a:r>
              <a:rPr lang="hu-HU" sz="2400" dirty="0">
                <a:cs typeface="Times New Roman" pitchFamily="18" charset="0"/>
              </a:rPr>
              <a:t>l. </a:t>
            </a:r>
            <a:endParaRPr lang="hu-HU" sz="2400" dirty="0"/>
          </a:p>
          <a:p>
            <a:r>
              <a:rPr lang="hu-HU" sz="2400" dirty="0">
                <a:cs typeface="Times New Roman" pitchFamily="18" charset="0"/>
              </a:rPr>
              <a:t>Ezeket az </a:t>
            </a:r>
            <a:r>
              <a:rPr lang="hu-HU" sz="2400" b="1" i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x</a:t>
            </a:r>
            <a:r>
              <a:rPr lang="hu-HU" sz="2400" dirty="0">
                <a:cs typeface="Times New Roman" pitchFamily="18" charset="0"/>
              </a:rPr>
              <a:t> sor</a:t>
            </a:r>
            <a:r>
              <a:rPr lang="hu-HU" sz="2400" dirty="0"/>
              <a:t>ozat</a:t>
            </a:r>
            <a:r>
              <a:rPr lang="hu-HU" sz="2400" dirty="0">
                <a:cs typeface="Times New Roman" pitchFamily="18" charset="0"/>
              </a:rPr>
              <a:t>ban </a:t>
            </a:r>
            <a:r>
              <a:rPr lang="hu-HU" sz="2400" dirty="0"/>
              <a:t>ő</a:t>
            </a:r>
            <a:r>
              <a:rPr lang="hu-HU" sz="2400" dirty="0">
                <a:cs typeface="Times New Roman" pitchFamily="18" charset="0"/>
              </a:rPr>
              <a:t>rizzük meg a második helyt</a:t>
            </a:r>
            <a:r>
              <a:rPr lang="hu-HU" sz="2400" dirty="0"/>
              <a:t>ő</a:t>
            </a:r>
            <a:r>
              <a:rPr lang="hu-HU" sz="2400" dirty="0">
                <a:cs typeface="Times New Roman" pitchFamily="18" charset="0"/>
              </a:rPr>
              <a:t>l kezd</a:t>
            </a:r>
            <a:r>
              <a:rPr lang="hu-HU" sz="2400" dirty="0"/>
              <a:t>ő</a:t>
            </a:r>
            <a:r>
              <a:rPr lang="hu-HU" sz="2400" dirty="0">
                <a:cs typeface="Times New Roman" pitchFamily="18" charset="0"/>
              </a:rPr>
              <a:t>d</a:t>
            </a:r>
            <a:r>
              <a:rPr lang="hu-HU" sz="2400" dirty="0"/>
              <a:t>ő</a:t>
            </a:r>
            <a:r>
              <a:rPr lang="hu-HU" sz="2400" dirty="0">
                <a:cs typeface="Times New Roman" pitchFamily="18" charset="0"/>
              </a:rPr>
              <a:t>en. </a:t>
            </a:r>
            <a:endParaRPr lang="hu-HU" sz="2400" dirty="0"/>
          </a:p>
          <a:p>
            <a:r>
              <a:rPr lang="hu-HU" sz="2400" dirty="0">
                <a:cs typeface="Times New Roman" pitchFamily="18" charset="0"/>
              </a:rPr>
              <a:t>A </a:t>
            </a:r>
            <a:r>
              <a:rPr lang="hu-HU" sz="2400" b="1" i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k – </a:t>
            </a:r>
            <a:r>
              <a:rPr lang="hu-HU" sz="24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1</a:t>
            </a:r>
            <a:r>
              <a:rPr lang="hu-HU" sz="2400" b="1" i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 </a:t>
            </a:r>
            <a:r>
              <a:rPr lang="hu-HU" sz="2400" dirty="0">
                <a:cs typeface="Times New Roman" pitchFamily="18" charset="0"/>
              </a:rPr>
              <a:t>elemet tartalmazó részhalmaz generálása céljából ugyanígy járunk el. </a:t>
            </a:r>
            <a:endParaRPr lang="hu-HU" sz="2400" dirty="0"/>
          </a:p>
          <a:p>
            <a:r>
              <a:rPr lang="hu-HU" sz="2400" dirty="0">
                <a:cs typeface="Times New Roman" pitchFamily="18" charset="0"/>
              </a:rPr>
              <a:t>Minden elem az el</a:t>
            </a:r>
            <a:r>
              <a:rPr lang="hu-HU" sz="2400" dirty="0"/>
              <a:t>ő</a:t>
            </a:r>
            <a:r>
              <a:rPr lang="hu-HU" sz="2400" dirty="0">
                <a:cs typeface="Times New Roman" pitchFamily="18" charset="0"/>
              </a:rPr>
              <a:t>z</a:t>
            </a:r>
            <a:r>
              <a:rPr lang="hu-HU" sz="2400" dirty="0"/>
              <a:t>ő</a:t>
            </a:r>
            <a:r>
              <a:rPr lang="hu-HU" sz="2400" dirty="0">
                <a:cs typeface="Times New Roman" pitchFamily="18" charset="0"/>
              </a:rPr>
              <a:t> utáni értéket ve</a:t>
            </a:r>
            <a:r>
              <a:rPr lang="hu-HU" sz="2400" dirty="0"/>
              <a:t>szi fel: (</a:t>
            </a:r>
            <a:r>
              <a:rPr lang="hu-HU" sz="2400" b="1" i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x </a:t>
            </a:r>
            <a:r>
              <a:rPr lang="hu-HU" sz="2400" dirty="0">
                <a:cs typeface="Times New Roman" pitchFamily="18" charset="0"/>
              </a:rPr>
              <a:t>elemei</a:t>
            </a:r>
            <a:r>
              <a:rPr lang="hu-HU" sz="2400" dirty="0"/>
              <a:t>t</a:t>
            </a:r>
            <a:r>
              <a:rPr lang="hu-HU" sz="2400" dirty="0">
                <a:cs typeface="Times New Roman" pitchFamily="18" charset="0"/>
              </a:rPr>
              <a:t> </a:t>
            </a:r>
            <a:r>
              <a:rPr lang="hu-HU" sz="24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0</a:t>
            </a:r>
            <a:r>
              <a:rPr lang="hu-HU" sz="2400" dirty="0">
                <a:cs typeface="Times New Roman" pitchFamily="18" charset="0"/>
              </a:rPr>
              <a:t>-tól indexel</a:t>
            </a:r>
            <a:r>
              <a:rPr lang="hu-HU" sz="2400" dirty="0"/>
              <a:t>jük).</a:t>
            </a:r>
            <a:r>
              <a:rPr lang="hu-HU" sz="2400" dirty="0">
                <a:cs typeface="Times New Roman" pitchFamily="18" charset="0"/>
              </a:rPr>
              <a:t> </a:t>
            </a:r>
            <a:endParaRPr lang="hu-HU" sz="2400" dirty="0"/>
          </a:p>
          <a:p>
            <a:r>
              <a:rPr lang="hu-HU" sz="2400" b="1" i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x</a:t>
            </a:r>
            <a:r>
              <a:rPr lang="hu-HU" sz="2400" dirty="0">
                <a:cs typeface="Times New Roman" pitchFamily="18" charset="0"/>
              </a:rPr>
              <a:t> globális változó és minden elemének kezd</a:t>
            </a:r>
            <a:r>
              <a:rPr lang="hu-HU" sz="2400" dirty="0"/>
              <a:t>ő</a:t>
            </a:r>
            <a:r>
              <a:rPr lang="hu-HU" sz="2400" dirty="0">
                <a:cs typeface="Times New Roman" pitchFamily="18" charset="0"/>
              </a:rPr>
              <a:t>értéke </a:t>
            </a:r>
            <a:r>
              <a:rPr lang="hu-HU" sz="24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0</a:t>
            </a:r>
            <a:r>
              <a:rPr lang="hu-HU" sz="2400" dirty="0">
                <a:cs typeface="Times New Roman" pitchFamily="18" charset="0"/>
              </a:rPr>
              <a:t>.</a:t>
            </a:r>
            <a:endParaRPr lang="hu-HU" sz="2400" dirty="0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2209800" y="609600"/>
            <a:ext cx="7772400" cy="914400"/>
          </a:xfrm>
        </p:spPr>
        <p:txBody>
          <a:bodyPr>
            <a:normAutofit/>
          </a:bodyPr>
          <a:lstStyle/>
          <a:p>
            <a:r>
              <a:rPr lang="hu-HU" sz="40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Times New Roman" pitchFamily="18" charset="0"/>
              </a:rPr>
              <a:t>k</a:t>
            </a:r>
            <a:r>
              <a:rPr lang="hu-HU" sz="4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Times New Roman" pitchFamily="18" charset="0"/>
              </a:rPr>
              <a:t> elemű részhalmazok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7231" y="1132764"/>
            <a:ext cx="12074769" cy="5140740"/>
          </a:xfrm>
        </p:spPr>
        <p:txBody>
          <a:bodyPr>
            <a:normAutofit/>
          </a:bodyPr>
          <a:lstStyle/>
          <a:p>
            <a:pPr algn="just">
              <a:buFont typeface="Wingdings" pitchFamily="2" charset="2"/>
              <a:buNone/>
            </a:pPr>
            <a:r>
              <a:rPr lang="hu-HU" sz="24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Algorithm</a:t>
            </a: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Részhalmazok(i, n, x):</a:t>
            </a: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 	</a:t>
            </a:r>
            <a:endParaRPr lang="hu-HU" sz="2400" dirty="0">
              <a:solidFill>
                <a:srgbClr val="C0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nsolas" panose="020B0609020204030204" pitchFamily="49" charset="0"/>
            </a:endParaRPr>
          </a:p>
          <a:p>
            <a:pPr algn="just">
              <a:buFont typeface="Wingdings" pitchFamily="2" charset="2"/>
              <a:buNone/>
            </a:pP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                 //</a:t>
            </a: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 </a:t>
            </a:r>
            <a:r>
              <a:rPr lang="hu-HU" sz="2400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M</a:t>
            </a: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 = (1, 2, ..., </a:t>
            </a:r>
            <a:r>
              <a:rPr lang="hu-HU" sz="2400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n</a:t>
            </a: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), </a:t>
            </a:r>
            <a:r>
              <a:rPr lang="hu-HU" sz="2400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x</a:t>
            </a: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 </a:t>
            </a:r>
            <a:r>
              <a:rPr lang="hu-HU" sz="2400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globális</a:t>
            </a: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 </a:t>
            </a: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  <a:sym typeface="Symbol" pitchFamily="18" charset="2"/>
              </a:rPr>
              <a:t></a:t>
            </a: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 </a:t>
            </a: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x</a:t>
            </a:r>
            <a:r>
              <a:rPr lang="hu-HU" sz="2400" baseline="-250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i</a:t>
            </a: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= 0</a:t>
            </a: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, </a:t>
            </a:r>
            <a:r>
              <a:rPr lang="hu-HU" sz="2400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i</a:t>
            </a: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 = 0, 20 </a:t>
            </a:r>
            <a:endParaRPr lang="hu-HU" sz="2400" dirty="0">
              <a:solidFill>
                <a:srgbClr val="C0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nsolas" panose="020B0609020204030204" pitchFamily="49" charset="0"/>
              <a:cs typeface="Courier New" pitchFamily="49" charset="0"/>
            </a:endParaRPr>
          </a:p>
          <a:p>
            <a:pPr algn="just">
              <a:buFont typeface="Wingdings" pitchFamily="2" charset="2"/>
              <a:buNone/>
            </a:pP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 </a:t>
            </a: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  </a:t>
            </a:r>
            <a:r>
              <a:rPr lang="hu-HU" sz="24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For</a:t>
            </a: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j = x</a:t>
            </a:r>
            <a:r>
              <a:rPr lang="hu-HU" sz="2400" baseline="-250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i - 1</a:t>
            </a: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+ 1, n – k + i </a:t>
            </a:r>
            <a:r>
              <a:rPr lang="hu-HU" sz="24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execute</a:t>
            </a:r>
            <a:r>
              <a:rPr lang="hu-HU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</a:t>
            </a:r>
            <a:endParaRPr lang="hu-HU" sz="2400" dirty="0">
              <a:solidFill>
                <a:srgbClr val="C0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nsolas" panose="020B0609020204030204" pitchFamily="49" charset="0"/>
              <a:cs typeface="Courier New" pitchFamily="49" charset="0"/>
            </a:endParaRPr>
          </a:p>
          <a:p>
            <a:pPr algn="just">
              <a:buFont typeface="Wingdings" pitchFamily="2" charset="2"/>
              <a:buNone/>
            </a:pPr>
            <a:r>
              <a:rPr lang="hu-HU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   </a:t>
            </a:r>
            <a:r>
              <a:rPr lang="hu-HU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    </a:t>
            </a:r>
            <a:r>
              <a:rPr lang="hu-HU" sz="2400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x</a:t>
            </a:r>
            <a:r>
              <a:rPr lang="hu-HU" sz="2400" baseline="-25000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i</a:t>
            </a: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</a:t>
            </a: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  <a:sym typeface="Symbol" pitchFamily="18" charset="2"/>
              </a:rPr>
              <a:t></a:t>
            </a: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j</a:t>
            </a:r>
          </a:p>
          <a:p>
            <a:pPr algn="just">
              <a:buFont typeface="Wingdings" pitchFamily="2" charset="2"/>
              <a:buNone/>
            </a:pP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   </a:t>
            </a: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    </a:t>
            </a:r>
            <a:r>
              <a:rPr lang="hu-HU" sz="24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If</a:t>
            </a: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i &lt; k </a:t>
            </a:r>
            <a:r>
              <a:rPr lang="hu-HU" sz="24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then</a:t>
            </a: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</a:t>
            </a:r>
          </a:p>
          <a:p>
            <a:pPr algn="just">
              <a:buFont typeface="Wingdings" pitchFamily="2" charset="2"/>
              <a:buNone/>
            </a:pP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			Részhalmazok(i + 1, n, x) </a:t>
            </a:r>
          </a:p>
          <a:p>
            <a:pPr algn="just">
              <a:buFont typeface="Wingdings" pitchFamily="2" charset="2"/>
              <a:buNone/>
            </a:pP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   </a:t>
            </a: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    </a:t>
            </a:r>
            <a:r>
              <a:rPr lang="hu-HU" sz="24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else</a:t>
            </a: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</a:t>
            </a:r>
          </a:p>
          <a:p>
            <a:pPr algn="just">
              <a:buFont typeface="Wingdings" pitchFamily="2" charset="2"/>
              <a:buNone/>
            </a:pP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			Kiír</a:t>
            </a:r>
          </a:p>
          <a:p>
            <a:pPr algn="just">
              <a:buFont typeface="Wingdings" pitchFamily="2" charset="2"/>
              <a:buNone/>
            </a:pP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    </a:t>
            </a: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   </a:t>
            </a:r>
            <a:r>
              <a:rPr lang="hu-HU" sz="24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EndIf</a:t>
            </a:r>
            <a:endParaRPr lang="hu-HU" sz="2400" dirty="0">
              <a:solidFill>
                <a:srgbClr val="C0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nsolas" panose="020B0609020204030204" pitchFamily="49" charset="0"/>
              <a:cs typeface="Courier New" pitchFamily="49" charset="0"/>
            </a:endParaRPr>
          </a:p>
          <a:p>
            <a:pPr algn="just">
              <a:buFont typeface="Wingdings" pitchFamily="2" charset="2"/>
              <a:buNone/>
            </a:pPr>
            <a:r>
              <a:rPr lang="hu-HU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 </a:t>
            </a:r>
            <a:r>
              <a:rPr lang="hu-HU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  </a:t>
            </a:r>
            <a:r>
              <a:rPr lang="hu-HU" sz="24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EndFor</a:t>
            </a:r>
            <a:endParaRPr lang="hu-HU" sz="2400" dirty="0">
              <a:solidFill>
                <a:srgbClr val="C0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nsolas" panose="020B0609020204030204" pitchFamily="49" charset="0"/>
              <a:cs typeface="Courier New" pitchFamily="49" charset="0"/>
            </a:endParaRPr>
          </a:p>
          <a:p>
            <a:pPr algn="just">
              <a:buFont typeface="Wingdings" pitchFamily="2" charset="2"/>
              <a:buNone/>
            </a:pPr>
            <a:r>
              <a:rPr lang="hu-HU" sz="24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EndAlgorithm</a:t>
            </a:r>
            <a:endParaRPr lang="hu-HU" sz="2400" dirty="0">
              <a:solidFill>
                <a:srgbClr val="C0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nsolas" panose="020B0609020204030204" pitchFamily="49" charset="0"/>
              <a:cs typeface="Courier New" pitchFamily="49" charset="0"/>
            </a:endParaRPr>
          </a:p>
        </p:txBody>
      </p:sp>
      <p:sp>
        <p:nvSpPr>
          <p:cNvPr id="78852" name="Text Box 4"/>
          <p:cNvSpPr txBox="1">
            <a:spLocks noChangeArrowheads="1"/>
          </p:cNvSpPr>
          <p:nvPr/>
        </p:nvSpPr>
        <p:spPr bwMode="auto">
          <a:xfrm>
            <a:off x="117231" y="6273504"/>
            <a:ext cx="9718431" cy="46166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28575">
            <a:solidFill>
              <a:schemeClr val="tx2">
                <a:lumMod val="60000"/>
                <a:lumOff val="40000"/>
              </a:schemeClr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  <a:buClr>
                <a:schemeClr val="accent2"/>
              </a:buClr>
              <a:buSzPct val="80000"/>
              <a:buFont typeface="Wingdings" pitchFamily="2" charset="2"/>
              <a:buNone/>
            </a:pPr>
            <a:r>
              <a:rPr lang="hu-HU" sz="2400" dirty="0">
                <a:latin typeface="+mn-lt"/>
                <a:cs typeface="Times New Roman" pitchFamily="18" charset="0"/>
              </a:rPr>
              <a:t>A részhalmazokat generáló algoritmust az </a:t>
            </a:r>
            <a:r>
              <a:rPr lang="hu-HU" sz="2400" b="1" i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i</a:t>
            </a:r>
            <a:r>
              <a:rPr lang="hu-HU" sz="2400" dirty="0">
                <a:latin typeface="+mn-lt"/>
                <a:cs typeface="Times New Roman" pitchFamily="18" charset="0"/>
              </a:rPr>
              <a:t> paraméter </a:t>
            </a:r>
            <a:r>
              <a:rPr lang="hu-HU" sz="24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1</a:t>
            </a:r>
            <a:r>
              <a:rPr lang="hu-HU" sz="2400" dirty="0">
                <a:latin typeface="+mn-lt"/>
                <a:cs typeface="Times New Roman" pitchFamily="18" charset="0"/>
              </a:rPr>
              <a:t> értékére hívjuk meg.</a:t>
            </a:r>
            <a:endParaRPr lang="en-GB" sz="2400" dirty="0">
              <a:latin typeface="+mn-lt"/>
            </a:endParaRPr>
          </a:p>
        </p:txBody>
      </p:sp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>
          <a:xfrm>
            <a:off x="2209800" y="122831"/>
            <a:ext cx="7772400" cy="859809"/>
          </a:xfrm>
        </p:spPr>
        <p:txBody>
          <a:bodyPr>
            <a:normAutofit/>
          </a:bodyPr>
          <a:lstStyle/>
          <a:p>
            <a:r>
              <a:rPr lang="hu-HU" sz="40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Times New Roman" pitchFamily="18" charset="0"/>
              </a:rPr>
              <a:t>k</a:t>
            </a:r>
            <a:r>
              <a:rPr lang="hu-HU" sz="4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Times New Roman" pitchFamily="18" charset="0"/>
              </a:rPr>
              <a:t> elemű részhalmazok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hu-HU" sz="4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Times New Roman" pitchFamily="18" charset="0"/>
              </a:rPr>
              <a:t>Mikor érdemes rekurzív algoritmust tervezni?</a:t>
            </a:r>
            <a:endParaRPr lang="ro-RO" sz="4000" b="1" dirty="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n-lt"/>
              <a:ea typeface="+mn-ea"/>
              <a:cs typeface="Times New Roman" pitchFamily="18" charset="0"/>
            </a:endParaRP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Font typeface="Wingdings" pitchFamily="2" charset="2"/>
              <a:buNone/>
            </a:pPr>
            <a:r>
              <a:rPr lang="hu-HU" sz="24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1.</a:t>
            </a:r>
            <a:r>
              <a:rPr lang="hu-HU" sz="2400" dirty="0">
                <a:cs typeface="Times New Roman" pitchFamily="18" charset="0"/>
              </a:rPr>
              <a:t> ha a feladat </a:t>
            </a:r>
            <a:r>
              <a:rPr lang="hu-HU" sz="2400" b="1" i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eredménye rekurzív szerkezetű</a:t>
            </a:r>
            <a:r>
              <a:rPr lang="hu-HU" sz="2400" dirty="0">
                <a:cs typeface="Times New Roman" pitchFamily="18" charset="0"/>
              </a:rPr>
              <a:t>;</a:t>
            </a:r>
          </a:p>
          <a:p>
            <a:pPr>
              <a:buFont typeface="Wingdings" pitchFamily="2" charset="2"/>
              <a:buNone/>
            </a:pPr>
            <a:r>
              <a:rPr lang="hu-HU" sz="24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2.</a:t>
            </a:r>
            <a:r>
              <a:rPr lang="hu-HU" sz="2400" dirty="0">
                <a:cs typeface="Times New Roman" pitchFamily="18" charset="0"/>
              </a:rPr>
              <a:t> ha a megoldás legjobb módszere a visszalépéses keresés módszer (</a:t>
            </a:r>
            <a:r>
              <a:rPr lang="hu-HU" sz="2400" b="1" i="1" dirty="0" err="1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backtracking</a:t>
            </a:r>
            <a:r>
              <a:rPr lang="hu-HU" sz="2400" dirty="0">
                <a:cs typeface="Times New Roman" pitchFamily="18" charset="0"/>
              </a:rPr>
              <a:t> );</a:t>
            </a:r>
          </a:p>
          <a:p>
            <a:pPr>
              <a:buFont typeface="Wingdings" pitchFamily="2" charset="2"/>
              <a:buNone/>
            </a:pPr>
            <a:r>
              <a:rPr lang="hu-HU" sz="24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3.</a:t>
            </a:r>
            <a:r>
              <a:rPr lang="hu-HU" sz="2400" dirty="0">
                <a:cs typeface="Times New Roman" pitchFamily="18" charset="0"/>
              </a:rPr>
              <a:t> ha a megoldás legjobb módszere az </a:t>
            </a:r>
            <a:r>
              <a:rPr lang="hu-HU" sz="2400" b="1" i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oszd meg és uralkodj </a:t>
            </a:r>
            <a:r>
              <a:rPr lang="hu-HU" sz="2400" dirty="0">
                <a:cs typeface="Times New Roman" pitchFamily="18" charset="0"/>
              </a:rPr>
              <a:t>módszer (</a:t>
            </a:r>
            <a:r>
              <a:rPr lang="hu-HU" sz="2400" b="1" i="1" dirty="0" err="1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divide</a:t>
            </a:r>
            <a:r>
              <a:rPr lang="hu-HU" sz="2400" b="1" i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 et </a:t>
            </a:r>
            <a:r>
              <a:rPr lang="hu-HU" sz="2400" b="1" i="1" dirty="0" err="1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impera</a:t>
            </a:r>
            <a:r>
              <a:rPr lang="hu-HU" sz="2400" dirty="0">
                <a:cs typeface="Times New Roman" pitchFamily="18" charset="0"/>
              </a:rPr>
              <a:t>);</a:t>
            </a:r>
          </a:p>
          <a:p>
            <a:pPr>
              <a:buFont typeface="Wingdings" pitchFamily="2" charset="2"/>
              <a:buNone/>
            </a:pPr>
            <a:r>
              <a:rPr lang="hu-HU" sz="24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4.</a:t>
            </a:r>
            <a:r>
              <a:rPr lang="hu-HU" sz="2400" dirty="0">
                <a:cs typeface="Times New Roman" pitchFamily="18" charset="0"/>
              </a:rPr>
              <a:t> ha </a:t>
            </a:r>
            <a:r>
              <a:rPr lang="hu-HU" sz="2400" b="1" i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a feldolgozandó adatok rekurzívan definiáltak </a:t>
            </a:r>
            <a:r>
              <a:rPr lang="hu-HU" sz="2400" dirty="0">
                <a:cs typeface="Times New Roman" pitchFamily="18" charset="0"/>
              </a:rPr>
              <a:t>(pl. bináris fák).</a:t>
            </a:r>
          </a:p>
          <a:p>
            <a:pPr>
              <a:buFont typeface="Wingdings" pitchFamily="2" charset="2"/>
              <a:buNone/>
            </a:pPr>
            <a:endParaRPr lang="hu-HU" sz="1050" dirty="0">
              <a:cs typeface="Times New Roman" pitchFamily="18" charset="0"/>
            </a:endParaRPr>
          </a:p>
          <a:p>
            <a:pPr>
              <a:buFont typeface="Wingdings" pitchFamily="2" charset="2"/>
              <a:buNone/>
            </a:pPr>
            <a:r>
              <a:rPr lang="hu-HU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Pro:</a:t>
            </a:r>
            <a:r>
              <a:rPr lang="hu-HU" sz="2400" dirty="0">
                <a:cs typeface="Times New Roman" pitchFamily="18" charset="0"/>
              </a:rPr>
              <a:t> egy rekurzív algoritmus </a:t>
            </a:r>
            <a:r>
              <a:rPr lang="hu-HU" sz="2400" b="1" i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tömörebb</a:t>
            </a:r>
            <a:r>
              <a:rPr lang="hu-HU" sz="2400" dirty="0">
                <a:cs typeface="Times New Roman" pitchFamily="18" charset="0"/>
              </a:rPr>
              <a:t>, </a:t>
            </a:r>
            <a:r>
              <a:rPr lang="hu-HU" sz="2400" b="1" i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olvashatóbb</a:t>
            </a:r>
            <a:r>
              <a:rPr lang="hu-HU" sz="2400" dirty="0">
                <a:cs typeface="Times New Roman" pitchFamily="18" charset="0"/>
              </a:rPr>
              <a:t> az iteratívnál </a:t>
            </a:r>
            <a:endParaRPr lang="hu-HU" sz="2400" dirty="0"/>
          </a:p>
          <a:p>
            <a:pPr>
              <a:buNone/>
            </a:pPr>
            <a:r>
              <a:rPr lang="hu-HU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Kontra: </a:t>
            </a:r>
            <a:r>
              <a:rPr lang="hu-HU" sz="2400" dirty="0"/>
              <a:t>néha túlságosan </a:t>
            </a:r>
            <a:r>
              <a:rPr lang="hu-HU" sz="2400" b="1" i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igénybe veszi a végrehajtási vermet</a:t>
            </a:r>
            <a:r>
              <a:rPr lang="hu-HU" sz="2400" dirty="0"/>
              <a:t>, és előfordulhat, hogy a </a:t>
            </a:r>
            <a:r>
              <a:rPr lang="hu-HU" sz="2400" b="1" i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futási ideje is nagyobb</a:t>
            </a:r>
            <a:r>
              <a:rPr lang="hu-HU" sz="2400" dirty="0"/>
              <a:t>, mint az iteratív változatnak</a:t>
            </a:r>
          </a:p>
          <a:p>
            <a:pPr>
              <a:buNone/>
            </a:pPr>
            <a:endParaRPr lang="ro-RO" sz="2400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u-HU" sz="4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Times New Roman" pitchFamily="18" charset="0"/>
              </a:rPr>
              <a:t>Fibonacci sorozat</a:t>
            </a:r>
            <a:endParaRPr lang="en-GB" sz="4000" b="1" dirty="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n-lt"/>
              <a:ea typeface="+mn-ea"/>
              <a:cs typeface="Times New Roman" pitchFamily="18" charset="0"/>
            </a:endParaRPr>
          </a:p>
        </p:txBody>
      </p:sp>
      <p:sp>
        <p:nvSpPr>
          <p:cNvPr id="1269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599" y="1981200"/>
            <a:ext cx="10726615" cy="4114800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None/>
            </a:pPr>
            <a:r>
              <a:rPr lang="hu-HU" sz="2400" i="1" dirty="0">
                <a:ea typeface="+mj-ea"/>
                <a:cs typeface="Times New Roman" pitchFamily="18" charset="0"/>
              </a:rPr>
              <a:t>Generáljuk</a:t>
            </a:r>
            <a:r>
              <a:rPr lang="hu-HU" sz="2400" i="1" dirty="0">
                <a:cs typeface="Times New Roman" pitchFamily="18" charset="0"/>
              </a:rPr>
              <a:t> a Fibonacci sorozat </a:t>
            </a:r>
            <a:r>
              <a:rPr lang="hu-HU" sz="2400" b="1" i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n</a:t>
            </a:r>
            <a:r>
              <a:rPr lang="en-US" sz="2400" i="1" dirty="0">
                <a:cs typeface="Times New Roman" pitchFamily="18" charset="0"/>
              </a:rPr>
              <a:t>-</a:t>
            </a:r>
            <a:r>
              <a:rPr lang="en-US" sz="2400" i="1" dirty="0" err="1">
                <a:cs typeface="Times New Roman" pitchFamily="18" charset="0"/>
              </a:rPr>
              <a:t>edik</a:t>
            </a:r>
            <a:r>
              <a:rPr lang="en-US" sz="2400" i="1" dirty="0">
                <a:cs typeface="Times New Roman" pitchFamily="18" charset="0"/>
              </a:rPr>
              <a:t> </a:t>
            </a:r>
            <a:r>
              <a:rPr lang="hu-HU" sz="2400" i="1" dirty="0">
                <a:cs typeface="Times New Roman" pitchFamily="18" charset="0"/>
              </a:rPr>
              <a:t>elemét! </a:t>
            </a:r>
          </a:p>
          <a:p>
            <a:pPr>
              <a:buFont typeface="Wingdings" pitchFamily="2" charset="2"/>
              <a:buNone/>
            </a:pPr>
            <a:r>
              <a:rPr lang="hu-HU" sz="2400" b="1" i="1" dirty="0">
                <a:solidFill>
                  <a:srgbClr val="00B05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Elemzés</a:t>
            </a:r>
          </a:p>
          <a:p>
            <a:pPr>
              <a:buFont typeface="Wingdings" pitchFamily="2" charset="2"/>
              <a:buNone/>
            </a:pPr>
            <a:r>
              <a:rPr lang="hu-HU" sz="2400" dirty="0">
                <a:cs typeface="Times New Roman" pitchFamily="18" charset="0"/>
              </a:rPr>
              <a:t>Az </a:t>
            </a:r>
            <a:r>
              <a:rPr lang="hu-HU" sz="2400" b="1" i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n</a:t>
            </a:r>
            <a:r>
              <a:rPr lang="hu-HU" sz="2400" dirty="0">
                <a:cs typeface="Times New Roman" pitchFamily="18" charset="0"/>
              </a:rPr>
              <a:t>-edik elem kiszámításához szükségünk van az el</a:t>
            </a:r>
            <a:r>
              <a:rPr lang="hu-HU" sz="2400" dirty="0"/>
              <a:t>ő</a:t>
            </a:r>
            <a:r>
              <a:rPr lang="hu-HU" sz="2400" dirty="0">
                <a:cs typeface="Times New Roman" pitchFamily="18" charset="0"/>
              </a:rPr>
              <a:t>tte található két elemre. De ezeket szintén az el</a:t>
            </a:r>
            <a:r>
              <a:rPr lang="hu-HU" sz="2400" dirty="0"/>
              <a:t>ő</a:t>
            </a:r>
            <a:r>
              <a:rPr lang="hu-HU" sz="2400" dirty="0">
                <a:cs typeface="Times New Roman" pitchFamily="18" charset="0"/>
              </a:rPr>
              <a:t>ttük lev</a:t>
            </a:r>
            <a:r>
              <a:rPr lang="hu-HU" sz="2400" dirty="0"/>
              <a:t>ő</a:t>
            </a:r>
            <a:r>
              <a:rPr lang="hu-HU" sz="2400" dirty="0">
                <a:cs typeface="Times New Roman" pitchFamily="18" charset="0"/>
              </a:rPr>
              <a:t> elemekb</a:t>
            </a:r>
            <a:r>
              <a:rPr lang="hu-HU" sz="2400" dirty="0"/>
              <a:t>ő</a:t>
            </a:r>
            <a:r>
              <a:rPr lang="hu-HU" sz="2400" dirty="0">
                <a:cs typeface="Times New Roman" pitchFamily="18" charset="0"/>
              </a:rPr>
              <a:t>l számítjuk ki. </a:t>
            </a:r>
          </a:p>
          <a:p>
            <a:pPr>
              <a:buFont typeface="Wingdings" pitchFamily="2" charset="2"/>
              <a:buNone/>
            </a:pPr>
            <a:r>
              <a:rPr lang="hu-HU" sz="2400" dirty="0">
                <a:cs typeface="Times New Roman" pitchFamily="18" charset="0"/>
              </a:rPr>
              <a:t>A sorozat: </a:t>
            </a:r>
            <a:r>
              <a:rPr lang="hu-HU" sz="24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0, 1, </a:t>
            </a:r>
            <a:r>
              <a:rPr lang="hu-HU" sz="2400" b="1" dirty="0" err="1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1</a:t>
            </a:r>
            <a:r>
              <a:rPr lang="hu-HU" sz="24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, 2, 3, 5, 8, 13, 21, 34, 55, 89… 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hu-HU" sz="2400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F</a:t>
            </a:r>
            <a:r>
              <a:rPr lang="hu-HU" sz="2400" baseline="-25000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1</a:t>
            </a:r>
            <a:r>
              <a:rPr lang="hu-HU" sz="2400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</a:t>
            </a:r>
            <a:r>
              <a:rPr lang="hu-HU" sz="2400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Courier New" pitchFamily="49" charset="0"/>
                <a:sym typeface="Symbol" pitchFamily="18" charset="2"/>
              </a:rPr>
              <a:t></a:t>
            </a:r>
            <a:r>
              <a:rPr lang="hu-HU" sz="2400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0, F</a:t>
            </a:r>
            <a:r>
              <a:rPr lang="hu-HU" sz="2400" baseline="-25000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2</a:t>
            </a:r>
            <a:r>
              <a:rPr lang="hu-HU" sz="2400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</a:t>
            </a:r>
            <a:r>
              <a:rPr lang="hu-HU" sz="2400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Courier New" pitchFamily="49" charset="0"/>
                <a:sym typeface="Symbol" pitchFamily="18" charset="2"/>
              </a:rPr>
              <a:t></a:t>
            </a:r>
            <a:r>
              <a:rPr lang="hu-HU" sz="2400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1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hu-HU" sz="2400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F</a:t>
            </a:r>
            <a:r>
              <a:rPr lang="hu-HU" sz="2400" baseline="-25000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i</a:t>
            </a:r>
            <a:r>
              <a:rPr lang="hu-HU" sz="2400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</a:t>
            </a:r>
            <a:r>
              <a:rPr lang="hu-HU" sz="2400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Courier New" pitchFamily="49" charset="0"/>
                <a:sym typeface="Symbol" pitchFamily="18" charset="2"/>
              </a:rPr>
              <a:t></a:t>
            </a:r>
            <a:r>
              <a:rPr lang="hu-HU" sz="2400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F</a:t>
            </a:r>
            <a:r>
              <a:rPr lang="hu-HU" sz="2400" baseline="-25000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i-2</a:t>
            </a:r>
            <a:r>
              <a:rPr lang="hu-HU" sz="2400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+ F</a:t>
            </a:r>
            <a:r>
              <a:rPr lang="hu-HU" sz="2400" baseline="-25000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i-1, </a:t>
            </a:r>
            <a:r>
              <a:rPr lang="en-US" sz="2400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ha </a:t>
            </a:r>
            <a:r>
              <a:rPr lang="en-US" sz="2400" dirty="0" err="1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i</a:t>
            </a:r>
            <a:r>
              <a:rPr lang="hu-HU" sz="2400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</a:t>
            </a:r>
            <a:r>
              <a:rPr lang="en-US" sz="2400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&gt;</a:t>
            </a:r>
            <a:r>
              <a:rPr lang="hu-HU" sz="2400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2 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hu-HU" sz="3600" b="1" baseline="-25000" dirty="0">
              <a:solidFill>
                <a:srgbClr val="00B0F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Bookman Old Style" pitchFamily="18" charset="0"/>
            </a:endParaRPr>
          </a:p>
          <a:p>
            <a:pPr>
              <a:buFont typeface="Wingdings" pitchFamily="2" charset="2"/>
              <a:buNone/>
            </a:pPr>
            <a:endParaRPr lang="en-US" sz="2400" dirty="0"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938" y="1722784"/>
            <a:ext cx="10832124" cy="4666293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hu-HU" sz="24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Algorithm</a:t>
            </a: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 Fibonacci(n):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    </a:t>
            </a:r>
            <a:r>
              <a:rPr lang="hu-HU" sz="24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If</a:t>
            </a: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 n = 1 </a:t>
            </a:r>
            <a:r>
              <a:rPr lang="hu-HU" sz="24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then</a:t>
            </a:r>
            <a:endParaRPr lang="hu-HU" sz="2400" b="1" dirty="0">
              <a:solidFill>
                <a:srgbClr val="C0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nsolas" panose="020B0609020204030204" pitchFamily="49" charset="0"/>
            </a:endParaRP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        </a:t>
            </a:r>
            <a:r>
              <a:rPr lang="hu-HU" sz="24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return</a:t>
            </a: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 0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    </a:t>
            </a:r>
            <a:r>
              <a:rPr lang="hu-HU" sz="24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else</a:t>
            </a:r>
            <a:endParaRPr lang="hu-HU" sz="2400" b="1" dirty="0">
              <a:solidFill>
                <a:srgbClr val="C0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nsolas" panose="020B0609020204030204" pitchFamily="49" charset="0"/>
            </a:endParaRP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        </a:t>
            </a:r>
            <a:r>
              <a:rPr lang="hu-HU" sz="24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If</a:t>
            </a: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 n = 2 </a:t>
            </a:r>
            <a:r>
              <a:rPr lang="hu-HU" sz="24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then</a:t>
            </a:r>
            <a:endParaRPr lang="hu-HU" sz="2400" b="1" dirty="0">
              <a:solidFill>
                <a:srgbClr val="C0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nsolas" panose="020B0609020204030204" pitchFamily="49" charset="0"/>
            </a:endParaRP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 		   	</a:t>
            </a:r>
            <a:r>
              <a:rPr lang="hu-HU" sz="24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return</a:t>
            </a: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 1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        </a:t>
            </a:r>
            <a:r>
              <a:rPr lang="hu-HU" sz="24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else</a:t>
            </a:r>
            <a:endParaRPr lang="hu-HU" sz="2400" b="1" dirty="0">
              <a:solidFill>
                <a:srgbClr val="C0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nsolas" panose="020B0609020204030204" pitchFamily="49" charset="0"/>
            </a:endParaRP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           </a:t>
            </a:r>
            <a:r>
              <a:rPr lang="hu-HU" sz="24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return</a:t>
            </a: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 Fibonacci(n - 2) + Fibonacci(n - 1)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hu-HU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        </a:t>
            </a:r>
            <a:r>
              <a:rPr lang="hu-HU" sz="24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EndIf</a:t>
            </a:r>
            <a:endParaRPr lang="hu-HU" sz="2400" b="1" dirty="0">
              <a:solidFill>
                <a:srgbClr val="C0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nsolas" panose="020B0609020204030204" pitchFamily="49" charset="0"/>
            </a:endParaRP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hu-HU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    </a:t>
            </a:r>
            <a:r>
              <a:rPr lang="hu-HU" sz="24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EndIf</a:t>
            </a:r>
            <a:endParaRPr lang="hu-HU" sz="2400" b="1" dirty="0">
              <a:solidFill>
                <a:srgbClr val="C0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nsolas" panose="020B0609020204030204" pitchFamily="49" charset="0"/>
            </a:endParaRP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hu-HU" sz="24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EndAlgorithm</a:t>
            </a:r>
            <a:r>
              <a:rPr lang="hu-HU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		</a:t>
            </a:r>
          </a:p>
          <a:p>
            <a:pPr>
              <a:lnSpc>
                <a:spcPct val="90000"/>
              </a:lnSpc>
            </a:pPr>
            <a:endParaRPr lang="hu-HU" sz="2400" dirty="0">
              <a:solidFill>
                <a:srgbClr val="C00000"/>
              </a:solidFill>
              <a:latin typeface="Consolas" panose="020B0609020204030204" pitchFamily="49" charset="0"/>
            </a:endParaRPr>
          </a:p>
        </p:txBody>
      </p:sp>
      <p:sp>
        <p:nvSpPr>
          <p:cNvPr id="3" name="Rectangle 2"/>
          <p:cNvSpPr>
            <a:spLocks noGrp="1" noChangeArrowheads="1"/>
          </p:cNvSpPr>
          <p:nvPr>
            <p:ph type="title"/>
          </p:nvPr>
        </p:nvSpPr>
        <p:spPr>
          <a:xfrm>
            <a:off x="1981200" y="274638"/>
            <a:ext cx="8229600" cy="1143000"/>
          </a:xfrm>
        </p:spPr>
        <p:txBody>
          <a:bodyPr>
            <a:normAutofit/>
          </a:bodyPr>
          <a:lstStyle/>
          <a:p>
            <a:r>
              <a:rPr lang="hu-HU" sz="4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Times New Roman" pitchFamily="18" charset="0"/>
              </a:rPr>
              <a:t>Fibonacci sorozat</a:t>
            </a:r>
            <a:endParaRPr lang="en-GB" sz="4000" b="1" dirty="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n-lt"/>
              <a:ea typeface="+mn-ea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u-HU" sz="4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Times New Roman" pitchFamily="18" charset="0"/>
              </a:rPr>
              <a:t>Fibonacci sorozat</a:t>
            </a:r>
            <a:endParaRPr lang="en-GB" sz="4000" b="1" dirty="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n-lt"/>
              <a:ea typeface="+mn-ea"/>
              <a:cs typeface="Times New Roman" pitchFamily="18" charset="0"/>
            </a:endParaRPr>
          </a:p>
        </p:txBody>
      </p:sp>
      <p:sp>
        <p:nvSpPr>
          <p:cNvPr id="1280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600200"/>
            <a:ext cx="5521381" cy="3651738"/>
          </a:xfrm>
          <a:solidFill>
            <a:schemeClr val="accent5">
              <a:lumMod val="20000"/>
              <a:lumOff val="80000"/>
            </a:schemeClr>
          </a:solidFill>
          <a:ln w="28575">
            <a:solidFill>
              <a:schemeClr val="tx2">
                <a:lumMod val="60000"/>
                <a:lumOff val="40000"/>
              </a:schemeClr>
            </a:solidFill>
          </a:ln>
        </p:spPr>
        <p:txBody>
          <a:bodyPr>
            <a:normAutofit/>
          </a:bodyPr>
          <a:lstStyle/>
          <a:p>
            <a:pPr>
              <a:buClr>
                <a:schemeClr val="folHlink"/>
              </a:buClr>
            </a:pPr>
            <a:r>
              <a:rPr lang="hu-HU" sz="2400" dirty="0">
                <a:cs typeface="Times New Roman" pitchFamily="18" charset="0"/>
              </a:rPr>
              <a:t>Ha végrehajtjuk a</a:t>
            </a:r>
            <a:r>
              <a:rPr lang="hu-HU" sz="2400" dirty="0"/>
              <a:t>z</a:t>
            </a:r>
            <a:r>
              <a:rPr lang="hu-HU" sz="2400" dirty="0">
                <a:cs typeface="Times New Roman" pitchFamily="18" charset="0"/>
              </a:rPr>
              <a:t> algoritmust </a:t>
            </a:r>
            <a:r>
              <a:rPr lang="hu-HU" sz="2400" b="1" i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n </a:t>
            </a:r>
            <a:r>
              <a:rPr lang="hu-HU" sz="24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= 6</a:t>
            </a:r>
            <a:r>
              <a:rPr lang="hu-HU" sz="2400" dirty="0">
                <a:cs typeface="Times New Roman" pitchFamily="18" charset="0"/>
              </a:rPr>
              <a:t>-ra, ez </a:t>
            </a:r>
            <a:r>
              <a:rPr lang="hu-HU" sz="24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15</a:t>
            </a:r>
            <a:r>
              <a:rPr lang="hu-HU" sz="2400" dirty="0">
                <a:cs typeface="Times New Roman" pitchFamily="18" charset="0"/>
              </a:rPr>
              <a:t>-ször hívja meg önmagát. </a:t>
            </a:r>
            <a:endParaRPr lang="hu-HU" sz="2400" dirty="0"/>
          </a:p>
          <a:p>
            <a:pPr>
              <a:buClr>
                <a:schemeClr val="folHlink"/>
              </a:buClr>
            </a:pPr>
            <a:r>
              <a:rPr lang="hu-HU" sz="2400" dirty="0">
                <a:cs typeface="Times New Roman" pitchFamily="18" charset="0"/>
              </a:rPr>
              <a:t>Ezt a számot lecsökkenthetjük </a:t>
            </a:r>
            <a:r>
              <a:rPr lang="hu-HU" sz="24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9</a:t>
            </a:r>
            <a:r>
              <a:rPr lang="hu-HU" sz="2400" dirty="0">
                <a:cs typeface="Times New Roman" pitchFamily="18" charset="0"/>
              </a:rPr>
              <a:t>-re, ha a kiszámolt értékeket meg</a:t>
            </a:r>
            <a:r>
              <a:rPr lang="hu-HU" sz="2400" dirty="0"/>
              <a:t>ő</a:t>
            </a:r>
            <a:r>
              <a:rPr lang="hu-HU" sz="2400" dirty="0">
                <a:cs typeface="Times New Roman" pitchFamily="18" charset="0"/>
              </a:rPr>
              <a:t>rizzük egy </a:t>
            </a:r>
            <a:r>
              <a:rPr lang="hu-HU" sz="2400" b="1" i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sorozatban</a:t>
            </a:r>
            <a:r>
              <a:rPr lang="hu-HU" sz="2400" dirty="0">
                <a:cs typeface="Times New Roman" pitchFamily="18" charset="0"/>
              </a:rPr>
              <a:t>. Legyen ez a sorozat </a:t>
            </a:r>
            <a:r>
              <a:rPr lang="hu-HU" sz="2400" b="1" i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F</a:t>
            </a:r>
            <a:r>
              <a:rPr lang="hu-HU" sz="2400" dirty="0">
                <a:cs typeface="Times New Roman" pitchFamily="18" charset="0"/>
              </a:rPr>
              <a:t>, amelyet globális változóként kezelünk. </a:t>
            </a:r>
            <a:endParaRPr lang="hu-HU" sz="2400" dirty="0"/>
          </a:p>
          <a:p>
            <a:pPr>
              <a:buClr>
                <a:schemeClr val="folHlink"/>
              </a:buClr>
            </a:pPr>
            <a:r>
              <a:rPr lang="hu-HU" sz="2400" dirty="0">
                <a:cs typeface="Times New Roman" pitchFamily="18" charset="0"/>
              </a:rPr>
              <a:t>A két megoldás közötti különbséget annál jobban érzékeljük minél nagyobb </a:t>
            </a:r>
            <a:r>
              <a:rPr lang="hu-HU" sz="2400" b="1" i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n</a:t>
            </a:r>
            <a:r>
              <a:rPr lang="hu-HU" sz="2400" dirty="0">
                <a:cs typeface="Times New Roman" pitchFamily="18" charset="0"/>
              </a:rPr>
              <a:t>-re teszteljük ezeket.</a:t>
            </a:r>
            <a:endParaRPr lang="ro-RO" sz="2400" dirty="0">
              <a:cs typeface="Times New Roman" pitchFamily="18" charset="0"/>
            </a:endParaRP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6994256" y="1600200"/>
            <a:ext cx="4588144" cy="516172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indent="-342900" fontAlgn="auto">
              <a:lnSpc>
                <a:spcPct val="87000"/>
              </a:lnSpc>
              <a:spcBef>
                <a:spcPct val="20000"/>
              </a:spcBef>
              <a:spcAft>
                <a:spcPts val="0"/>
              </a:spcAft>
              <a:defRPr/>
            </a:pPr>
            <a:r>
              <a:rPr lang="hu-HU" sz="24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Algorithm</a:t>
            </a: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</a:t>
            </a:r>
            <a:r>
              <a:rPr lang="hu-HU" sz="2400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Fib</a:t>
            </a: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(n):</a:t>
            </a:r>
            <a:endParaRPr lang="ro-RO" sz="2400" dirty="0">
              <a:solidFill>
                <a:srgbClr val="C0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nsolas" panose="020B0609020204030204" pitchFamily="49" charset="0"/>
              <a:cs typeface="Times New Roman" pitchFamily="18" charset="0"/>
            </a:endParaRPr>
          </a:p>
          <a:p>
            <a:pPr marL="342900" indent="-342900" fontAlgn="auto">
              <a:lnSpc>
                <a:spcPct val="87000"/>
              </a:lnSpc>
              <a:spcBef>
                <a:spcPct val="20000"/>
              </a:spcBef>
              <a:spcAft>
                <a:spcPts val="0"/>
              </a:spcAft>
              <a:defRPr/>
            </a:pPr>
            <a:r>
              <a:rPr lang="hu-HU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    </a:t>
            </a:r>
            <a:r>
              <a:rPr lang="hu-HU" sz="24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If</a:t>
            </a: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(n </a:t>
            </a:r>
            <a:r>
              <a:rPr lang="en-US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&gt;</a:t>
            </a: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2) </a:t>
            </a:r>
            <a:r>
              <a:rPr lang="hu-HU" sz="24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then</a:t>
            </a: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</a:t>
            </a:r>
            <a:endParaRPr lang="ro-RO" sz="2400" dirty="0">
              <a:solidFill>
                <a:srgbClr val="C0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nsolas" panose="020B0609020204030204" pitchFamily="49" charset="0"/>
              <a:cs typeface="Times New Roman" pitchFamily="18" charset="0"/>
            </a:endParaRPr>
          </a:p>
          <a:p>
            <a:pPr marL="342900" indent="-342900" fontAlgn="auto">
              <a:lnSpc>
                <a:spcPct val="87000"/>
              </a:lnSpc>
              <a:spcBef>
                <a:spcPct val="20000"/>
              </a:spcBef>
              <a:spcAft>
                <a:spcPts val="0"/>
              </a:spcAft>
              <a:defRPr/>
            </a:pP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       F</a:t>
            </a:r>
            <a:r>
              <a:rPr lang="en-US" sz="2400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ib</a:t>
            </a:r>
            <a:r>
              <a:rPr lang="en-US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(n-1)</a:t>
            </a: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 </a:t>
            </a:r>
          </a:p>
          <a:p>
            <a:pPr marL="342900" indent="-342900" fontAlgn="auto">
              <a:lnSpc>
                <a:spcPct val="87000"/>
              </a:lnSpc>
              <a:spcBef>
                <a:spcPct val="20000"/>
              </a:spcBef>
              <a:spcAft>
                <a:spcPts val="0"/>
              </a:spcAft>
              <a:defRPr/>
            </a:pP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        </a:t>
            </a:r>
            <a:r>
              <a:rPr lang="en-US" sz="2400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F</a:t>
            </a:r>
            <a:r>
              <a:rPr lang="en-US" sz="2400" baseline="-25000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n</a:t>
            </a:r>
            <a:r>
              <a:rPr lang="en-US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 </a:t>
            </a: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  <a:sym typeface="Symbol" pitchFamily="18" charset="2"/>
              </a:rPr>
              <a:t></a:t>
            </a:r>
            <a:r>
              <a:rPr lang="en-US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 </a:t>
            </a:r>
            <a:r>
              <a:rPr lang="en-US" sz="2400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F</a:t>
            </a:r>
            <a:r>
              <a:rPr lang="en-US" sz="2400" baseline="-25000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n</a:t>
            </a:r>
            <a:r>
              <a:rPr lang="hu-HU" sz="2400" baseline="-250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 </a:t>
            </a:r>
            <a:r>
              <a:rPr lang="en-US" sz="2400" baseline="-250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-</a:t>
            </a:r>
            <a:r>
              <a:rPr lang="hu-HU" sz="2400" baseline="-250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 </a:t>
            </a:r>
            <a:r>
              <a:rPr lang="en-US" sz="2400" baseline="-250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1</a:t>
            </a:r>
            <a:r>
              <a:rPr lang="en-US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 + </a:t>
            </a:r>
            <a:r>
              <a:rPr lang="en-US" sz="2400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F</a:t>
            </a:r>
            <a:r>
              <a:rPr lang="en-US" sz="2400" baseline="-25000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n</a:t>
            </a:r>
            <a:r>
              <a:rPr lang="hu-HU" sz="2400" baseline="-250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 </a:t>
            </a:r>
            <a:r>
              <a:rPr lang="en-US" sz="2400" baseline="-250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-</a:t>
            </a:r>
            <a:r>
              <a:rPr lang="hu-HU" sz="2400" baseline="-250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 </a:t>
            </a:r>
            <a:r>
              <a:rPr lang="en-US" sz="2400" baseline="-250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2</a:t>
            </a:r>
            <a:endParaRPr lang="hu-HU" sz="2400" dirty="0">
              <a:solidFill>
                <a:srgbClr val="C0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nsolas" panose="020B0609020204030204" pitchFamily="49" charset="0"/>
            </a:endParaRPr>
          </a:p>
          <a:p>
            <a:pPr marL="342900" indent="-342900" fontAlgn="auto">
              <a:lnSpc>
                <a:spcPct val="87000"/>
              </a:lnSpc>
              <a:spcBef>
                <a:spcPct val="20000"/>
              </a:spcBef>
              <a:spcAft>
                <a:spcPts val="0"/>
              </a:spcAft>
              <a:defRPr/>
            </a:pPr>
            <a:r>
              <a:rPr lang="hu-HU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    </a:t>
            </a:r>
            <a:r>
              <a:rPr lang="hu-HU" sz="24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else</a:t>
            </a: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</a:t>
            </a:r>
          </a:p>
          <a:p>
            <a:pPr marL="342900" indent="-342900" fontAlgn="auto">
              <a:lnSpc>
                <a:spcPct val="87000"/>
              </a:lnSpc>
              <a:spcBef>
                <a:spcPct val="20000"/>
              </a:spcBef>
              <a:spcAft>
                <a:spcPts val="0"/>
              </a:spcAft>
              <a:defRPr/>
            </a:pP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       F</a:t>
            </a:r>
            <a:r>
              <a:rPr lang="hu-HU" sz="2400" baseline="-250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1</a:t>
            </a: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</a:t>
            </a: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  <a:sym typeface="Symbol" pitchFamily="18" charset="2"/>
              </a:rPr>
              <a:t></a:t>
            </a: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0</a:t>
            </a:r>
            <a:endParaRPr lang="ro-RO" sz="2400" dirty="0">
              <a:solidFill>
                <a:srgbClr val="C0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nsolas" panose="020B0609020204030204" pitchFamily="49" charset="0"/>
              <a:cs typeface="Times New Roman" pitchFamily="18" charset="0"/>
            </a:endParaRPr>
          </a:p>
          <a:p>
            <a:pPr marL="342900" indent="-342900" fontAlgn="auto">
              <a:lnSpc>
                <a:spcPct val="87000"/>
              </a:lnSpc>
              <a:spcBef>
                <a:spcPct val="20000"/>
              </a:spcBef>
              <a:spcAft>
                <a:spcPts val="0"/>
              </a:spcAft>
              <a:defRPr/>
            </a:pPr>
            <a:r>
              <a:rPr lang="hu-HU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 </a:t>
            </a:r>
            <a:r>
              <a:rPr lang="hu-HU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      </a:t>
            </a:r>
            <a:r>
              <a:rPr lang="hu-HU" sz="24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If</a:t>
            </a: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n </a:t>
            </a: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  <a:sym typeface="Symbol" pitchFamily="18" charset="2"/>
              </a:rPr>
              <a:t>=</a:t>
            </a: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</a:t>
            </a:r>
            <a:r>
              <a:rPr lang="en-US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2</a:t>
            </a: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</a:t>
            </a:r>
            <a:r>
              <a:rPr lang="hu-HU" sz="24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then</a:t>
            </a: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</a:t>
            </a:r>
            <a:endParaRPr lang="ro-RO" sz="2400" dirty="0">
              <a:solidFill>
                <a:srgbClr val="C0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nsolas" panose="020B0609020204030204" pitchFamily="49" charset="0"/>
              <a:cs typeface="Times New Roman" pitchFamily="18" charset="0"/>
            </a:endParaRPr>
          </a:p>
          <a:p>
            <a:pPr marL="342900" indent="-342900" fontAlgn="auto">
              <a:lnSpc>
                <a:spcPct val="87000"/>
              </a:lnSpc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          </a:t>
            </a: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F</a:t>
            </a:r>
            <a:r>
              <a:rPr lang="hu-HU" sz="2400" baseline="-250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2</a:t>
            </a: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</a:t>
            </a: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  <a:sym typeface="Symbol" pitchFamily="18" charset="2"/>
              </a:rPr>
              <a:t></a:t>
            </a: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</a:t>
            </a:r>
            <a:r>
              <a:rPr lang="en-US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1</a:t>
            </a: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</a:t>
            </a:r>
          </a:p>
          <a:p>
            <a:pPr marL="342900" indent="-342900" fontAlgn="auto">
              <a:lnSpc>
                <a:spcPct val="87000"/>
              </a:lnSpc>
              <a:spcBef>
                <a:spcPct val="20000"/>
              </a:spcBef>
              <a:spcAft>
                <a:spcPts val="0"/>
              </a:spcAft>
              <a:defRPr/>
            </a:pPr>
            <a:r>
              <a:rPr lang="hu-HU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       </a:t>
            </a:r>
            <a:r>
              <a:rPr lang="hu-HU" sz="24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EndIf</a:t>
            </a:r>
            <a:endParaRPr lang="ro-RO" sz="2400" dirty="0">
              <a:solidFill>
                <a:srgbClr val="C0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nsolas" panose="020B0609020204030204" pitchFamily="49" charset="0"/>
              <a:cs typeface="Times New Roman" pitchFamily="18" charset="0"/>
            </a:endParaRPr>
          </a:p>
          <a:p>
            <a:pPr marL="342900" indent="-342900" fontAlgn="auto">
              <a:lnSpc>
                <a:spcPct val="87000"/>
              </a:lnSpc>
              <a:spcBef>
                <a:spcPct val="20000"/>
              </a:spcBef>
              <a:spcAft>
                <a:spcPts val="0"/>
              </a:spcAft>
              <a:defRPr/>
            </a:pPr>
            <a:r>
              <a:rPr lang="hu-HU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    </a:t>
            </a:r>
            <a:r>
              <a:rPr lang="hu-HU" sz="24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EndIf</a:t>
            </a:r>
            <a:endParaRPr lang="ro-RO" sz="2400" dirty="0">
              <a:solidFill>
                <a:srgbClr val="C0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nsolas" panose="020B0609020204030204" pitchFamily="49" charset="0"/>
              <a:cs typeface="Times New Roman" pitchFamily="18" charset="0"/>
            </a:endParaRPr>
          </a:p>
          <a:p>
            <a:pPr marL="342900" indent="-342900" fontAlgn="auto">
              <a:lnSpc>
                <a:spcPct val="87000"/>
              </a:lnSpc>
              <a:spcBef>
                <a:spcPct val="20000"/>
              </a:spcBef>
              <a:spcAft>
                <a:spcPts val="0"/>
              </a:spcAft>
              <a:defRPr/>
            </a:pPr>
            <a:r>
              <a:rPr lang="hu-HU" sz="24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EndAlgorithm</a:t>
            </a:r>
            <a:endParaRPr lang="hu-HU" sz="2400" b="1" dirty="0">
              <a:solidFill>
                <a:srgbClr val="C0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nsolas" panose="020B0609020204030204" pitchFamily="49" charset="0"/>
              <a:cs typeface="Courier New" pitchFamily="49" charset="0"/>
            </a:endParaRPr>
          </a:p>
          <a:p>
            <a:pPr marL="342900" indent="-342900" fontAlgn="auto">
              <a:lnSpc>
                <a:spcPct val="87000"/>
              </a:lnSpc>
              <a:spcBef>
                <a:spcPct val="20000"/>
              </a:spcBef>
              <a:spcAft>
                <a:spcPts val="0"/>
              </a:spcAft>
              <a:defRPr/>
            </a:pPr>
            <a:endParaRPr lang="hu-HU" sz="1200" b="1" dirty="0">
              <a:solidFill>
                <a:srgbClr val="C0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nsolas" panose="020B0609020204030204" pitchFamily="49" charset="0"/>
              <a:cs typeface="Courier New" pitchFamily="49" charset="0"/>
              <a:hlinkClick r:id="rId2" action="ppaction://hlinkfile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981200" y="88900"/>
            <a:ext cx="8229600" cy="749300"/>
          </a:xfrm>
        </p:spPr>
        <p:txBody>
          <a:bodyPr/>
          <a:lstStyle/>
          <a:p>
            <a:r>
              <a:rPr lang="hu-HU" sz="4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Times New Roman" pitchFamily="18" charset="0"/>
              </a:rPr>
              <a:t>Gyorshatvány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0" y="838200"/>
            <a:ext cx="12192000" cy="57785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hu-HU" sz="24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Algorithm</a:t>
            </a: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</a:t>
            </a:r>
            <a:r>
              <a:rPr lang="hu-HU" sz="2400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gyorsHatvRek</a:t>
            </a: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(n, x): 		     </a:t>
            </a:r>
            <a:r>
              <a:rPr lang="hu-HU" sz="2400" spc="-3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// </a:t>
            </a:r>
            <a:r>
              <a:rPr lang="hu-HU" sz="2400" spc="-30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x</a:t>
            </a:r>
            <a:r>
              <a:rPr lang="hu-HU" sz="2400" spc="-30" baseline="30000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n</a:t>
            </a:r>
            <a:r>
              <a:rPr lang="hu-HU" sz="2400" spc="-30" baseline="300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</a:t>
            </a:r>
            <a:r>
              <a:rPr lang="hu-HU" sz="2400" i="1" spc="-30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al-Kvarizmi</a:t>
            </a:r>
            <a:r>
              <a:rPr lang="hu-HU" sz="2400" i="1" spc="-3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algoritmusa</a:t>
            </a:r>
            <a:r>
              <a:rPr lang="hu-HU" sz="2400" spc="-30" baseline="300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</a:t>
            </a:r>
            <a:endParaRPr lang="hu-HU" sz="2400" spc="-30" dirty="0">
              <a:solidFill>
                <a:srgbClr val="C0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nsolas" panose="020B0609020204030204" pitchFamily="49" charset="0"/>
              <a:cs typeface="Courier New" pitchFamily="49" charset="0"/>
            </a:endParaRPr>
          </a:p>
          <a:p>
            <a:pPr marL="0" indent="0">
              <a:buNone/>
            </a:pP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  </a:t>
            </a:r>
            <a:r>
              <a:rPr lang="hu-HU" sz="24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If</a:t>
            </a: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n = 0 </a:t>
            </a:r>
            <a:r>
              <a:rPr lang="hu-HU" sz="24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then</a:t>
            </a:r>
            <a:endParaRPr lang="hu-HU" sz="2400" b="1" dirty="0">
              <a:solidFill>
                <a:srgbClr val="C0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nsolas" panose="020B0609020204030204" pitchFamily="49" charset="0"/>
              <a:cs typeface="Courier New" pitchFamily="49" charset="0"/>
            </a:endParaRPr>
          </a:p>
          <a:p>
            <a:pPr marL="0" indent="0">
              <a:buNone/>
            </a:pP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     </a:t>
            </a:r>
            <a:r>
              <a:rPr lang="hu-HU" sz="24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return</a:t>
            </a: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1</a:t>
            </a:r>
          </a:p>
          <a:p>
            <a:pPr marL="0" indent="0">
              <a:buNone/>
            </a:pP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  </a:t>
            </a:r>
            <a:r>
              <a:rPr lang="hu-HU" sz="24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else</a:t>
            </a:r>
            <a:endParaRPr lang="hu-HU" sz="2400" b="1" dirty="0">
              <a:solidFill>
                <a:srgbClr val="C0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nsolas" panose="020B0609020204030204" pitchFamily="49" charset="0"/>
              <a:cs typeface="Courier New" pitchFamily="49" charset="0"/>
            </a:endParaRPr>
          </a:p>
          <a:p>
            <a:pPr marL="0" indent="0">
              <a:buNone/>
            </a:pP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     </a:t>
            </a:r>
            <a:r>
              <a:rPr lang="hu-HU" sz="24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If</a:t>
            </a: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n </a:t>
            </a:r>
            <a:r>
              <a:rPr lang="hu-HU" sz="24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mod</a:t>
            </a: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2 = 1 </a:t>
            </a:r>
            <a:r>
              <a:rPr lang="hu-HU" sz="24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then</a:t>
            </a:r>
            <a:endParaRPr lang="hu-HU" sz="2400" b="1" dirty="0">
              <a:solidFill>
                <a:srgbClr val="C0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nsolas" panose="020B0609020204030204" pitchFamily="49" charset="0"/>
              <a:cs typeface="Courier New" pitchFamily="49" charset="0"/>
            </a:endParaRPr>
          </a:p>
          <a:p>
            <a:pPr marL="0" indent="0">
              <a:buNone/>
            </a:pP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         </a:t>
            </a:r>
            <a:r>
              <a:rPr lang="hu-HU" sz="24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return</a:t>
            </a: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x * </a:t>
            </a:r>
            <a:r>
              <a:rPr lang="hu-HU" sz="2400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gyorsHatvRek</a:t>
            </a: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(n </a:t>
            </a:r>
            <a:r>
              <a:rPr lang="hu-HU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DIV</a:t>
            </a: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2, x * x)</a:t>
            </a:r>
          </a:p>
          <a:p>
            <a:pPr marL="0" indent="0">
              <a:buNone/>
            </a:pP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     </a:t>
            </a:r>
            <a:r>
              <a:rPr lang="hu-HU" sz="24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else</a:t>
            </a: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</a:t>
            </a:r>
          </a:p>
          <a:p>
            <a:pPr marL="0" indent="0">
              <a:buNone/>
            </a:pP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         </a:t>
            </a:r>
            <a:r>
              <a:rPr lang="hu-HU" sz="24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return</a:t>
            </a: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</a:t>
            </a:r>
            <a:r>
              <a:rPr lang="hu-HU" sz="2400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gyorsHatvRek</a:t>
            </a: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(n </a:t>
            </a:r>
            <a:r>
              <a:rPr lang="hu-HU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DIV</a:t>
            </a: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2, x * x) </a:t>
            </a:r>
          </a:p>
          <a:p>
            <a:pPr marL="0" indent="0">
              <a:buNone/>
            </a:pPr>
            <a:r>
              <a:rPr lang="hu-HU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     </a:t>
            </a:r>
            <a:r>
              <a:rPr lang="hu-HU" sz="24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EndIf</a:t>
            </a:r>
            <a:endParaRPr lang="hu-HU" sz="2400" b="1" dirty="0">
              <a:solidFill>
                <a:srgbClr val="C0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nsolas" panose="020B0609020204030204" pitchFamily="49" charset="0"/>
              <a:cs typeface="Courier New" pitchFamily="49" charset="0"/>
            </a:endParaRPr>
          </a:p>
          <a:p>
            <a:pPr marL="0" indent="0">
              <a:buNone/>
            </a:pPr>
            <a:r>
              <a:rPr lang="hu-HU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   </a:t>
            </a:r>
            <a:r>
              <a:rPr lang="hu-HU" sz="24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EndIf</a:t>
            </a:r>
            <a:endParaRPr lang="hu-HU" sz="2400" b="1" dirty="0">
              <a:solidFill>
                <a:srgbClr val="C0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nsolas" panose="020B0609020204030204" pitchFamily="49" charset="0"/>
              <a:cs typeface="Courier New" pitchFamily="49" charset="0"/>
            </a:endParaRPr>
          </a:p>
          <a:p>
            <a:pPr marL="0" indent="0">
              <a:buNone/>
            </a:pPr>
            <a:r>
              <a:rPr lang="hu-HU" sz="24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EndAlgorithm</a:t>
            </a:r>
            <a:endParaRPr lang="hu-HU" sz="2800" dirty="0">
              <a:solidFill>
                <a:srgbClr val="C00000"/>
              </a:solidFill>
              <a:latin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12057417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2"/>
          <p:cNvSpPr>
            <a:spLocks noGrp="1" noChangeArrowheads="1"/>
          </p:cNvSpPr>
          <p:nvPr>
            <p:ph type="title"/>
          </p:nvPr>
        </p:nvSpPr>
        <p:spPr>
          <a:xfrm>
            <a:off x="2057400" y="228600"/>
            <a:ext cx="7772400" cy="1143000"/>
          </a:xfrm>
        </p:spPr>
        <p:txBody>
          <a:bodyPr>
            <a:normAutofit/>
          </a:bodyPr>
          <a:lstStyle/>
          <a:p>
            <a:r>
              <a:rPr lang="hu-HU" sz="4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Times New Roman" pitchFamily="18" charset="0"/>
              </a:rPr>
              <a:t>Összes részhalmaz</a:t>
            </a:r>
          </a:p>
        </p:txBody>
      </p:sp>
      <p:sp>
        <p:nvSpPr>
          <p:cNvPr id="880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0" y="1219200"/>
            <a:ext cx="10433538" cy="5410200"/>
          </a:xfrm>
        </p:spPr>
        <p:txBody>
          <a:bodyPr>
            <a:noAutofit/>
          </a:bodyPr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hu-HU" sz="2400" i="1" dirty="0">
                <a:cs typeface="Times New Roman" pitchFamily="18" charset="0"/>
              </a:rPr>
              <a:t>Generáljuk az</a:t>
            </a:r>
            <a:r>
              <a:rPr lang="hu-HU" sz="2400" dirty="0">
                <a:cs typeface="Times New Roman" pitchFamily="18" charset="0"/>
              </a:rPr>
              <a:t> </a:t>
            </a:r>
            <a:r>
              <a:rPr lang="hu-HU" sz="24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{1, 2, ..., </a:t>
            </a:r>
            <a:r>
              <a:rPr lang="hu-HU" sz="2400" b="1" i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n</a:t>
            </a:r>
            <a:r>
              <a:rPr lang="hu-HU" sz="24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}</a:t>
            </a:r>
            <a:r>
              <a:rPr lang="hu-HU" sz="2400" b="1" i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 </a:t>
            </a:r>
            <a:r>
              <a:rPr lang="hu-HU" sz="2400" i="1" dirty="0">
                <a:cs typeface="Times New Roman" pitchFamily="18" charset="0"/>
              </a:rPr>
              <a:t>halmaz minden </a:t>
            </a:r>
            <a:r>
              <a:rPr lang="hu-HU" sz="2400" b="1" i="1" dirty="0">
                <a:solidFill>
                  <a:srgbClr val="00B05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részhalmazát</a:t>
            </a:r>
            <a:r>
              <a:rPr lang="hu-HU" sz="2400" i="1" dirty="0">
                <a:cs typeface="Times New Roman" pitchFamily="18" charset="0"/>
              </a:rPr>
              <a:t>.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hu-HU" sz="2400" b="1" i="1" dirty="0">
                <a:solidFill>
                  <a:srgbClr val="00B05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Elemzés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hu-HU" sz="2400" dirty="0">
                <a:cs typeface="Times New Roman" pitchFamily="18" charset="0"/>
              </a:rPr>
              <a:t>Egy halmazt ebben az esetben is az </a:t>
            </a:r>
            <a:r>
              <a:rPr lang="hu-HU" sz="2400" b="1" i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x</a:t>
            </a:r>
            <a:r>
              <a:rPr lang="hu-HU" sz="2400" b="1" baseline="-25000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1</a:t>
            </a:r>
            <a:r>
              <a:rPr lang="hu-HU" sz="2400" b="1" i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 </a:t>
            </a:r>
            <a:r>
              <a:rPr lang="hu-HU" sz="24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&lt;</a:t>
            </a:r>
            <a:r>
              <a:rPr lang="hu-HU" sz="2400" b="1" i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 x</a:t>
            </a:r>
            <a:r>
              <a:rPr lang="hu-HU" sz="2400" b="1" baseline="-25000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2</a:t>
            </a:r>
            <a:r>
              <a:rPr lang="hu-HU" sz="24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 &lt;...&lt; </a:t>
            </a:r>
            <a:r>
              <a:rPr lang="hu-HU" sz="2400" b="1" i="1" dirty="0" err="1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x</a:t>
            </a:r>
            <a:r>
              <a:rPr lang="hu-HU" sz="2400" b="1" i="1" baseline="-25000" dirty="0" err="1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i</a:t>
            </a:r>
            <a:r>
              <a:rPr lang="hu-HU" sz="2400" b="1" i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 </a:t>
            </a:r>
            <a:r>
              <a:rPr lang="hu-HU" sz="2400" dirty="0">
                <a:cs typeface="Times New Roman" pitchFamily="18" charset="0"/>
              </a:rPr>
              <a:t>sor</a:t>
            </a:r>
            <a:r>
              <a:rPr lang="hu-HU" sz="2400" dirty="0"/>
              <a:t>ozatt</a:t>
            </a:r>
            <a:r>
              <a:rPr lang="hu-HU" sz="2400" dirty="0">
                <a:cs typeface="Times New Roman" pitchFamily="18" charset="0"/>
              </a:rPr>
              <a:t>al ábrázolunk </a:t>
            </a:r>
            <a:r>
              <a:rPr lang="hu-HU" sz="2400" b="1" i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i </a:t>
            </a:r>
            <a:r>
              <a:rPr lang="hu-HU" sz="24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= 1, ..., </a:t>
            </a:r>
            <a:r>
              <a:rPr lang="hu-HU" sz="2400" b="1" i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n</a:t>
            </a:r>
            <a:r>
              <a:rPr lang="hu-HU" sz="2400" dirty="0">
                <a:cs typeface="Times New Roman" pitchFamily="18" charset="0"/>
              </a:rPr>
              <a:t>.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hu-HU" sz="2400" dirty="0">
                <a:cs typeface="Times New Roman" pitchFamily="18" charset="0"/>
              </a:rPr>
              <a:t>Ha </a:t>
            </a:r>
            <a:r>
              <a:rPr lang="hu-HU" sz="2400" b="1" i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n </a:t>
            </a:r>
            <a:r>
              <a:rPr lang="hu-HU" sz="24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= 3</a:t>
            </a:r>
            <a:r>
              <a:rPr lang="hu-HU" sz="2400" dirty="0">
                <a:cs typeface="Times New Roman" pitchFamily="18" charset="0"/>
              </a:rPr>
              <a:t>, az üres halmaztól különböz</a:t>
            </a:r>
            <a:r>
              <a:rPr lang="hu-HU" sz="2400" dirty="0"/>
              <a:t>ő</a:t>
            </a:r>
            <a:r>
              <a:rPr lang="hu-HU" sz="2400" dirty="0">
                <a:cs typeface="Times New Roman" pitchFamily="18" charset="0"/>
              </a:rPr>
              <a:t> részhalmazok a következ</a:t>
            </a:r>
            <a:r>
              <a:rPr lang="hu-HU" sz="2400" dirty="0"/>
              <a:t>ő</a:t>
            </a:r>
            <a:r>
              <a:rPr lang="hu-HU" sz="2400" dirty="0">
                <a:cs typeface="Times New Roman" pitchFamily="18" charset="0"/>
              </a:rPr>
              <a:t>k: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hu-HU" sz="2400" b="1" i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      x</a:t>
            </a:r>
            <a:r>
              <a:rPr lang="hu-HU" sz="2400" b="1" baseline="-25000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1 </a:t>
            </a:r>
            <a:r>
              <a:rPr lang="hu-HU" sz="2400" b="1" i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  x</a:t>
            </a:r>
            <a:r>
              <a:rPr lang="hu-HU" sz="2400" b="1" baseline="-25000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2</a:t>
            </a:r>
            <a:r>
              <a:rPr lang="hu-HU" sz="2400" b="1" i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    x</a:t>
            </a:r>
            <a:r>
              <a:rPr lang="hu-HU" sz="2400" b="1" baseline="-25000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3</a:t>
            </a:r>
            <a:r>
              <a:rPr lang="hu-HU" sz="2400" b="1" i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      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hu-HU" sz="2400" dirty="0">
                <a:cs typeface="Times New Roman" pitchFamily="18" charset="0"/>
              </a:rPr>
              <a:t>1)   </a:t>
            </a:r>
            <a:r>
              <a:rPr lang="hu-HU" sz="2400" b="1" dirty="0" err="1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1</a:t>
            </a:r>
            <a:endParaRPr lang="hu-HU" sz="2400" b="1" dirty="0">
              <a:solidFill>
                <a:srgbClr val="00B0F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alibri" pitchFamily="34" charset="0"/>
            </a:endParaRP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hu-HU" sz="2400" dirty="0">
                <a:cs typeface="Times New Roman" pitchFamily="18" charset="0"/>
              </a:rPr>
              <a:t>2)   </a:t>
            </a:r>
            <a:r>
              <a:rPr lang="hu-HU" sz="24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1    2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hu-HU" sz="2400" dirty="0">
                <a:cs typeface="Times New Roman" pitchFamily="18" charset="0"/>
              </a:rPr>
              <a:t>3)   </a:t>
            </a:r>
            <a:r>
              <a:rPr lang="hu-HU" sz="24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1    2    3</a:t>
            </a:r>
          </a:p>
          <a:p>
            <a:pPr marL="457200" indent="-457200">
              <a:lnSpc>
                <a:spcPct val="90000"/>
              </a:lnSpc>
              <a:buNone/>
            </a:pPr>
            <a:r>
              <a:rPr lang="hu-HU" sz="2400" dirty="0">
                <a:cs typeface="Times New Roman" pitchFamily="18" charset="0"/>
              </a:rPr>
              <a:t>4)   </a:t>
            </a:r>
            <a:r>
              <a:rPr lang="hu-HU" sz="24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1    3</a:t>
            </a:r>
            <a:r>
              <a:rPr lang="hu-HU" sz="2400" b="1" i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 </a:t>
            </a:r>
          </a:p>
          <a:p>
            <a:pPr marL="457200" indent="-457200">
              <a:lnSpc>
                <a:spcPct val="90000"/>
              </a:lnSpc>
              <a:buNone/>
            </a:pPr>
            <a:r>
              <a:rPr lang="hu-HU" sz="2400" dirty="0">
                <a:cs typeface="Times New Roman" pitchFamily="18" charset="0"/>
              </a:rPr>
              <a:t>5)   </a:t>
            </a:r>
            <a:r>
              <a:rPr lang="hu-HU" sz="24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2</a:t>
            </a:r>
          </a:p>
          <a:p>
            <a:pPr marL="457200" indent="-457200">
              <a:lnSpc>
                <a:spcPct val="90000"/>
              </a:lnSpc>
              <a:buNone/>
            </a:pPr>
            <a:r>
              <a:rPr lang="hu-HU" sz="2400" dirty="0">
                <a:cs typeface="Times New Roman" pitchFamily="18" charset="0"/>
              </a:rPr>
              <a:t>6)   </a:t>
            </a:r>
            <a:r>
              <a:rPr lang="hu-HU" sz="24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2    3</a:t>
            </a:r>
          </a:p>
          <a:p>
            <a:pPr marL="457200" indent="-457200">
              <a:lnSpc>
                <a:spcPct val="90000"/>
              </a:lnSpc>
              <a:buNone/>
            </a:pPr>
            <a:r>
              <a:rPr lang="hu-HU" sz="2400" dirty="0">
                <a:cs typeface="Times New Roman" pitchFamily="18" charset="0"/>
              </a:rPr>
              <a:t>7)   </a:t>
            </a:r>
            <a:r>
              <a:rPr lang="hu-HU" sz="24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3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2"/>
          <p:cNvSpPr>
            <a:spLocks noGrp="1" noChangeArrowheads="1"/>
          </p:cNvSpPr>
          <p:nvPr>
            <p:ph type="title"/>
          </p:nvPr>
        </p:nvSpPr>
        <p:spPr>
          <a:xfrm>
            <a:off x="1981200" y="381000"/>
            <a:ext cx="7772400" cy="685800"/>
          </a:xfrm>
        </p:spPr>
        <p:txBody>
          <a:bodyPr>
            <a:normAutofit fontScale="90000"/>
          </a:bodyPr>
          <a:lstStyle/>
          <a:p>
            <a:r>
              <a:rPr lang="hu-HU" sz="4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Times New Roman" pitchFamily="18" charset="0"/>
              </a:rPr>
              <a:t>Megjegyzések</a:t>
            </a:r>
          </a:p>
        </p:txBody>
      </p:sp>
      <p:sp>
        <p:nvSpPr>
          <p:cNvPr id="890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85446" y="1364975"/>
            <a:ext cx="10562491" cy="4648963"/>
          </a:xfrm>
        </p:spPr>
        <p:txBody>
          <a:bodyPr>
            <a:noAutofit/>
          </a:bodyPr>
          <a:lstStyle/>
          <a:p>
            <a:pPr>
              <a:buClr>
                <a:schemeClr val="folHlink"/>
              </a:buClr>
            </a:pPr>
            <a:r>
              <a:rPr lang="hu-HU" sz="2400" dirty="0">
                <a:cs typeface="Times New Roman" pitchFamily="18" charset="0"/>
              </a:rPr>
              <a:t>A sorrend az úgynevezett </a:t>
            </a:r>
            <a:r>
              <a:rPr lang="hu-HU" sz="2400" b="1" i="1" dirty="0" err="1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lexikográfikus</a:t>
            </a:r>
            <a:r>
              <a:rPr lang="hu-HU" sz="2400" i="1" dirty="0">
                <a:cs typeface="Times New Roman" pitchFamily="18" charset="0"/>
              </a:rPr>
              <a:t> sorrend</a:t>
            </a:r>
            <a:r>
              <a:rPr lang="hu-HU" sz="2400" dirty="0">
                <a:cs typeface="Times New Roman" pitchFamily="18" charset="0"/>
              </a:rPr>
              <a:t>.</a:t>
            </a:r>
          </a:p>
          <a:p>
            <a:pPr>
              <a:buClr>
                <a:schemeClr val="folHlink"/>
              </a:buClr>
            </a:pPr>
            <a:r>
              <a:rPr lang="hu-HU" sz="2400" dirty="0">
                <a:cs typeface="Times New Roman" pitchFamily="18" charset="0"/>
              </a:rPr>
              <a:t>A részhalmazok generálása feltételezi, hogy </a:t>
            </a:r>
            <a:r>
              <a:rPr lang="hu-HU" sz="2400" b="1" i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x</a:t>
            </a:r>
            <a:r>
              <a:rPr lang="hu-HU" sz="2400" b="1" baseline="-25000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1</a:t>
            </a:r>
            <a:r>
              <a:rPr lang="hu-HU" sz="2400" dirty="0">
                <a:cs typeface="Times New Roman" pitchFamily="18" charset="0"/>
              </a:rPr>
              <a:t> számára rendre kiválasztunk egy bizonyos értéket és a továbbiakban az </a:t>
            </a:r>
            <a:r>
              <a:rPr lang="hu-HU" sz="24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{ </a:t>
            </a:r>
            <a:r>
              <a:rPr lang="hu-HU" sz="2400" b="1" i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x</a:t>
            </a:r>
            <a:r>
              <a:rPr lang="hu-HU" sz="2400" b="1" baseline="-25000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1</a:t>
            </a:r>
            <a:r>
              <a:rPr lang="hu-HU" sz="24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 + 1, ..., </a:t>
            </a:r>
            <a:r>
              <a:rPr lang="hu-HU" sz="2400" b="1" i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n</a:t>
            </a:r>
            <a:r>
              <a:rPr lang="hu-HU" sz="24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}</a:t>
            </a:r>
            <a:r>
              <a:rPr lang="hu-HU" sz="2400" b="1" i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 </a:t>
            </a:r>
            <a:r>
              <a:rPr lang="hu-HU" sz="2400" dirty="0">
                <a:cs typeface="Times New Roman" pitchFamily="18" charset="0"/>
              </a:rPr>
              <a:t>halmaz elemeit generáljuk. </a:t>
            </a:r>
            <a:endParaRPr lang="hu-HU" sz="2400" dirty="0"/>
          </a:p>
          <a:p>
            <a:pPr>
              <a:buClr>
                <a:schemeClr val="folHlink"/>
              </a:buClr>
            </a:pPr>
            <a:r>
              <a:rPr lang="hu-HU" sz="2400" dirty="0">
                <a:cs typeface="Times New Roman" pitchFamily="18" charset="0"/>
              </a:rPr>
              <a:t>Ezeket az </a:t>
            </a:r>
            <a:r>
              <a:rPr lang="hu-HU" sz="2400" b="1" i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x</a:t>
            </a:r>
            <a:r>
              <a:rPr lang="hu-HU" sz="2400" dirty="0">
                <a:cs typeface="Times New Roman" pitchFamily="18" charset="0"/>
              </a:rPr>
              <a:t> </a:t>
            </a:r>
            <a:r>
              <a:rPr lang="hu-HU" sz="2400" dirty="0"/>
              <a:t>sorozat</a:t>
            </a:r>
            <a:r>
              <a:rPr lang="hu-HU" sz="2400" dirty="0">
                <a:cs typeface="Times New Roman" pitchFamily="18" charset="0"/>
              </a:rPr>
              <a:t>ban tároljuk a második helyt</a:t>
            </a:r>
            <a:r>
              <a:rPr lang="hu-HU" sz="2400" dirty="0"/>
              <a:t>ő</a:t>
            </a:r>
            <a:r>
              <a:rPr lang="hu-HU" sz="2400" dirty="0">
                <a:cs typeface="Times New Roman" pitchFamily="18" charset="0"/>
              </a:rPr>
              <a:t>l kezd</a:t>
            </a:r>
            <a:r>
              <a:rPr lang="hu-HU" sz="2400" dirty="0"/>
              <a:t>ő</a:t>
            </a:r>
            <a:r>
              <a:rPr lang="hu-HU" sz="2400" dirty="0">
                <a:cs typeface="Times New Roman" pitchFamily="18" charset="0"/>
              </a:rPr>
              <a:t>d</a:t>
            </a:r>
            <a:r>
              <a:rPr lang="hu-HU" sz="2400" dirty="0"/>
              <a:t>ő</a:t>
            </a:r>
            <a:r>
              <a:rPr lang="hu-HU" sz="2400" dirty="0">
                <a:cs typeface="Times New Roman" pitchFamily="18" charset="0"/>
              </a:rPr>
              <a:t>en. </a:t>
            </a:r>
            <a:endParaRPr lang="hu-HU" sz="2400" dirty="0"/>
          </a:p>
          <a:p>
            <a:pPr>
              <a:buClr>
                <a:schemeClr val="folHlink"/>
              </a:buClr>
            </a:pPr>
            <a:r>
              <a:rPr lang="hu-HU" sz="2400" dirty="0">
                <a:cs typeface="Times New Roman" pitchFamily="18" charset="0"/>
              </a:rPr>
              <a:t>Újabb részhalmazok generálása érdekében hasonlóan járunk el. </a:t>
            </a:r>
          </a:p>
          <a:p>
            <a:r>
              <a:rPr lang="hu-HU" sz="2400" dirty="0">
                <a:cs typeface="Times New Roman" pitchFamily="18" charset="0"/>
              </a:rPr>
              <a:t>Általános esetben, ha az </a:t>
            </a:r>
            <a:r>
              <a:rPr lang="hu-HU" sz="24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{</a:t>
            </a:r>
            <a:r>
              <a:rPr lang="hu-HU" sz="2400" b="1" i="1" dirty="0" err="1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x</a:t>
            </a:r>
            <a:r>
              <a:rPr lang="hu-HU" sz="2400" b="1" i="1" baseline="-25000" dirty="0" err="1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i</a:t>
            </a:r>
            <a:r>
              <a:rPr lang="hu-HU" sz="2400" b="1" i="1" baseline="-25000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 - </a:t>
            </a:r>
            <a:r>
              <a:rPr lang="hu-HU" sz="2400" b="1" baseline="-25000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1</a:t>
            </a:r>
            <a:r>
              <a:rPr lang="hu-HU" sz="24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 + </a:t>
            </a:r>
            <a:r>
              <a:rPr lang="hu-HU" sz="2400" b="1" dirty="0" err="1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1</a:t>
            </a:r>
            <a:r>
              <a:rPr lang="hu-HU" sz="24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, ...,</a:t>
            </a:r>
            <a:r>
              <a:rPr lang="hu-HU" sz="2400" b="1" i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 n</a:t>
            </a:r>
            <a:r>
              <a:rPr lang="hu-HU" sz="24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}</a:t>
            </a:r>
            <a:r>
              <a:rPr lang="hu-HU" sz="2400" b="1" i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 </a:t>
            </a:r>
            <a:r>
              <a:rPr lang="hu-HU" sz="2400" dirty="0">
                <a:cs typeface="Times New Roman" pitchFamily="18" charset="0"/>
              </a:rPr>
              <a:t>halmazt szeretnénk generálni (az </a:t>
            </a:r>
            <a:r>
              <a:rPr lang="hu-HU" sz="2400" b="1" i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x</a:t>
            </a:r>
            <a:r>
              <a:rPr lang="hu-HU" sz="2400" dirty="0">
                <a:cs typeface="Times New Roman" pitchFamily="18" charset="0"/>
              </a:rPr>
              <a:t> sor</a:t>
            </a:r>
            <a:r>
              <a:rPr lang="hu-HU" sz="2400" dirty="0"/>
              <a:t>ozat</a:t>
            </a:r>
            <a:r>
              <a:rPr lang="hu-HU" sz="2400" dirty="0">
                <a:cs typeface="Times New Roman" pitchFamily="18" charset="0"/>
              </a:rPr>
              <a:t>ban az </a:t>
            </a:r>
            <a:r>
              <a:rPr lang="hu-HU" sz="2400" b="1" i="1" dirty="0" err="1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i</a:t>
            </a:r>
            <a:r>
              <a:rPr lang="hu-HU" sz="2400" dirty="0" err="1"/>
              <a:t>-edik</a:t>
            </a:r>
            <a:r>
              <a:rPr lang="hu-HU" sz="2400" dirty="0">
                <a:cs typeface="Times New Roman" pitchFamily="18" charset="0"/>
              </a:rPr>
              <a:t> helyt</a:t>
            </a:r>
            <a:r>
              <a:rPr lang="hu-HU" sz="2400" dirty="0"/>
              <a:t>ő</a:t>
            </a:r>
            <a:r>
              <a:rPr lang="hu-HU" sz="2400" dirty="0">
                <a:cs typeface="Times New Roman" pitchFamily="18" charset="0"/>
              </a:rPr>
              <a:t>l kezdve) rendre kiválasztjuk a halmaz elemeit az </a:t>
            </a:r>
            <a:r>
              <a:rPr lang="hu-HU" sz="2400" b="1" i="1" dirty="0" err="1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x</a:t>
            </a:r>
            <a:r>
              <a:rPr lang="hu-HU" sz="2400" b="1" i="1" baseline="-25000" dirty="0" err="1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i</a:t>
            </a:r>
            <a:r>
              <a:rPr lang="hu-HU" sz="2400" dirty="0">
                <a:cs typeface="Times New Roman" pitchFamily="18" charset="0"/>
              </a:rPr>
              <a:t> számára és generáljuk a</a:t>
            </a:r>
            <a:r>
              <a:rPr lang="hu-HU" sz="2400" dirty="0"/>
              <a:t>z</a:t>
            </a:r>
            <a:r>
              <a:rPr lang="hu-HU" sz="2400" dirty="0">
                <a:cs typeface="Times New Roman" pitchFamily="18" charset="0"/>
              </a:rPr>
              <a:t> </a:t>
            </a:r>
            <a:r>
              <a:rPr lang="hu-HU" sz="24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{</a:t>
            </a:r>
            <a:r>
              <a:rPr lang="hu-HU" sz="2400" b="1" i="1" dirty="0" err="1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x</a:t>
            </a:r>
            <a:r>
              <a:rPr lang="hu-HU" sz="2400" b="1" i="1" baseline="-25000" dirty="0" err="1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i</a:t>
            </a:r>
            <a:r>
              <a:rPr lang="hu-HU" sz="2400" b="1" baseline="-25000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+1</a:t>
            </a:r>
            <a:r>
              <a:rPr lang="hu-HU" sz="24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, ...,</a:t>
            </a:r>
            <a:r>
              <a:rPr lang="hu-HU" sz="2400" b="1" i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 n</a:t>
            </a:r>
            <a:r>
              <a:rPr lang="hu-HU" sz="24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}</a:t>
            </a:r>
            <a:r>
              <a:rPr lang="hu-HU" sz="2400" b="1" i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 </a:t>
            </a:r>
            <a:r>
              <a:rPr lang="hu-HU" sz="2400" dirty="0">
                <a:cs typeface="Times New Roman" pitchFamily="18" charset="0"/>
              </a:rPr>
              <a:t>részhalmazait. </a:t>
            </a:r>
            <a:endParaRPr lang="hu-HU" sz="2400" dirty="0"/>
          </a:p>
          <a:p>
            <a:r>
              <a:rPr lang="hu-HU" sz="2400" dirty="0">
                <a:cs typeface="Times New Roman" pitchFamily="18" charset="0"/>
              </a:rPr>
              <a:t>Ezeket az </a:t>
            </a:r>
            <a:r>
              <a:rPr lang="hu-HU" sz="2400" b="1" i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i </a:t>
            </a:r>
            <a:r>
              <a:rPr lang="hu-HU" sz="24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+ 1</a:t>
            </a:r>
            <a:r>
              <a:rPr lang="hu-HU" sz="2400" dirty="0"/>
              <a:t>-edik</a:t>
            </a:r>
            <a:r>
              <a:rPr lang="hu-HU" sz="2400" dirty="0">
                <a:cs typeface="Times New Roman" pitchFamily="18" charset="0"/>
              </a:rPr>
              <a:t> helyt</a:t>
            </a:r>
            <a:r>
              <a:rPr lang="hu-HU" sz="2400" dirty="0"/>
              <a:t>ő</a:t>
            </a:r>
            <a:r>
              <a:rPr lang="hu-HU" sz="2400" dirty="0">
                <a:cs typeface="Times New Roman" pitchFamily="18" charset="0"/>
              </a:rPr>
              <a:t>l kezd</a:t>
            </a:r>
            <a:r>
              <a:rPr lang="hu-HU" sz="2400" dirty="0"/>
              <a:t>ő</a:t>
            </a:r>
            <a:r>
              <a:rPr lang="hu-HU" sz="2400" dirty="0">
                <a:cs typeface="Times New Roman" pitchFamily="18" charset="0"/>
              </a:rPr>
              <a:t>d</a:t>
            </a:r>
            <a:r>
              <a:rPr lang="hu-HU" sz="2400" dirty="0"/>
              <a:t>ő</a:t>
            </a:r>
            <a:r>
              <a:rPr lang="hu-HU" sz="2400" dirty="0">
                <a:cs typeface="Times New Roman" pitchFamily="18" charset="0"/>
              </a:rPr>
              <a:t>en </a:t>
            </a:r>
            <a:r>
              <a:rPr lang="hu-HU" sz="2400" dirty="0"/>
              <a:t>ő</a:t>
            </a:r>
            <a:r>
              <a:rPr lang="hu-HU" sz="2400" dirty="0">
                <a:cs typeface="Times New Roman" pitchFamily="18" charset="0"/>
              </a:rPr>
              <a:t>rizzük meg. </a:t>
            </a:r>
            <a:endParaRPr lang="hu-HU" sz="2400" dirty="0"/>
          </a:p>
          <a:p>
            <a:r>
              <a:rPr lang="hu-HU" sz="2400" dirty="0">
                <a:cs typeface="Times New Roman" pitchFamily="18" charset="0"/>
              </a:rPr>
              <a:t>Az </a:t>
            </a:r>
            <a:r>
              <a:rPr lang="hu-HU" sz="24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{</a:t>
            </a:r>
            <a:r>
              <a:rPr lang="hu-HU" sz="2400" b="1" i="1" dirty="0" err="1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x</a:t>
            </a:r>
            <a:r>
              <a:rPr lang="hu-HU" sz="2400" b="1" i="1" baseline="-25000" dirty="0" err="1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i</a:t>
            </a:r>
            <a:r>
              <a:rPr lang="hu-HU" sz="2400" b="1" baseline="-25000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+1</a:t>
            </a:r>
            <a:r>
              <a:rPr lang="hu-HU" sz="24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, ..., </a:t>
            </a:r>
            <a:r>
              <a:rPr lang="hu-HU" sz="2400" b="1" i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n</a:t>
            </a:r>
            <a:r>
              <a:rPr lang="hu-HU" sz="24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}</a:t>
            </a:r>
            <a:r>
              <a:rPr lang="hu-HU" sz="2400" b="1" i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 </a:t>
            </a:r>
            <a:r>
              <a:rPr lang="hu-HU" sz="2400" dirty="0">
                <a:cs typeface="Times New Roman" pitchFamily="18" charset="0"/>
              </a:rPr>
              <a:t>halmaznak van legalább egy eleme, ha </a:t>
            </a:r>
            <a:r>
              <a:rPr lang="hu-HU" sz="2400" b="1" i="1" dirty="0" err="1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x</a:t>
            </a:r>
            <a:r>
              <a:rPr lang="hu-HU" sz="2400" b="1" i="1" baseline="-25000" dirty="0" err="1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i</a:t>
            </a:r>
            <a:r>
              <a:rPr lang="hu-HU" sz="2400" b="1" i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 &lt; n</a:t>
            </a:r>
            <a:r>
              <a:rPr lang="hu-HU" sz="2400" dirty="0">
                <a:cs typeface="Times New Roman" pitchFamily="18" charset="0"/>
              </a:rPr>
              <a:t>. </a:t>
            </a:r>
            <a:endParaRPr lang="hu-HU" sz="2400" dirty="0"/>
          </a:p>
          <a:p>
            <a:pPr>
              <a:buClr>
                <a:schemeClr val="folHlink"/>
              </a:buClr>
            </a:pPr>
            <a:endParaRPr lang="hu-HU" sz="2400" dirty="0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563758"/>
            <a:ext cx="12192000" cy="3957811"/>
          </a:xfrm>
        </p:spPr>
        <p:txBody>
          <a:bodyPr>
            <a:normAutofit lnSpcReduction="10000"/>
          </a:bodyPr>
          <a:lstStyle/>
          <a:p>
            <a:pPr algn="just">
              <a:buFont typeface="Wingdings" pitchFamily="2" charset="2"/>
              <a:buNone/>
            </a:pPr>
            <a:r>
              <a:rPr lang="hu-HU" sz="24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Algorithm</a:t>
            </a:r>
            <a:r>
              <a:rPr lang="hu-HU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</a:t>
            </a: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Részhalmaz(i, n, x): 	</a:t>
            </a:r>
            <a:endParaRPr lang="hu-HU" sz="2400" dirty="0">
              <a:solidFill>
                <a:srgbClr val="C0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nsolas" panose="020B0609020204030204" pitchFamily="49" charset="0"/>
            </a:endParaRPr>
          </a:p>
          <a:p>
            <a:pPr algn="just">
              <a:buFont typeface="Wingdings" pitchFamily="2" charset="2"/>
              <a:buNone/>
            </a:pP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                   // </a:t>
            </a:r>
            <a:r>
              <a:rPr lang="hu-HU" sz="2400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M</a:t>
            </a: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 = (1, 2, ..., </a:t>
            </a:r>
            <a:r>
              <a:rPr lang="hu-HU" sz="2400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n</a:t>
            </a: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), </a:t>
            </a:r>
            <a:r>
              <a:rPr lang="hu-HU" sz="2400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x</a:t>
            </a: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 </a:t>
            </a:r>
            <a:r>
              <a:rPr lang="hu-HU" sz="2400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globális</a:t>
            </a: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 </a:t>
            </a: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  <a:sym typeface="Symbol" pitchFamily="18" charset="2"/>
              </a:rPr>
              <a:t></a:t>
            </a: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 </a:t>
            </a:r>
            <a:r>
              <a:rPr lang="hu-HU" sz="2400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x</a:t>
            </a:r>
            <a:r>
              <a:rPr lang="hu-HU" sz="2400" i="1" baseline="-250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i </a:t>
            </a: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= 0, i = 0, </a:t>
            </a:r>
            <a:r>
              <a:rPr lang="en-US" sz="2400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n</a:t>
            </a:r>
            <a:endParaRPr lang="hu-HU" sz="2400" dirty="0">
              <a:solidFill>
                <a:srgbClr val="C0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nsolas" panose="020B0609020204030204" pitchFamily="49" charset="0"/>
              <a:cs typeface="Courier New" pitchFamily="49" charset="0"/>
            </a:endParaRPr>
          </a:p>
          <a:p>
            <a:pPr algn="just">
              <a:buFont typeface="Wingdings" pitchFamily="2" charset="2"/>
              <a:buNone/>
            </a:pP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 </a:t>
            </a: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  </a:t>
            </a:r>
            <a:r>
              <a:rPr lang="hu-HU" sz="24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For</a:t>
            </a: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j = x</a:t>
            </a:r>
            <a:r>
              <a:rPr lang="hu-HU" sz="2400" baseline="-250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i - 1</a:t>
            </a: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+ 1, n </a:t>
            </a:r>
            <a:r>
              <a:rPr lang="hu-HU" sz="24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execute</a:t>
            </a: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</a:t>
            </a:r>
          </a:p>
          <a:p>
            <a:pPr>
              <a:buNone/>
            </a:pP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   </a:t>
            </a: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    </a:t>
            </a: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x</a:t>
            </a:r>
            <a:r>
              <a:rPr lang="hu-HU" sz="2400" baseline="-250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i</a:t>
            </a: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</a:t>
            </a: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  <a:sym typeface="Symbol" pitchFamily="18" charset="2"/>
              </a:rPr>
              <a:t></a:t>
            </a: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j            </a:t>
            </a: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// </a:t>
            </a:r>
            <a:r>
              <a:rPr lang="hu-HU" sz="2400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amint kiválasztottunk az </a:t>
            </a: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x</a:t>
            </a:r>
            <a:r>
              <a:rPr lang="hu-HU" sz="2400" baseline="-250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i</a:t>
            </a:r>
            <a:r>
              <a:rPr lang="hu-HU" sz="2400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 számára egy új </a:t>
            </a:r>
          </a:p>
          <a:p>
            <a:pPr>
              <a:buNone/>
            </a:pP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                              // </a:t>
            </a:r>
            <a:r>
              <a:rPr lang="hu-HU" sz="2400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értéket, a részhalmazt azonnal kiírjuk </a:t>
            </a:r>
            <a:endParaRPr lang="hu-HU" sz="2400" dirty="0">
              <a:solidFill>
                <a:srgbClr val="C00000"/>
              </a:solidFill>
              <a:latin typeface="Consolas" panose="020B0609020204030204" pitchFamily="49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None/>
            </a:pP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   </a:t>
            </a: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   </a:t>
            </a: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Ki</a:t>
            </a: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í</a:t>
            </a: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r(i, x)</a:t>
            </a:r>
            <a:r>
              <a:rPr lang="en-US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</a:t>
            </a: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//</a:t>
            </a:r>
            <a:r>
              <a:rPr lang="en-US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</a:t>
            </a:r>
            <a:r>
              <a:rPr lang="en-US" sz="2400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x</a:t>
            </a:r>
            <a:r>
              <a:rPr lang="en-US" sz="2400" baseline="-250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1</a:t>
            </a:r>
            <a:r>
              <a:rPr lang="en-US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, </a:t>
            </a:r>
            <a:r>
              <a:rPr lang="en-US" sz="2400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x</a:t>
            </a:r>
            <a:r>
              <a:rPr lang="en-US" sz="2400" baseline="-250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2</a:t>
            </a:r>
            <a:r>
              <a:rPr lang="en-US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, …, </a:t>
            </a:r>
            <a:r>
              <a:rPr lang="en-US" sz="2400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x</a:t>
            </a:r>
            <a:r>
              <a:rPr lang="en-US" sz="2400" i="1" baseline="-250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i</a:t>
            </a:r>
            <a:r>
              <a:rPr lang="en-US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</a:t>
            </a:r>
            <a:endParaRPr lang="hu-HU" sz="2400" dirty="0">
              <a:solidFill>
                <a:srgbClr val="C0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nsolas" panose="020B0609020204030204" pitchFamily="49" charset="0"/>
              <a:cs typeface="Courier New" pitchFamily="49" charset="0"/>
            </a:endParaRPr>
          </a:p>
          <a:p>
            <a:pPr algn="just">
              <a:buFont typeface="Wingdings" pitchFamily="2" charset="2"/>
              <a:buNone/>
            </a:pP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   </a:t>
            </a: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   </a:t>
            </a: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Részhalmaz(i + 1, n, x)</a:t>
            </a:r>
          </a:p>
          <a:p>
            <a:pPr algn="just">
              <a:buFont typeface="Wingdings" pitchFamily="2" charset="2"/>
              <a:buNone/>
            </a:pP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 </a:t>
            </a:r>
            <a:r>
              <a:rPr lang="hu-HU" sz="24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EndFor</a:t>
            </a:r>
            <a:endParaRPr lang="hu-HU" sz="2400" dirty="0">
              <a:solidFill>
                <a:srgbClr val="C0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nsolas" panose="020B0609020204030204" pitchFamily="49" charset="0"/>
              <a:cs typeface="Courier New" pitchFamily="49" charset="0"/>
            </a:endParaRPr>
          </a:p>
          <a:p>
            <a:pPr algn="just">
              <a:buFont typeface="Wingdings" pitchFamily="2" charset="2"/>
              <a:buNone/>
            </a:pPr>
            <a:r>
              <a:rPr lang="hu-HU" sz="24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EndAlgorithm</a:t>
            </a:r>
            <a:endParaRPr lang="hu-HU" sz="2400" b="1" dirty="0">
              <a:solidFill>
                <a:srgbClr val="C0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nsolas" panose="020B0609020204030204" pitchFamily="49" charset="0"/>
              <a:cs typeface="Courier New" pitchFamily="49" charset="0"/>
            </a:endParaRPr>
          </a:p>
          <a:p>
            <a:pPr algn="just">
              <a:buFont typeface="Wingdings" pitchFamily="2" charset="2"/>
              <a:buNone/>
            </a:pPr>
            <a:endParaRPr lang="hu-HU" sz="600" b="1" dirty="0">
              <a:solidFill>
                <a:srgbClr val="0000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nsolas" panose="020B0609020204030204" pitchFamily="49" charset="0"/>
              <a:cs typeface="Courier New" pitchFamily="49" charset="0"/>
              <a:hlinkClick r:id="rId2" action="ppaction://hlinkfile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  <a:p>
            <a:pPr algn="just">
              <a:buFont typeface="Wingdings" pitchFamily="2" charset="2"/>
              <a:buNone/>
            </a:pPr>
            <a:endParaRPr lang="hu-HU" sz="2400" b="1" dirty="0">
              <a:solidFill>
                <a:srgbClr val="C0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nsolas" panose="020B0609020204030204" pitchFamily="49" charset="0"/>
              <a:cs typeface="Courier New" pitchFamily="49" charset="0"/>
              <a:hlinkClick r:id="rId2" action="ppaction://hlinkfile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</p:txBody>
      </p:sp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>
          <a:xfrm>
            <a:off x="2057400" y="228600"/>
            <a:ext cx="7772400" cy="1143000"/>
          </a:xfrm>
        </p:spPr>
        <p:txBody>
          <a:bodyPr>
            <a:normAutofit/>
          </a:bodyPr>
          <a:lstStyle/>
          <a:p>
            <a:r>
              <a:rPr lang="hu-HU" sz="3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Times New Roman" pitchFamily="18" charset="0"/>
              </a:rPr>
              <a:t>Összes részhalmaz</a:t>
            </a:r>
          </a:p>
        </p:txBody>
      </p:sp>
      <p:sp>
        <p:nvSpPr>
          <p:cNvPr id="5" name="Szövegdoboz 4"/>
          <p:cNvSpPr txBox="1"/>
          <p:nvPr/>
        </p:nvSpPr>
        <p:spPr>
          <a:xfrm>
            <a:off x="164123" y="5429071"/>
            <a:ext cx="11125200" cy="1200329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38100">
            <a:solidFill>
              <a:schemeClr val="tx2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hu-HU" sz="2400" dirty="0">
                <a:latin typeface="+mn-lt"/>
                <a:cs typeface="Times New Roman" pitchFamily="18" charset="0"/>
              </a:rPr>
              <a:t>A kilépési feltétel (</a:t>
            </a:r>
            <a:r>
              <a:rPr lang="hu-HU" sz="2400" b="1" i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x</a:t>
            </a:r>
            <a:r>
              <a:rPr lang="hu-HU" sz="2400" b="1" i="1" baseline="-25000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i</a:t>
            </a:r>
            <a:r>
              <a:rPr lang="hu-HU" sz="2400" b="1" i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 = n</a:t>
            </a:r>
            <a:r>
              <a:rPr lang="hu-HU" sz="2400" dirty="0">
                <a:latin typeface="+mn-lt"/>
                <a:cs typeface="Times New Roman" pitchFamily="18" charset="0"/>
              </a:rPr>
              <a:t>) el van rejtve a </a:t>
            </a:r>
            <a:r>
              <a:rPr lang="hu-HU" sz="24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For</a:t>
            </a:r>
            <a:r>
              <a:rPr lang="hu-HU" sz="2400" dirty="0">
                <a:latin typeface="+mn-lt"/>
                <a:cs typeface="Times New Roman" pitchFamily="18" charset="0"/>
              </a:rPr>
              <a:t> utasításba (ha </a:t>
            </a:r>
            <a:r>
              <a:rPr lang="hu-HU" sz="2400" b="1" i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x</a:t>
            </a:r>
            <a:r>
              <a:rPr lang="hu-HU" sz="2400" b="1" i="1" baseline="-25000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i</a:t>
            </a:r>
            <a:r>
              <a:rPr lang="hu-HU" sz="2400" b="1" i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 = n</a:t>
            </a:r>
            <a:r>
              <a:rPr lang="hu-HU" sz="2400" dirty="0">
                <a:latin typeface="+mn-lt"/>
                <a:cs typeface="Times New Roman" pitchFamily="18" charset="0"/>
              </a:rPr>
              <a:t>, a ciklusváltozó kezd</a:t>
            </a:r>
            <a:r>
              <a:rPr lang="hu-HU" sz="2400" dirty="0">
                <a:latin typeface="+mn-lt"/>
              </a:rPr>
              <a:t>ő</a:t>
            </a:r>
            <a:r>
              <a:rPr lang="hu-HU" sz="2400" dirty="0">
                <a:latin typeface="+mn-lt"/>
                <a:cs typeface="Times New Roman" pitchFamily="18" charset="0"/>
              </a:rPr>
              <a:t>értéke </a:t>
            </a:r>
            <a:r>
              <a:rPr lang="hu-HU" sz="2400" b="1" i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x</a:t>
            </a:r>
            <a:r>
              <a:rPr lang="hu-HU" sz="2400" b="1" i="1" baseline="-25000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i </a:t>
            </a:r>
            <a:r>
              <a:rPr lang="hu-HU" sz="2400" b="1" baseline="-25000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+ 1</a:t>
            </a:r>
            <a:r>
              <a:rPr lang="hu-HU" sz="2400" b="1" i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 </a:t>
            </a:r>
            <a:r>
              <a:rPr lang="hu-HU" sz="2400" dirty="0">
                <a:latin typeface="+mn-lt"/>
                <a:cs typeface="Times New Roman" pitchFamily="18" charset="0"/>
              </a:rPr>
              <a:t>nagyobb mint a végs</a:t>
            </a:r>
            <a:r>
              <a:rPr lang="hu-HU" sz="2400" dirty="0">
                <a:latin typeface="+mn-lt"/>
              </a:rPr>
              <a:t>ő</a:t>
            </a:r>
            <a:r>
              <a:rPr lang="hu-HU" sz="2400" dirty="0">
                <a:latin typeface="+mn-lt"/>
                <a:cs typeface="Times New Roman" pitchFamily="18" charset="0"/>
              </a:rPr>
              <a:t> érték, így a </a:t>
            </a:r>
            <a:r>
              <a:rPr lang="hu-HU" sz="24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For</a:t>
            </a:r>
            <a:r>
              <a:rPr lang="hu-HU" sz="2400" dirty="0">
                <a:latin typeface="+mn-lt"/>
                <a:cs typeface="Times New Roman" pitchFamily="18" charset="0"/>
              </a:rPr>
              <a:t> ciklusmagja nem lesz többet végrehajtva és a program kilép az aktuális hívásból). </a:t>
            </a:r>
            <a:endParaRPr lang="hu-HU" sz="2400" dirty="0">
              <a:latin typeface="+mn-lt"/>
            </a:endParaRP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 sz="3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Times New Roman" pitchFamily="18" charset="0"/>
              </a:rPr>
              <a:t>Partíciók</a:t>
            </a:r>
          </a:p>
        </p:txBody>
      </p:sp>
      <p:sp>
        <p:nvSpPr>
          <p:cNvPr id="952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92369" y="1510748"/>
            <a:ext cx="7655169" cy="4210114"/>
          </a:xfrm>
        </p:spPr>
        <p:txBody>
          <a:bodyPr>
            <a:noAutofit/>
          </a:bodyPr>
          <a:lstStyle/>
          <a:p>
            <a:pPr>
              <a:buFont typeface="Wingdings" pitchFamily="2" charset="2"/>
              <a:buNone/>
            </a:pPr>
            <a:r>
              <a:rPr lang="hu-HU" sz="2400" i="1" dirty="0">
                <a:cs typeface="Times New Roman" pitchFamily="18" charset="0"/>
              </a:rPr>
              <a:t>Generáljuk az </a:t>
            </a:r>
            <a:r>
              <a:rPr lang="hu-HU" sz="2400" b="1" i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n </a:t>
            </a:r>
            <a:r>
              <a:rPr lang="hu-HU" sz="2400" i="1" dirty="0">
                <a:cs typeface="Times New Roman" pitchFamily="18" charset="0"/>
              </a:rPr>
              <a:t>természetes szám partícióit</a:t>
            </a:r>
            <a:r>
              <a:rPr lang="hu-HU" sz="2400" i="1" dirty="0"/>
              <a:t>!</a:t>
            </a:r>
            <a:r>
              <a:rPr lang="hu-HU" sz="2400" i="1" dirty="0">
                <a:cs typeface="Times New Roman" pitchFamily="18" charset="0"/>
              </a:rPr>
              <a:t> </a:t>
            </a:r>
            <a:endParaRPr lang="hu-HU" sz="2400" i="1" dirty="0"/>
          </a:p>
          <a:p>
            <a:pPr>
              <a:buClr>
                <a:schemeClr val="folHlink"/>
              </a:buClr>
            </a:pPr>
            <a:r>
              <a:rPr lang="hu-HU" sz="2400" dirty="0">
                <a:cs typeface="Times New Roman" pitchFamily="18" charset="0"/>
              </a:rPr>
              <a:t>Partíció alatt azt a felbontást értjük, amely során az </a:t>
            </a:r>
            <a:r>
              <a:rPr lang="hu-HU" sz="2400" b="1" i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n </a:t>
            </a:r>
            <a:r>
              <a:rPr lang="hu-HU" sz="2400" dirty="0">
                <a:cs typeface="Times New Roman" pitchFamily="18" charset="0"/>
              </a:rPr>
              <a:t>számot </a:t>
            </a:r>
            <a:r>
              <a:rPr lang="hu-HU" sz="2400" b="1" i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0</a:t>
            </a:r>
            <a:r>
              <a:rPr lang="hu-HU" sz="2400" dirty="0">
                <a:cs typeface="Times New Roman" pitchFamily="18" charset="0"/>
              </a:rPr>
              <a:t>-nál nagyobb </a:t>
            </a:r>
            <a:r>
              <a:rPr lang="hu-HU" sz="2400" b="1" i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pozitív számok összegeként írjuk fel</a:t>
            </a:r>
            <a:r>
              <a:rPr lang="hu-HU" sz="2400" dirty="0">
                <a:cs typeface="Times New Roman" pitchFamily="18" charset="0"/>
              </a:rPr>
              <a:t>. </a:t>
            </a:r>
            <a:endParaRPr lang="hu-HU" sz="2400" dirty="0"/>
          </a:p>
          <a:p>
            <a:pPr>
              <a:buClr>
                <a:schemeClr val="folHlink"/>
              </a:buClr>
            </a:pPr>
            <a:r>
              <a:rPr lang="hu-HU" sz="2400" dirty="0">
                <a:cs typeface="Times New Roman" pitchFamily="18" charset="0"/>
              </a:rPr>
              <a:t>Két partíció </a:t>
            </a:r>
            <a:r>
              <a:rPr lang="hu-HU" sz="2400" b="1" i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különbözik</a:t>
            </a:r>
            <a:r>
              <a:rPr lang="hu-HU" sz="2400" dirty="0">
                <a:cs typeface="Times New Roman" pitchFamily="18" charset="0"/>
              </a:rPr>
              <a:t> egymástól, ha </a:t>
            </a:r>
            <a:r>
              <a:rPr lang="hu-HU" sz="2400" b="1" i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vagy az előforduló értékek vagy az előfordulásuk sorrendje különbözik</a:t>
            </a:r>
            <a:r>
              <a:rPr lang="hu-HU" sz="2400" dirty="0">
                <a:cs typeface="Times New Roman" pitchFamily="18" charset="0"/>
              </a:rPr>
              <a:t>. </a:t>
            </a:r>
            <a:endParaRPr lang="hu-HU" sz="2400" dirty="0"/>
          </a:p>
          <a:p>
            <a:pPr>
              <a:buFont typeface="Wingdings" pitchFamily="2" charset="2"/>
              <a:buNone/>
            </a:pPr>
            <a:r>
              <a:rPr lang="hu-HU" sz="2400" b="1" i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   </a:t>
            </a:r>
            <a:r>
              <a:rPr lang="hu-HU" sz="2400" dirty="0">
                <a:cs typeface="Times New Roman" pitchFamily="18" charset="0"/>
              </a:rPr>
              <a:t>(</a:t>
            </a:r>
            <a:r>
              <a:rPr lang="hu-HU" sz="2400" b="1" i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n = p</a:t>
            </a:r>
            <a:r>
              <a:rPr lang="hu-HU" sz="2400" b="1" baseline="-25000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1</a:t>
            </a:r>
            <a:r>
              <a:rPr lang="hu-HU" sz="24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 + </a:t>
            </a:r>
            <a:r>
              <a:rPr lang="hu-HU" sz="2400" b="1" i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p</a:t>
            </a:r>
            <a:r>
              <a:rPr lang="hu-HU" sz="2400" b="1" baseline="-25000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2</a:t>
            </a:r>
            <a:r>
              <a:rPr lang="hu-HU" sz="24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 + ... + </a:t>
            </a:r>
            <a:r>
              <a:rPr lang="hu-HU" sz="2400" b="1" i="1" dirty="0" err="1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p</a:t>
            </a:r>
            <a:r>
              <a:rPr lang="hu-HU" sz="2400" b="1" i="1" baseline="-25000" dirty="0" err="1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k</a:t>
            </a:r>
            <a:r>
              <a:rPr lang="hu-HU" sz="2400" b="1" i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, p</a:t>
            </a:r>
            <a:r>
              <a:rPr lang="hu-HU" sz="2400" b="1" i="1" baseline="-25000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i</a:t>
            </a:r>
            <a:r>
              <a:rPr lang="hu-HU" sz="2400" b="1" i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 </a:t>
            </a:r>
            <a:r>
              <a:rPr lang="hu-HU" sz="2400" b="1" i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sym typeface="Symbol" pitchFamily="18" charset="2"/>
              </a:rPr>
              <a:t> </a:t>
            </a:r>
            <a:r>
              <a:rPr lang="hu-HU" sz="2400" b="1" i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N*, i </a:t>
            </a:r>
            <a:r>
              <a:rPr lang="hu-HU" sz="24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= 1, …,</a:t>
            </a:r>
            <a:r>
              <a:rPr lang="hu-HU" sz="2400" b="1" i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 k, </a:t>
            </a:r>
            <a:r>
              <a:rPr lang="hu-HU" sz="2400" b="1" i="1" dirty="0" err="1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k</a:t>
            </a:r>
            <a:r>
              <a:rPr lang="hu-HU" sz="24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 = 1, …, </a:t>
            </a:r>
            <a:r>
              <a:rPr lang="hu-HU" sz="2400" b="1" i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n</a:t>
            </a:r>
            <a:r>
              <a:rPr lang="hu-HU" sz="2400" dirty="0">
                <a:cs typeface="Times New Roman" pitchFamily="18" charset="0"/>
              </a:rPr>
              <a:t>).</a:t>
            </a:r>
            <a:endParaRPr lang="hu-HU" sz="2400" dirty="0"/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8900365" y="1510748"/>
            <a:ext cx="2246243" cy="474759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28575">
            <a:solidFill>
              <a:schemeClr val="tx2">
                <a:lumMod val="60000"/>
                <a:lumOff val="40000"/>
              </a:schemeClr>
            </a:solidFill>
          </a:ln>
        </p:spPr>
        <p:txBody>
          <a:bodyPr vert="horz" lIns="91440" tIns="45720" rIns="91440" bIns="45720" rtlCol="0">
            <a:noAutofit/>
          </a:bodyPr>
          <a:lstStyle/>
          <a:p>
            <a:pPr marL="342900" indent="-342900" fontAlgn="auto">
              <a:lnSpc>
                <a:spcPct val="110000"/>
              </a:lnSpc>
              <a:spcBef>
                <a:spcPct val="20000"/>
              </a:spcBef>
              <a:spcAft>
                <a:spcPts val="0"/>
              </a:spcAft>
              <a:defRPr/>
            </a:pPr>
            <a:r>
              <a:rPr lang="hu-HU" sz="2400" b="1" i="1" dirty="0">
                <a:solidFill>
                  <a:srgbClr val="00B05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Példa</a:t>
            </a:r>
          </a:p>
          <a:p>
            <a:pPr marL="342900" indent="-342900" fontAlgn="auto">
              <a:lnSpc>
                <a:spcPct val="110000"/>
              </a:lnSpc>
              <a:spcBef>
                <a:spcPct val="20000"/>
              </a:spcBef>
              <a:spcAft>
                <a:spcPts val="0"/>
              </a:spcAft>
              <a:defRPr/>
            </a:pPr>
            <a:r>
              <a:rPr lang="hu-HU" sz="2400" dirty="0">
                <a:latin typeface="+mn-lt"/>
                <a:cs typeface="Times New Roman" pitchFamily="18" charset="0"/>
              </a:rPr>
              <a:t>Ha </a:t>
            </a:r>
            <a:r>
              <a:rPr lang="hu-HU" sz="24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n = 4:</a:t>
            </a:r>
          </a:p>
          <a:p>
            <a:pPr marL="342900" indent="-342900" fontAlgn="auto">
              <a:lnSpc>
                <a:spcPct val="110000"/>
              </a:lnSpc>
              <a:spcBef>
                <a:spcPct val="20000"/>
              </a:spcBef>
              <a:spcAft>
                <a:spcPts val="0"/>
              </a:spcAft>
              <a:defRPr/>
            </a:pPr>
            <a:r>
              <a:rPr lang="hu-HU" sz="24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4 = 1 + </a:t>
            </a:r>
            <a:r>
              <a:rPr lang="hu-HU" sz="2400" b="1" dirty="0" err="1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1</a:t>
            </a:r>
            <a:r>
              <a:rPr lang="hu-HU" sz="24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 + </a:t>
            </a:r>
            <a:r>
              <a:rPr lang="hu-HU" sz="2400" b="1" dirty="0" err="1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1</a:t>
            </a:r>
            <a:r>
              <a:rPr lang="hu-HU" sz="24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 + </a:t>
            </a:r>
            <a:r>
              <a:rPr lang="hu-HU" sz="2400" b="1" dirty="0" err="1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1</a:t>
            </a:r>
            <a:endParaRPr lang="hu-HU" sz="2400" b="1" dirty="0">
              <a:solidFill>
                <a:srgbClr val="00B0F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alibri" pitchFamily="34" charset="0"/>
            </a:endParaRPr>
          </a:p>
          <a:p>
            <a:pPr marL="342900" indent="-342900" fontAlgn="auto">
              <a:lnSpc>
                <a:spcPct val="110000"/>
              </a:lnSpc>
              <a:spcBef>
                <a:spcPct val="20000"/>
              </a:spcBef>
              <a:spcAft>
                <a:spcPts val="0"/>
              </a:spcAft>
              <a:defRPr/>
            </a:pPr>
            <a:r>
              <a:rPr lang="hu-HU" sz="24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4 = 1 + </a:t>
            </a:r>
            <a:r>
              <a:rPr lang="hu-HU" sz="2400" b="1" dirty="0" err="1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1</a:t>
            </a:r>
            <a:r>
              <a:rPr lang="hu-HU" sz="24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 + 2</a:t>
            </a:r>
          </a:p>
          <a:p>
            <a:pPr marL="342900" indent="-342900" fontAlgn="auto">
              <a:lnSpc>
                <a:spcPct val="110000"/>
              </a:lnSpc>
              <a:spcBef>
                <a:spcPct val="20000"/>
              </a:spcBef>
              <a:spcAft>
                <a:spcPts val="0"/>
              </a:spcAft>
              <a:defRPr/>
            </a:pPr>
            <a:r>
              <a:rPr lang="hu-HU" sz="24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4 = 1 + 2 + 1</a:t>
            </a:r>
          </a:p>
          <a:p>
            <a:pPr marL="342900" indent="-342900" fontAlgn="auto">
              <a:lnSpc>
                <a:spcPct val="110000"/>
              </a:lnSpc>
              <a:spcBef>
                <a:spcPct val="20000"/>
              </a:spcBef>
              <a:spcAft>
                <a:spcPts val="0"/>
              </a:spcAft>
              <a:defRPr/>
            </a:pPr>
            <a:r>
              <a:rPr lang="hu-HU" sz="24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4 = 1 + 3</a:t>
            </a:r>
          </a:p>
          <a:p>
            <a:pPr marL="342900" indent="-342900" fontAlgn="auto">
              <a:lnSpc>
                <a:spcPct val="110000"/>
              </a:lnSpc>
              <a:spcBef>
                <a:spcPct val="20000"/>
              </a:spcBef>
              <a:spcAft>
                <a:spcPts val="0"/>
              </a:spcAft>
              <a:defRPr/>
            </a:pPr>
            <a:r>
              <a:rPr lang="hu-HU" sz="24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4 = 2 + 1 + </a:t>
            </a:r>
            <a:r>
              <a:rPr lang="hu-HU" sz="2400" b="1" dirty="0" err="1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1</a:t>
            </a:r>
            <a:endParaRPr lang="hu-HU" sz="2400" b="1" dirty="0">
              <a:solidFill>
                <a:srgbClr val="00B0F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alibri" pitchFamily="34" charset="0"/>
            </a:endParaRPr>
          </a:p>
          <a:p>
            <a:pPr marL="342900" indent="-342900" fontAlgn="auto">
              <a:lnSpc>
                <a:spcPct val="110000"/>
              </a:lnSpc>
              <a:spcBef>
                <a:spcPct val="20000"/>
              </a:spcBef>
              <a:spcAft>
                <a:spcPts val="0"/>
              </a:spcAft>
              <a:defRPr/>
            </a:pPr>
            <a:r>
              <a:rPr lang="hu-HU" sz="24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4 = 2 + </a:t>
            </a:r>
            <a:r>
              <a:rPr lang="hu-HU" sz="2400" b="1" dirty="0" err="1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2</a:t>
            </a:r>
            <a:endParaRPr lang="hu-HU" sz="2400" b="1" dirty="0">
              <a:solidFill>
                <a:srgbClr val="00B0F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alibri" pitchFamily="34" charset="0"/>
            </a:endParaRPr>
          </a:p>
          <a:p>
            <a:pPr marL="342900" indent="-342900" fontAlgn="auto">
              <a:lnSpc>
                <a:spcPct val="110000"/>
              </a:lnSpc>
              <a:spcBef>
                <a:spcPct val="20000"/>
              </a:spcBef>
              <a:spcAft>
                <a:spcPts val="0"/>
              </a:spcAft>
              <a:defRPr/>
            </a:pPr>
            <a:r>
              <a:rPr lang="hu-HU" sz="24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4 = 3 + 1</a:t>
            </a:r>
          </a:p>
          <a:p>
            <a:pPr marL="342900" indent="-342900" fontAlgn="auto">
              <a:lnSpc>
                <a:spcPct val="110000"/>
              </a:lnSpc>
              <a:spcBef>
                <a:spcPct val="20000"/>
              </a:spcBef>
              <a:spcAft>
                <a:spcPts val="0"/>
              </a:spcAft>
              <a:defRPr/>
            </a:pPr>
            <a:r>
              <a:rPr lang="hu-HU" sz="24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4 = </a:t>
            </a:r>
            <a:r>
              <a:rPr lang="hu-HU" sz="2400" b="1" dirty="0" err="1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4</a:t>
            </a:r>
            <a:endParaRPr lang="hu-HU" sz="2400" b="1" dirty="0">
              <a:solidFill>
                <a:srgbClr val="00B0F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alibri" pitchFamily="34" charset="0"/>
            </a:endParaRP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1" y="1981200"/>
            <a:ext cx="10656276" cy="4114800"/>
          </a:xfrm>
        </p:spPr>
        <p:txBody>
          <a:bodyPr>
            <a:normAutofit/>
          </a:bodyPr>
          <a:lstStyle/>
          <a:p>
            <a:pPr>
              <a:buClr>
                <a:schemeClr val="folHlink"/>
              </a:buClr>
            </a:pPr>
            <a:r>
              <a:rPr lang="hu-HU" sz="2400" dirty="0">
                <a:cs typeface="Times New Roman" pitchFamily="18" charset="0"/>
              </a:rPr>
              <a:t>A generálás során, rendre </a:t>
            </a:r>
            <a:r>
              <a:rPr lang="hu-HU" sz="2400" b="1" i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kiválasztunk egy lehetséges értéket</a:t>
            </a:r>
            <a:r>
              <a:rPr lang="hu-HU" sz="2400" b="1" i="1" dirty="0">
                <a:solidFill>
                  <a:schemeClr val="accent1"/>
                </a:solidFill>
                <a:cs typeface="Times New Roman" pitchFamily="18" charset="0"/>
              </a:rPr>
              <a:t> </a:t>
            </a:r>
            <a:r>
              <a:rPr lang="hu-HU" sz="2400" dirty="0">
                <a:cs typeface="Times New Roman" pitchFamily="18" charset="0"/>
              </a:rPr>
              <a:t>a partíció els</a:t>
            </a:r>
            <a:r>
              <a:rPr lang="hu-HU" sz="2400" dirty="0"/>
              <a:t>ő</a:t>
            </a:r>
            <a:r>
              <a:rPr lang="hu-HU" sz="2400" dirty="0">
                <a:cs typeface="Times New Roman" pitchFamily="18" charset="0"/>
              </a:rPr>
              <a:t> </a:t>
            </a:r>
            <a:r>
              <a:rPr lang="hu-HU" sz="2400" b="1" i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p</a:t>
            </a:r>
            <a:r>
              <a:rPr lang="hu-HU" sz="2400" b="1" baseline="-25000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1</a:t>
            </a:r>
            <a:r>
              <a:rPr lang="hu-HU" sz="2400" dirty="0">
                <a:cs typeface="Times New Roman" pitchFamily="18" charset="0"/>
              </a:rPr>
              <a:t> eleme számára és </a:t>
            </a:r>
            <a:endParaRPr lang="hu-HU" sz="2400" dirty="0"/>
          </a:p>
          <a:p>
            <a:pPr>
              <a:buClr>
                <a:schemeClr val="folHlink"/>
              </a:buClr>
            </a:pPr>
            <a:r>
              <a:rPr lang="hu-HU" sz="2400" b="1" i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Generáljuk a fennmaradt n – p</a:t>
            </a:r>
            <a:r>
              <a:rPr lang="hu-HU" sz="2400" b="1" baseline="-25000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1</a:t>
            </a:r>
            <a:r>
              <a:rPr lang="hu-HU" sz="2400" b="1" i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 </a:t>
            </a:r>
            <a:r>
              <a:rPr lang="hu-HU" sz="2400" dirty="0">
                <a:cs typeface="Times New Roman" pitchFamily="18" charset="0"/>
              </a:rPr>
              <a:t>szám partícióit. </a:t>
            </a:r>
            <a:endParaRPr lang="hu-HU" sz="2400" dirty="0"/>
          </a:p>
          <a:p>
            <a:pPr>
              <a:buClr>
                <a:schemeClr val="folHlink"/>
              </a:buClr>
            </a:pPr>
            <a:r>
              <a:rPr lang="hu-HU" sz="2400" dirty="0">
                <a:cs typeface="Times New Roman" pitchFamily="18" charset="0"/>
              </a:rPr>
              <a:t>Ez a maradék (tulajdonképp</a:t>
            </a:r>
            <a:r>
              <a:rPr lang="hu-HU" sz="2400" dirty="0"/>
              <a:t>en</a:t>
            </a:r>
            <a:r>
              <a:rPr lang="hu-HU" sz="2400" dirty="0">
                <a:cs typeface="Times New Roman" pitchFamily="18" charset="0"/>
              </a:rPr>
              <a:t> különbség) egy új </a:t>
            </a:r>
            <a:r>
              <a:rPr lang="hu-HU" sz="2400" b="1" i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n</a:t>
            </a:r>
            <a:r>
              <a:rPr lang="hu-HU" sz="2400" dirty="0">
                <a:cs typeface="Times New Roman" pitchFamily="18" charset="0"/>
              </a:rPr>
              <a:t>, amellyel ugyanúgy járunk el. </a:t>
            </a:r>
            <a:endParaRPr lang="hu-HU" sz="2400" dirty="0"/>
          </a:p>
          <a:p>
            <a:pPr>
              <a:buClr>
                <a:schemeClr val="folHlink"/>
              </a:buClr>
            </a:pPr>
            <a:r>
              <a:rPr lang="hu-HU" sz="2400" dirty="0">
                <a:cs typeface="Times New Roman" pitchFamily="18" charset="0"/>
              </a:rPr>
              <a:t>Egy partíciót legeneráltunk és kiírhatjuk ha </a:t>
            </a:r>
            <a:r>
              <a:rPr lang="hu-HU" sz="2400" b="1" i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n</a:t>
            </a:r>
            <a:r>
              <a:rPr lang="hu-HU" sz="2400" dirty="0">
                <a:cs typeface="Times New Roman" pitchFamily="18" charset="0"/>
              </a:rPr>
              <a:t> aktuális értéke </a:t>
            </a:r>
            <a:r>
              <a:rPr lang="hu-HU" sz="24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0</a:t>
            </a:r>
            <a:r>
              <a:rPr lang="hu-HU" sz="2400" dirty="0">
                <a:cs typeface="Times New Roman" pitchFamily="18" charset="0"/>
              </a:rPr>
              <a:t>.</a:t>
            </a:r>
            <a:endParaRPr lang="hu-HU" sz="2400" dirty="0"/>
          </a:p>
          <a:p>
            <a:pPr>
              <a:buClr>
                <a:schemeClr val="folHlink"/>
              </a:buClr>
            </a:pPr>
            <a:r>
              <a:rPr lang="hu-HU" sz="2400" dirty="0">
                <a:cs typeface="Times New Roman" pitchFamily="18" charset="0"/>
              </a:rPr>
              <a:t>Az algoritmust a </a:t>
            </a: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Times New Roman" pitchFamily="18" charset="0"/>
              </a:rPr>
              <a:t>Partíció(1,n)</a:t>
            </a:r>
            <a:r>
              <a:rPr lang="hu-HU" sz="2400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</a:t>
            </a:r>
            <a:r>
              <a:rPr lang="hu-HU" sz="2400" dirty="0">
                <a:cs typeface="Times New Roman" pitchFamily="18" charset="0"/>
              </a:rPr>
              <a:t>utasítással hívjuk meg el</a:t>
            </a:r>
            <a:r>
              <a:rPr lang="hu-HU" sz="2400" dirty="0"/>
              <a:t>ő</a:t>
            </a:r>
            <a:r>
              <a:rPr lang="hu-HU" sz="2400" dirty="0">
                <a:cs typeface="Times New Roman" pitchFamily="18" charset="0"/>
              </a:rPr>
              <a:t>ször.</a:t>
            </a:r>
            <a:endParaRPr lang="hu-HU" sz="2400" dirty="0">
              <a:cs typeface="Courier New" pitchFamily="49" charset="0"/>
            </a:endParaRPr>
          </a:p>
        </p:txBody>
      </p:sp>
      <p:sp>
        <p:nvSpPr>
          <p:cNvPr id="97284" name="Rectangle 4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hu-HU" sz="3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Times New Roman" pitchFamily="18" charset="0"/>
              </a:rPr>
              <a:t>Elemzés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33047" y="1683026"/>
            <a:ext cx="9186816" cy="4577097"/>
          </a:xfrm>
        </p:spPr>
        <p:txBody>
          <a:bodyPr>
            <a:normAutofit lnSpcReduction="10000"/>
          </a:bodyPr>
          <a:lstStyle/>
          <a:p>
            <a:pPr algn="just">
              <a:buFont typeface="Wingdings" pitchFamily="2" charset="2"/>
              <a:buNone/>
            </a:pPr>
            <a:r>
              <a:rPr lang="hu-HU" sz="24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Algorithm</a:t>
            </a: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Partíció(i, n, p):</a:t>
            </a:r>
          </a:p>
          <a:p>
            <a:pPr algn="just">
              <a:buFont typeface="Wingdings" pitchFamily="2" charset="2"/>
              <a:buNone/>
            </a:pP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  </a:t>
            </a: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 </a:t>
            </a:r>
            <a:r>
              <a:rPr lang="hu-HU" sz="24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For</a:t>
            </a: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j = 1, n </a:t>
            </a:r>
            <a:r>
              <a:rPr lang="hu-HU" sz="24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execute</a:t>
            </a: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</a:t>
            </a:r>
          </a:p>
          <a:p>
            <a:pPr algn="just">
              <a:buFont typeface="Wingdings" pitchFamily="2" charset="2"/>
              <a:buNone/>
            </a:pP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 </a:t>
            </a: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   </a:t>
            </a: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 p</a:t>
            </a:r>
            <a:r>
              <a:rPr lang="hu-HU" sz="2400" baseline="-250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i</a:t>
            </a: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</a:t>
            </a: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  <a:sym typeface="Symbol" pitchFamily="18" charset="2"/>
              </a:rPr>
              <a:t></a:t>
            </a: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j</a:t>
            </a:r>
          </a:p>
          <a:p>
            <a:pPr algn="just">
              <a:buFont typeface="Wingdings" pitchFamily="2" charset="2"/>
              <a:buNone/>
            </a:pP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   </a:t>
            </a: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   </a:t>
            </a:r>
            <a:r>
              <a:rPr lang="hu-HU" sz="24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If</a:t>
            </a: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j &lt; n </a:t>
            </a:r>
            <a:r>
              <a:rPr lang="hu-HU" sz="24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then</a:t>
            </a: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</a:t>
            </a:r>
          </a:p>
          <a:p>
            <a:pPr algn="r">
              <a:buFont typeface="Wingdings" pitchFamily="2" charset="2"/>
              <a:buNone/>
            </a:pP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// </a:t>
            </a:r>
            <a:r>
              <a:rPr lang="hu-HU" sz="2400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csak akkor folytatjuk, ha a </a:t>
            </a: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j „</a:t>
            </a:r>
            <a:r>
              <a:rPr lang="hu-HU" sz="2400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belefér</a:t>
            </a: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” </a:t>
            </a:r>
            <a:r>
              <a:rPr lang="hu-HU" sz="2400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az</a:t>
            </a: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n-</a:t>
            </a:r>
            <a:r>
              <a:rPr lang="hu-HU" sz="2400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be</a:t>
            </a:r>
          </a:p>
          <a:p>
            <a:pPr algn="just">
              <a:buFont typeface="Wingdings" pitchFamily="2" charset="2"/>
              <a:buNone/>
            </a:pP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     </a:t>
            </a: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    </a:t>
            </a: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Partíció(i + 1, n – j, p) </a:t>
            </a:r>
          </a:p>
          <a:p>
            <a:pPr algn="just">
              <a:buFont typeface="Wingdings" pitchFamily="2" charset="2"/>
              <a:buNone/>
            </a:pP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   </a:t>
            </a: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   </a:t>
            </a:r>
            <a:r>
              <a:rPr lang="hu-HU" sz="24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else</a:t>
            </a: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</a:t>
            </a:r>
          </a:p>
          <a:p>
            <a:pPr algn="just">
              <a:buFont typeface="Wingdings" pitchFamily="2" charset="2"/>
              <a:buNone/>
            </a:pP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     </a:t>
            </a: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    </a:t>
            </a: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Kiír(i)</a:t>
            </a:r>
          </a:p>
          <a:p>
            <a:pPr algn="just">
              <a:buFont typeface="Wingdings" pitchFamily="2" charset="2"/>
              <a:buNone/>
            </a:pP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   </a:t>
            </a: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   </a:t>
            </a:r>
            <a:r>
              <a:rPr lang="hu-HU" sz="24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EndIf</a:t>
            </a:r>
            <a:endParaRPr lang="hu-HU" sz="2400" dirty="0">
              <a:solidFill>
                <a:srgbClr val="C0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nsolas" panose="020B0609020204030204" pitchFamily="49" charset="0"/>
              <a:cs typeface="Courier New" pitchFamily="49" charset="0"/>
            </a:endParaRPr>
          </a:p>
          <a:p>
            <a:pPr algn="just">
              <a:buFont typeface="Wingdings" pitchFamily="2" charset="2"/>
              <a:buNone/>
            </a:pPr>
            <a:r>
              <a:rPr lang="hu-HU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 </a:t>
            </a:r>
            <a:r>
              <a:rPr lang="hu-HU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</a:rPr>
              <a:t>  </a:t>
            </a:r>
            <a:r>
              <a:rPr lang="hu-HU" sz="24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EndFor</a:t>
            </a:r>
            <a:endParaRPr lang="hu-HU" sz="2400" dirty="0">
              <a:solidFill>
                <a:srgbClr val="C0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nsolas" panose="020B0609020204030204" pitchFamily="49" charset="0"/>
              <a:cs typeface="Courier New" pitchFamily="49" charset="0"/>
            </a:endParaRPr>
          </a:p>
          <a:p>
            <a:pPr algn="just">
              <a:buFont typeface="Wingdings" pitchFamily="2" charset="2"/>
              <a:buNone/>
            </a:pPr>
            <a:r>
              <a:rPr lang="hu-HU" sz="24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EndAlgorithm</a:t>
            </a:r>
            <a:endParaRPr lang="hu-HU" sz="2400" b="1" dirty="0">
              <a:solidFill>
                <a:srgbClr val="C0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nsolas" panose="020B0609020204030204" pitchFamily="49" charset="0"/>
              <a:cs typeface="Courier New" pitchFamily="49" charset="0"/>
            </a:endParaRPr>
          </a:p>
        </p:txBody>
      </p:sp>
      <p:sp>
        <p:nvSpPr>
          <p:cNvPr id="3" name="Rectangle 2"/>
          <p:cNvSpPr>
            <a:spLocks noGrp="1" noChangeArrowheads="1"/>
          </p:cNvSpPr>
          <p:nvPr>
            <p:ph type="title"/>
          </p:nvPr>
        </p:nvSpPr>
        <p:spPr>
          <a:xfrm>
            <a:off x="1981200" y="274638"/>
            <a:ext cx="8229600" cy="1143000"/>
          </a:xfrm>
        </p:spPr>
        <p:txBody>
          <a:bodyPr/>
          <a:lstStyle/>
          <a:p>
            <a:r>
              <a:rPr lang="hu-HU" sz="3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Times New Roman" pitchFamily="18" charset="0"/>
              </a:rPr>
              <a:t>Partíciók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 sz="4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Times New Roman" pitchFamily="18" charset="0"/>
              </a:rPr>
              <a:t>Bevezetés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38553" y="1436914"/>
            <a:ext cx="10527323" cy="4342563"/>
          </a:xfrm>
        </p:spPr>
        <p:txBody>
          <a:bodyPr>
            <a:noAutofit/>
          </a:bodyPr>
          <a:lstStyle/>
          <a:p>
            <a:pPr>
              <a:buClr>
                <a:schemeClr val="folHlink"/>
              </a:buClr>
            </a:pPr>
            <a:r>
              <a:rPr lang="hu-HU" sz="2400" dirty="0">
                <a:cs typeface="Times New Roman" pitchFamily="18" charset="0"/>
              </a:rPr>
              <a:t>A rekurzió egy különleges </a:t>
            </a:r>
            <a:r>
              <a:rPr lang="hu-HU" sz="2400" b="1" i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programozási stílus</a:t>
            </a:r>
            <a:r>
              <a:rPr lang="hu-HU" sz="2400" dirty="0">
                <a:cs typeface="Times New Roman" pitchFamily="18" charset="0"/>
              </a:rPr>
              <a:t>, inkább „technika” mint módszer. </a:t>
            </a:r>
            <a:endParaRPr lang="hu-HU" sz="2400" dirty="0"/>
          </a:p>
          <a:p>
            <a:pPr>
              <a:buClr>
                <a:schemeClr val="folHlink"/>
              </a:buClr>
            </a:pPr>
            <a:r>
              <a:rPr lang="hu-HU" sz="2400" dirty="0">
                <a:cs typeface="Times New Roman" pitchFamily="18" charset="0"/>
              </a:rPr>
              <a:t>A rekurzív programozás</a:t>
            </a:r>
            <a:r>
              <a:rPr lang="en-US" sz="2400" dirty="0">
                <a:cs typeface="Times New Roman" pitchFamily="18" charset="0"/>
              </a:rPr>
              <a:t>,</a:t>
            </a:r>
            <a:r>
              <a:rPr lang="hu-HU" sz="2400" dirty="0">
                <a:cs typeface="Times New Roman" pitchFamily="18" charset="0"/>
              </a:rPr>
              <a:t> mint fogalom, a matematikai értelmezéshez közelálló módon került közhasználatba.</a:t>
            </a:r>
          </a:p>
          <a:p>
            <a:pPr>
              <a:buClr>
                <a:schemeClr val="folHlink"/>
              </a:buClr>
              <a:buNone/>
            </a:pPr>
            <a:r>
              <a:rPr lang="hu-HU" sz="2400" b="1" i="1" dirty="0">
                <a:solidFill>
                  <a:srgbClr val="00B05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Példák</a:t>
            </a:r>
            <a:endParaRPr lang="hu-HU" sz="2800" b="1" i="1" dirty="0">
              <a:solidFill>
                <a:srgbClr val="00B050"/>
              </a:solidFill>
              <a:effectLst>
                <a:outerShdw blurRad="38100" dist="38100" dir="2700000" algn="tl">
                  <a:srgbClr val="000000"/>
                </a:outerShdw>
              </a:effectLst>
              <a:cs typeface="Times New Roman" pitchFamily="18" charset="0"/>
            </a:endParaRPr>
          </a:p>
          <a:p>
            <a:pPr>
              <a:buFont typeface="Wingdings" pitchFamily="2" charset="2"/>
              <a:buNone/>
            </a:pPr>
            <a:r>
              <a:rPr lang="hu-HU" sz="24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Times New Roman" pitchFamily="18" charset="0"/>
              </a:rPr>
              <a:t>1. </a:t>
            </a:r>
            <a:r>
              <a:rPr lang="hu-HU" sz="2400" dirty="0">
                <a:cs typeface="Times New Roman" pitchFamily="18" charset="0"/>
              </a:rPr>
              <a:t>Az aranyhal és a három kívánság: az els</a:t>
            </a:r>
            <a:r>
              <a:rPr lang="hu-HU" sz="2400" dirty="0"/>
              <a:t>ő</a:t>
            </a:r>
            <a:r>
              <a:rPr lang="hu-HU" sz="2400" dirty="0">
                <a:cs typeface="Times New Roman" pitchFamily="18" charset="0"/>
              </a:rPr>
              <a:t> (valami...), a második (valami...), a harmadik: </a:t>
            </a:r>
            <a:r>
              <a:rPr lang="hu-HU" sz="2400" b="1" i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„teljesítsd még három kívánságomat”</a:t>
            </a:r>
            <a:r>
              <a:rPr lang="hu-HU" sz="2400" dirty="0">
                <a:cs typeface="Times New Roman" pitchFamily="18" charset="0"/>
              </a:rPr>
              <a:t>.</a:t>
            </a:r>
          </a:p>
          <a:p>
            <a:pPr>
              <a:buFont typeface="Wingdings" pitchFamily="2" charset="2"/>
              <a:buNone/>
            </a:pPr>
            <a:r>
              <a:rPr lang="hu-HU" sz="24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2. </a:t>
            </a:r>
            <a:r>
              <a:rPr lang="hu-HU" sz="2400" dirty="0">
                <a:cs typeface="Times New Roman" pitchFamily="18" charset="0"/>
              </a:rPr>
              <a:t>A matematikában, egy fogalmat rekurzív módon definiálunk, </a:t>
            </a:r>
            <a:r>
              <a:rPr lang="hu-HU" sz="2400" b="1" i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ha a definíción belül felhasználjuk magát a definiálandó fogalmat</a:t>
            </a:r>
            <a:r>
              <a:rPr lang="hu-HU" sz="2400" dirty="0">
                <a:cs typeface="Times New Roman" pitchFamily="18" charset="0"/>
              </a:rPr>
              <a:t>. Például, a faktoriális rekurzív definíciója adott </a:t>
            </a:r>
            <a:r>
              <a:rPr lang="hu-HU" sz="2400" b="1" i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n</a:t>
            </a:r>
            <a:r>
              <a:rPr lang="hu-HU" sz="2400" dirty="0">
                <a:cs typeface="Times New Roman" pitchFamily="18" charset="0"/>
              </a:rPr>
              <a:t> szám esetében:</a:t>
            </a:r>
          </a:p>
        </p:txBody>
      </p:sp>
      <p:graphicFrame>
        <p:nvGraphicFramePr>
          <p:cNvPr id="7170" name="Object 2" descr="Pergamen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49270151"/>
              </p:ext>
            </p:extLst>
          </p:nvPr>
        </p:nvGraphicFramePr>
        <p:xfrm>
          <a:off x="6681995" y="4722990"/>
          <a:ext cx="3284537" cy="8143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9" name="Equation" r:id="rId3" imgW="1790640" imgH="444240" progId="Equation.3">
                  <p:embed/>
                </p:oleObj>
              </mc:Choice>
              <mc:Fallback>
                <p:oleObj name="Equation" r:id="rId3" imgW="1790640" imgH="444240" progId="Equation.3">
                  <p:embed/>
                  <p:pic>
                    <p:nvPicPr>
                      <p:cNvPr id="0" name="Picture 2" descr="Pergamen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81995" y="4722990"/>
                        <a:ext cx="3284537" cy="814388"/>
                      </a:xfrm>
                      <a:prstGeom prst="rect">
                        <a:avLst/>
                      </a:prstGeom>
                      <a:blipFill dpi="0" rotWithShape="0">
                        <a:blip r:embed="rId5"/>
                        <a:srcRect/>
                        <a:tile tx="0" ty="0" sx="100000" sy="100000" flip="none" algn="tl"/>
                      </a:blipFill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262" y="1371600"/>
            <a:ext cx="10668000" cy="4648200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None/>
            </a:pPr>
            <a:r>
              <a:rPr lang="hu-HU" sz="24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3.</a:t>
            </a:r>
            <a:r>
              <a:rPr lang="hu-HU" sz="2400" dirty="0">
                <a:cs typeface="Times New Roman" pitchFamily="18" charset="0"/>
              </a:rPr>
              <a:t> </a:t>
            </a:r>
            <a:r>
              <a:rPr lang="hu-HU" sz="2800" b="1" i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Knuth</a:t>
            </a:r>
            <a:r>
              <a:rPr lang="hu-HU" sz="2400" dirty="0">
                <a:cs typeface="Times New Roman" pitchFamily="18" charset="0"/>
              </a:rPr>
              <a:t>: </a:t>
            </a:r>
            <a:r>
              <a:rPr lang="hu-HU" sz="2400" i="1" dirty="0">
                <a:cs typeface="Times New Roman" pitchFamily="18" charset="0"/>
              </a:rPr>
              <a:t>Egy </a:t>
            </a:r>
            <a:r>
              <a:rPr lang="hu-HU" sz="2400" b="1" i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bináris fa </a:t>
            </a:r>
            <a:r>
              <a:rPr lang="hu-HU" sz="2400" i="1" dirty="0">
                <a:cs typeface="Times New Roman" pitchFamily="18" charset="0"/>
              </a:rPr>
              <a:t>vagy üres, vagy tartalmaz egy csomópontot, amelynek van egy bal meg egy jobb utóda, amelyek szintén </a:t>
            </a:r>
            <a:r>
              <a:rPr lang="hu-HU" sz="2400" b="1" i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bináris fák</a:t>
            </a:r>
            <a:r>
              <a:rPr lang="hu-HU" sz="2400" i="1" dirty="0">
                <a:cs typeface="Times New Roman" pitchFamily="18" charset="0"/>
              </a:rPr>
              <a:t>.</a:t>
            </a:r>
            <a:r>
              <a:rPr lang="hu-HU" sz="2400" dirty="0">
                <a:cs typeface="Times New Roman" pitchFamily="18" charset="0"/>
              </a:rPr>
              <a:t> </a:t>
            </a:r>
          </a:p>
          <a:p>
            <a:pPr>
              <a:buClr>
                <a:schemeClr val="folHlink"/>
              </a:buClr>
            </a:pPr>
            <a:r>
              <a:rPr lang="hu-HU" sz="2400" dirty="0"/>
              <a:t>A programozásban: </a:t>
            </a:r>
            <a:r>
              <a:rPr lang="hu-HU" sz="2400" dirty="0">
                <a:cs typeface="Times New Roman" pitchFamily="18" charset="0"/>
              </a:rPr>
              <a:t>azokat az algoritmusokat, amelyeknek</a:t>
            </a:r>
            <a:r>
              <a:rPr lang="hu-HU" sz="2400" i="1" dirty="0">
                <a:cs typeface="Times New Roman" pitchFamily="18" charset="0"/>
              </a:rPr>
              <a:t> </a:t>
            </a:r>
            <a:r>
              <a:rPr lang="hu-HU" sz="2400" b="1" i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szerkezete rekurzív</a:t>
            </a:r>
            <a:r>
              <a:rPr lang="hu-HU" sz="2400" dirty="0">
                <a:cs typeface="Times New Roman" pitchFamily="18" charset="0"/>
              </a:rPr>
              <a:t>, vagy amelyeket </a:t>
            </a:r>
            <a:r>
              <a:rPr lang="hu-HU" sz="2400" b="1" i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rekurzívan definiált adatszerkezetek</a:t>
            </a:r>
            <a:r>
              <a:rPr lang="hu-HU" sz="2400" dirty="0">
                <a:cs typeface="Times New Roman" pitchFamily="18" charset="0"/>
              </a:rPr>
              <a:t>re</a:t>
            </a:r>
            <a:r>
              <a:rPr lang="hu-HU" sz="2400" i="1" dirty="0">
                <a:cs typeface="Times New Roman" pitchFamily="18" charset="0"/>
              </a:rPr>
              <a:t> </a:t>
            </a:r>
            <a:r>
              <a:rPr lang="hu-HU" sz="2400" dirty="0">
                <a:cs typeface="Times New Roman" pitchFamily="18" charset="0"/>
              </a:rPr>
              <a:t>alkalmazunk, általában rekurzívan kódolunk. </a:t>
            </a:r>
            <a:endParaRPr lang="hu-HU" sz="2400" dirty="0"/>
          </a:p>
          <a:p>
            <a:pPr>
              <a:buClr>
                <a:schemeClr val="folHlink"/>
              </a:buClr>
            </a:pPr>
            <a:r>
              <a:rPr lang="hu-HU" sz="2400" b="1" i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Olyan alprogramokat nevezünk rekurzívaknak, amelyek meghívják önmagukat</a:t>
            </a:r>
            <a:r>
              <a:rPr lang="hu-HU" sz="2400" i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. </a:t>
            </a:r>
          </a:p>
        </p:txBody>
      </p:sp>
      <p:sp>
        <p:nvSpPr>
          <p:cNvPr id="31748" name="Rectangle 4"/>
          <p:cNvSpPr>
            <a:spLocks noGrp="1" noChangeArrowheads="1"/>
          </p:cNvSpPr>
          <p:nvPr>
            <p:ph type="title"/>
          </p:nvPr>
        </p:nvSpPr>
        <p:spPr>
          <a:xfrm>
            <a:off x="2133600" y="304800"/>
            <a:ext cx="7772400" cy="838200"/>
          </a:xfrm>
          <a:noFill/>
          <a:ln/>
        </p:spPr>
        <p:txBody>
          <a:bodyPr/>
          <a:lstStyle/>
          <a:p>
            <a:pPr algn="l"/>
            <a:r>
              <a:rPr lang="hu-HU" sz="2800" b="1" i="1" dirty="0">
                <a:solidFill>
                  <a:srgbClr val="00B05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Times New Roman" pitchFamily="18" charset="0"/>
              </a:rPr>
              <a:t>Példák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2337" y="1752600"/>
            <a:ext cx="10503877" cy="4648200"/>
          </a:xfrm>
        </p:spPr>
        <p:txBody>
          <a:bodyPr>
            <a:normAutofit/>
          </a:bodyPr>
          <a:lstStyle/>
          <a:p>
            <a:pPr>
              <a:buClr>
                <a:schemeClr val="folHlink"/>
              </a:buClr>
            </a:pPr>
            <a:r>
              <a:rPr lang="hu-HU" sz="2400" dirty="0">
                <a:cs typeface="Times New Roman" pitchFamily="18" charset="0"/>
              </a:rPr>
              <a:t>Ha </a:t>
            </a:r>
            <a:r>
              <a:rPr lang="hu-HU" sz="2400" dirty="0"/>
              <a:t>a</a:t>
            </a:r>
            <a:r>
              <a:rPr lang="hu-HU" sz="2400" dirty="0">
                <a:cs typeface="Times New Roman" pitchFamily="18" charset="0"/>
              </a:rPr>
              <a:t>z </a:t>
            </a:r>
            <a:r>
              <a:rPr lang="hu-HU" sz="2400" dirty="0"/>
              <a:t>önmeg</a:t>
            </a:r>
            <a:r>
              <a:rPr lang="hu-HU" sz="2400" dirty="0">
                <a:cs typeface="Times New Roman" pitchFamily="18" charset="0"/>
              </a:rPr>
              <a:t>hívás az illet</a:t>
            </a:r>
            <a:r>
              <a:rPr lang="hu-HU" sz="2400" dirty="0"/>
              <a:t>ő</a:t>
            </a:r>
            <a:r>
              <a:rPr lang="hu-HU" sz="2400" dirty="0">
                <a:cs typeface="Times New Roman" pitchFamily="18" charset="0"/>
              </a:rPr>
              <a:t> alprogram összetett utasításában </a:t>
            </a:r>
            <a:r>
              <a:rPr lang="hu-HU" sz="2400" dirty="0"/>
              <a:t>található</a:t>
            </a:r>
            <a:r>
              <a:rPr lang="hu-HU" sz="2400" dirty="0">
                <a:cs typeface="Times New Roman" pitchFamily="18" charset="0"/>
              </a:rPr>
              <a:t>, </a:t>
            </a:r>
            <a:r>
              <a:rPr lang="hu-HU" sz="2400" b="1" i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közvetlen (direkt) rekurzióról </a:t>
            </a:r>
            <a:r>
              <a:rPr lang="hu-HU" sz="2400" dirty="0">
                <a:cs typeface="Times New Roman" pitchFamily="18" charset="0"/>
              </a:rPr>
              <a:t>beszélünk. </a:t>
            </a:r>
            <a:endParaRPr lang="hu-HU" sz="2400" dirty="0"/>
          </a:p>
          <a:p>
            <a:pPr>
              <a:buClr>
                <a:schemeClr val="folHlink"/>
              </a:buClr>
            </a:pPr>
            <a:r>
              <a:rPr lang="hu-HU" sz="2400" dirty="0">
                <a:cs typeface="Times New Roman" pitchFamily="18" charset="0"/>
              </a:rPr>
              <a:t>Ha egy rekurzív alprogramot egy másik alprogram hív meg, amelyet ugyanakkor az illet</a:t>
            </a:r>
            <a:r>
              <a:rPr lang="hu-HU" sz="2400" dirty="0"/>
              <a:t>ő</a:t>
            </a:r>
            <a:r>
              <a:rPr lang="hu-HU" sz="2400" dirty="0">
                <a:cs typeface="Times New Roman" pitchFamily="18" charset="0"/>
              </a:rPr>
              <a:t> </a:t>
            </a:r>
            <a:r>
              <a:rPr lang="hu-HU" sz="2400" dirty="0"/>
              <a:t>al</a:t>
            </a:r>
            <a:r>
              <a:rPr lang="hu-HU" sz="2400" dirty="0">
                <a:cs typeface="Times New Roman" pitchFamily="18" charset="0"/>
              </a:rPr>
              <a:t>program hív (közvetve, vagy közvetlenül) akkor </a:t>
            </a:r>
            <a:r>
              <a:rPr lang="hu-HU" sz="2400" b="1" i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közvetett (indirekt) rekurzióról </a:t>
            </a:r>
            <a:r>
              <a:rPr lang="hu-HU" sz="2400" dirty="0">
                <a:cs typeface="Times New Roman" pitchFamily="18" charset="0"/>
              </a:rPr>
              <a:t>beszélünk. </a:t>
            </a:r>
            <a:endParaRPr lang="hu-HU" sz="2400" dirty="0"/>
          </a:p>
          <a:p>
            <a:pPr>
              <a:buClr>
                <a:schemeClr val="folHlink"/>
              </a:buClr>
            </a:pPr>
            <a:r>
              <a:rPr lang="hu-HU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Közvetlen rekurzió:</a:t>
            </a:r>
            <a:r>
              <a:rPr lang="hu-HU" sz="4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 </a:t>
            </a:r>
            <a:r>
              <a:rPr lang="hu-HU" sz="2400" i="1" dirty="0">
                <a:cs typeface="Times New Roman" pitchFamily="18" charset="0"/>
              </a:rPr>
              <a:t>a rekurzív hívás aközben történik, miközben a számítógép az illet</a:t>
            </a:r>
            <a:r>
              <a:rPr lang="hu-HU" sz="2400" i="1" dirty="0"/>
              <a:t>ő</a:t>
            </a:r>
            <a:r>
              <a:rPr lang="hu-HU" sz="2400" i="1" dirty="0">
                <a:cs typeface="Times New Roman" pitchFamily="18" charset="0"/>
              </a:rPr>
              <a:t> alprogram összetett utasítás</a:t>
            </a:r>
            <a:r>
              <a:rPr lang="hu-HU" sz="2400" i="1" dirty="0"/>
              <a:t>á</a:t>
            </a:r>
            <a:r>
              <a:rPr lang="hu-HU" sz="2400" i="1" dirty="0">
                <a:cs typeface="Times New Roman" pitchFamily="18" charset="0"/>
              </a:rPr>
              <a:t>t hajtja végre. </a:t>
            </a:r>
            <a:endParaRPr lang="en-US" sz="2400" i="1" dirty="0">
              <a:cs typeface="Times New Roman" pitchFamily="18" charset="0"/>
            </a:endParaRPr>
          </a:p>
        </p:txBody>
      </p:sp>
      <p:sp>
        <p:nvSpPr>
          <p:cNvPr id="32772" name="Rectangle 4"/>
          <p:cNvSpPr>
            <a:spLocks noGrp="1" noChangeArrowheads="1"/>
          </p:cNvSpPr>
          <p:nvPr>
            <p:ph type="title"/>
          </p:nvPr>
        </p:nvSpPr>
        <p:spPr>
          <a:xfrm>
            <a:off x="2133600" y="685800"/>
            <a:ext cx="7772400" cy="838200"/>
          </a:xfrm>
          <a:noFill/>
          <a:ln/>
        </p:spPr>
        <p:txBody>
          <a:bodyPr>
            <a:normAutofit/>
          </a:bodyPr>
          <a:lstStyle/>
          <a:p>
            <a:r>
              <a:rPr lang="hu-HU" sz="4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Times New Roman" pitchFamily="18" charset="0"/>
              </a:rPr>
              <a:t>Közvetlen és közvetett rekurzió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>
          <a:xfrm>
            <a:off x="2209800" y="609600"/>
            <a:ext cx="7772400" cy="609600"/>
          </a:xfrm>
        </p:spPr>
        <p:txBody>
          <a:bodyPr>
            <a:normAutofit fontScale="90000"/>
          </a:bodyPr>
          <a:lstStyle/>
          <a:p>
            <a:r>
              <a:rPr lang="hu-HU" sz="4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Times New Roman" pitchFamily="18" charset="0"/>
              </a:rPr>
              <a:t>Megjegyzések</a:t>
            </a:r>
            <a:endParaRPr lang="hu-HU" sz="3600" b="1" dirty="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n-lt"/>
              <a:ea typeface="+mn-ea"/>
              <a:cs typeface="Times New Roman" pitchFamily="18" charset="0"/>
            </a:endParaRPr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35000" y="1494972"/>
            <a:ext cx="11099800" cy="4524829"/>
          </a:xfrm>
        </p:spPr>
        <p:txBody>
          <a:bodyPr>
            <a:noAutofit/>
          </a:bodyPr>
          <a:lstStyle/>
          <a:p>
            <a:pPr>
              <a:buFont typeface="Wingdings" pitchFamily="2" charset="2"/>
              <a:buNone/>
            </a:pPr>
            <a:r>
              <a:rPr lang="hu-HU" sz="2400" b="1" dirty="0">
                <a:solidFill>
                  <a:schemeClr val="folHlink"/>
                </a:solidFill>
                <a:cs typeface="Times New Roman" pitchFamily="18" charset="0"/>
              </a:rPr>
              <a:t>1</a:t>
            </a:r>
            <a:r>
              <a:rPr lang="hu-HU" sz="2400" b="1" dirty="0">
                <a:solidFill>
                  <a:schemeClr val="folHlink"/>
                </a:solidFill>
              </a:rPr>
              <a:t>.</a:t>
            </a:r>
            <a:r>
              <a:rPr lang="hu-HU" sz="2400" dirty="0">
                <a:cs typeface="Times New Roman" pitchFamily="18" charset="0"/>
              </a:rPr>
              <a:t>  A rekurzív algoritmusok esetében is, hasonlóan a nem rekurzívakhoz, az aktiválás </a:t>
            </a:r>
            <a:r>
              <a:rPr lang="hu-HU" sz="2400" b="1" i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feltételezi a veremhasználatot</a:t>
            </a:r>
            <a:r>
              <a:rPr lang="hu-HU" sz="2400" dirty="0"/>
              <a:t>,</a:t>
            </a:r>
            <a:r>
              <a:rPr lang="hu-HU" sz="2400" dirty="0">
                <a:cs typeface="Times New Roman" pitchFamily="18" charset="0"/>
              </a:rPr>
              <a:t> ahol a paramétereket, a visszatérés helyének címét, valamint a lokális változókat tárolja (</a:t>
            </a:r>
            <a:r>
              <a:rPr lang="hu-HU" sz="2400" dirty="0"/>
              <a:t>minden</a:t>
            </a:r>
            <a:r>
              <a:rPr lang="hu-HU" sz="2400" dirty="0">
                <a:cs typeface="Times New Roman" pitchFamily="18" charset="0"/>
              </a:rPr>
              <a:t> aktuális aktiválás idejére) a </a:t>
            </a:r>
            <a:r>
              <a:rPr lang="hu-HU" sz="2400" dirty="0"/>
              <a:t>programozási </a:t>
            </a:r>
            <a:r>
              <a:rPr lang="hu-HU" sz="2400" dirty="0">
                <a:cs typeface="Times New Roman" pitchFamily="18" charset="0"/>
              </a:rPr>
              <a:t>környezet;</a:t>
            </a:r>
          </a:p>
          <a:p>
            <a:pPr>
              <a:buFont typeface="Wingdings" pitchFamily="2" charset="2"/>
              <a:buNone/>
            </a:pPr>
            <a:r>
              <a:rPr lang="hu-HU" sz="2400" b="1" dirty="0">
                <a:solidFill>
                  <a:schemeClr val="folHlink"/>
                </a:solidFill>
              </a:rPr>
              <a:t>2.</a:t>
            </a:r>
            <a:r>
              <a:rPr lang="hu-HU" sz="2400" dirty="0">
                <a:cs typeface="Times New Roman" pitchFamily="18" charset="0"/>
              </a:rPr>
              <a:t>  Új aktiválás csak az újrahívási feltétel teljesülésekor történik; </a:t>
            </a:r>
          </a:p>
          <a:p>
            <a:pPr>
              <a:buFont typeface="Wingdings" pitchFamily="2" charset="2"/>
              <a:buNone/>
            </a:pPr>
            <a:r>
              <a:rPr lang="hu-HU" sz="2400" b="1" dirty="0">
                <a:solidFill>
                  <a:schemeClr val="folHlink"/>
                </a:solidFill>
              </a:rPr>
              <a:t>3.  </a:t>
            </a:r>
            <a:r>
              <a:rPr lang="hu-HU" sz="2400" dirty="0"/>
              <a:t>A</a:t>
            </a:r>
            <a:r>
              <a:rPr lang="hu-HU" sz="2400" dirty="0">
                <a:cs typeface="Times New Roman" pitchFamily="18" charset="0"/>
              </a:rPr>
              <a:t>z </a:t>
            </a:r>
            <a:r>
              <a:rPr lang="hu-HU" sz="2400" b="1" i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újrahívások száma </a:t>
            </a:r>
            <a:r>
              <a:rPr lang="hu-HU" sz="2400" dirty="0">
                <a:cs typeface="Times New Roman" pitchFamily="18" charset="0"/>
              </a:rPr>
              <a:t>meghatározza a </a:t>
            </a:r>
            <a:r>
              <a:rPr lang="hu-HU" sz="2400" b="1" i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rekurzió mélységét</a:t>
            </a:r>
            <a:r>
              <a:rPr lang="hu-HU" sz="2400" dirty="0">
                <a:cs typeface="Times New Roman" pitchFamily="18" charset="0"/>
              </a:rPr>
              <a:t>; </a:t>
            </a:r>
            <a:endParaRPr lang="hu-HU" sz="2400" dirty="0"/>
          </a:p>
          <a:p>
            <a:pPr>
              <a:buFont typeface="Wingdings" pitchFamily="2" charset="2"/>
              <a:buNone/>
            </a:pPr>
            <a:r>
              <a:rPr lang="hu-HU" sz="2400" dirty="0"/>
              <a:t>     Az</a:t>
            </a:r>
            <a:r>
              <a:rPr lang="hu-HU" sz="2400" dirty="0">
                <a:cs typeface="Times New Roman" pitchFamily="18" charset="0"/>
              </a:rPr>
              <a:t> </a:t>
            </a:r>
            <a:r>
              <a:rPr lang="hu-HU" sz="2400" b="1" dirty="0">
                <a:solidFill>
                  <a:schemeClr val="folHlink"/>
                </a:solidFill>
              </a:rPr>
              <a:t>1</a:t>
            </a:r>
            <a:r>
              <a:rPr lang="hu-HU" sz="2400" b="1" dirty="0">
                <a:solidFill>
                  <a:schemeClr val="folHlink"/>
                </a:solidFill>
                <a:cs typeface="Times New Roman" pitchFamily="18" charset="0"/>
              </a:rPr>
              <a:t>.</a:t>
            </a:r>
            <a:r>
              <a:rPr lang="hu-HU" sz="2400" dirty="0">
                <a:cs typeface="Times New Roman" pitchFamily="18" charset="0"/>
              </a:rPr>
              <a:t> megjegyzést figyelembe véve, egy rekurzív megoldás csak akkor hatékony, ha </a:t>
            </a:r>
            <a:r>
              <a:rPr lang="hu-HU" sz="2400" b="1" i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ez a mélység nem túl nagy</a:t>
            </a:r>
            <a:r>
              <a:rPr lang="hu-HU" sz="2400" b="1" i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.</a:t>
            </a:r>
          </a:p>
          <a:p>
            <a:pPr>
              <a:buFont typeface="Wingdings" pitchFamily="2" charset="2"/>
              <a:buNone/>
            </a:pPr>
            <a:r>
              <a:rPr lang="hu-HU" sz="2400" b="1" dirty="0">
                <a:solidFill>
                  <a:schemeClr val="folHlink"/>
                </a:solidFill>
              </a:rPr>
              <a:t>4.</a:t>
            </a:r>
            <a:r>
              <a:rPr lang="hu-HU" sz="2400" dirty="0"/>
              <a:t> </a:t>
            </a:r>
            <a:r>
              <a:rPr lang="hu-HU" sz="2400" dirty="0">
                <a:cs typeface="Times New Roman" pitchFamily="18" charset="0"/>
              </a:rPr>
              <a:t>A</a:t>
            </a:r>
            <a:r>
              <a:rPr lang="hu-HU" sz="2400" dirty="0"/>
              <a:t>mikor az</a:t>
            </a:r>
            <a:r>
              <a:rPr lang="hu-HU" sz="2400" dirty="0">
                <a:cs typeface="Times New Roman" pitchFamily="18" charset="0"/>
              </a:rPr>
              <a:t> </a:t>
            </a:r>
            <a:r>
              <a:rPr lang="hu-HU" sz="2400" dirty="0" err="1">
                <a:cs typeface="Times New Roman" pitchFamily="18" charset="0"/>
              </a:rPr>
              <a:t>újrahívási</a:t>
            </a:r>
            <a:r>
              <a:rPr lang="hu-HU" sz="2400" dirty="0">
                <a:cs typeface="Times New Roman" pitchFamily="18" charset="0"/>
              </a:rPr>
              <a:t> feltétel nem teljesül</a:t>
            </a:r>
            <a:r>
              <a:rPr lang="hu-HU" sz="2400" dirty="0"/>
              <a:t>,</a:t>
            </a:r>
            <a:r>
              <a:rPr lang="hu-HU" sz="2400" dirty="0">
                <a:cs typeface="Times New Roman" pitchFamily="18" charset="0"/>
              </a:rPr>
              <a:t> az </a:t>
            </a:r>
            <a:r>
              <a:rPr lang="hu-HU" sz="2400" dirty="0" err="1">
                <a:cs typeface="Times New Roman" pitchFamily="18" charset="0"/>
              </a:rPr>
              <a:t>újraaktiválás</a:t>
            </a:r>
            <a:r>
              <a:rPr lang="hu-HU" sz="2400" dirty="0" err="1"/>
              <a:t>ok</a:t>
            </a:r>
            <a:r>
              <a:rPr lang="hu-HU" sz="2400" dirty="0"/>
              <a:t> sora</a:t>
            </a:r>
            <a:r>
              <a:rPr lang="hu-HU" sz="2400" dirty="0">
                <a:cs typeface="Times New Roman" pitchFamily="18" charset="0"/>
              </a:rPr>
              <a:t> leáll; </a:t>
            </a:r>
            <a:endParaRPr lang="hu-HU" sz="2400" dirty="0"/>
          </a:p>
          <a:p>
            <a:pPr>
              <a:buFont typeface="Wingdings" pitchFamily="2" charset="2"/>
              <a:buNone/>
            </a:pPr>
            <a:r>
              <a:rPr lang="hu-HU" sz="2400" dirty="0"/>
              <a:t>    </a:t>
            </a:r>
            <a:r>
              <a:rPr lang="hu-HU" sz="2400" dirty="0">
                <a:sym typeface="Symbol" pitchFamily="18" charset="2"/>
              </a:rPr>
              <a:t> </a:t>
            </a:r>
            <a:r>
              <a:rPr lang="hu-HU" sz="2400" dirty="0"/>
              <a:t>A</a:t>
            </a:r>
            <a:r>
              <a:rPr lang="hu-HU" sz="2400" dirty="0">
                <a:cs typeface="Times New Roman" pitchFamily="18" charset="0"/>
              </a:rPr>
              <a:t>z </a:t>
            </a:r>
            <a:r>
              <a:rPr lang="hu-HU" sz="2400" b="1" i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F</a:t>
            </a:r>
            <a:r>
              <a:rPr lang="hu-HU" sz="2400" i="1" dirty="0">
                <a:cs typeface="Times New Roman" pitchFamily="18" charset="0"/>
              </a:rPr>
              <a:t> </a:t>
            </a:r>
            <a:r>
              <a:rPr lang="hu-HU" sz="2400" dirty="0">
                <a:cs typeface="Times New Roman" pitchFamily="18" charset="0"/>
              </a:rPr>
              <a:t>feltétel tagadása </a:t>
            </a:r>
            <a:r>
              <a:rPr lang="hu-HU" sz="2400" b="1" i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a rekurzióból való kilépés feltétele</a:t>
            </a:r>
            <a:r>
              <a:rPr lang="hu-HU" sz="2400" i="1" dirty="0">
                <a:cs typeface="Times New Roman" pitchFamily="18" charset="0"/>
              </a:rPr>
              <a:t>; </a:t>
            </a:r>
            <a:endParaRPr lang="hu-HU" sz="2400" i="1" dirty="0"/>
          </a:p>
          <a:p>
            <a:pPr>
              <a:buFont typeface="Wingdings" pitchFamily="2" charset="2"/>
              <a:buNone/>
            </a:pPr>
            <a:r>
              <a:rPr lang="hu-HU" sz="2400" b="1" i="1" dirty="0">
                <a:solidFill>
                  <a:srgbClr val="66FF33"/>
                </a:solidFill>
              </a:rPr>
              <a:t>    </a:t>
            </a:r>
            <a:r>
              <a:rPr lang="hu-HU" sz="2400" dirty="0">
                <a:sym typeface="Symbol" pitchFamily="18" charset="2"/>
              </a:rPr>
              <a:t> </a:t>
            </a:r>
            <a:r>
              <a:rPr lang="hu-HU" sz="2400" dirty="0"/>
              <a:t>A</a:t>
            </a:r>
            <a:r>
              <a:rPr lang="hu-HU" sz="2400" dirty="0">
                <a:cs typeface="Times New Roman" pitchFamily="18" charset="0"/>
              </a:rPr>
              <a:t>z </a:t>
            </a:r>
            <a:r>
              <a:rPr lang="hu-HU" sz="2400" b="1" i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F</a:t>
            </a:r>
            <a:r>
              <a:rPr lang="hu-HU" sz="2400" dirty="0">
                <a:cs typeface="Times New Roman" pitchFamily="18" charset="0"/>
              </a:rPr>
              <a:t> feltétel a rekurzív eljárás </a:t>
            </a:r>
            <a:r>
              <a:rPr lang="hu-HU" sz="2400" b="1" i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paramétereitől</a:t>
            </a:r>
            <a:r>
              <a:rPr lang="hu-HU" sz="2400" dirty="0">
                <a:cs typeface="Times New Roman" pitchFamily="18" charset="0"/>
              </a:rPr>
              <a:t> függ</a:t>
            </a:r>
            <a:r>
              <a:rPr lang="hu-HU" sz="2400" dirty="0"/>
              <a:t> </a:t>
            </a:r>
            <a:r>
              <a:rPr lang="hu-HU" sz="2400" dirty="0">
                <a:cs typeface="Times New Roman" pitchFamily="18" charset="0"/>
              </a:rPr>
              <a:t>és/vagy a helyi változóktól; </a:t>
            </a:r>
            <a:endParaRPr lang="hu-HU" sz="2400" b="1" i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itchFamily="18" charset="0"/>
            </a:endParaRPr>
          </a:p>
          <a:p>
            <a:pPr>
              <a:buFont typeface="Wingdings" pitchFamily="2" charset="2"/>
              <a:buNone/>
            </a:pPr>
            <a:endParaRPr lang="hu-HU" sz="2000" i="1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85445" y="1752600"/>
            <a:ext cx="10832123" cy="4249615"/>
          </a:xfrm>
        </p:spPr>
        <p:txBody>
          <a:bodyPr>
            <a:noAutofit/>
          </a:bodyPr>
          <a:lstStyle/>
          <a:p>
            <a:pPr>
              <a:buFont typeface="Wingdings" pitchFamily="2" charset="2"/>
              <a:buNone/>
            </a:pPr>
            <a:r>
              <a:rPr lang="hu-HU" sz="2400" dirty="0">
                <a:sym typeface="Symbol" pitchFamily="18" charset="2"/>
              </a:rPr>
              <a:t> Mivel, általában, nem tanácsos globális változókkal dolgozni, paraméter lesz minden, amire az alprogram végrehajtásához szükség van, és lehetnek olyan kimeneti paraméterek, amelyeknek értékét nem térítjük vissza, de a hívás helyén szükség lesz rájuk;</a:t>
            </a:r>
          </a:p>
          <a:p>
            <a:pPr>
              <a:buFont typeface="Wingdings" pitchFamily="2" charset="2"/>
              <a:buNone/>
            </a:pPr>
            <a:r>
              <a:rPr lang="hu-HU" sz="2400" dirty="0">
                <a:sym typeface="Symbol" pitchFamily="18" charset="2"/>
              </a:rPr>
              <a:t> Ennek ellenére, olyan program esetében, amikor ez vagy nem lehetséges, vagy szigorúan csökkenteni szeretnénk a futási időt, a paraméterek csak azok a változók lesznek, amelyek </a:t>
            </a:r>
            <a:r>
              <a:rPr lang="hu-HU" sz="2400" b="1" i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sym typeface="Symbol" pitchFamily="18" charset="2"/>
              </a:rPr>
              <a:t>változnak egyik hívástól a másikig</a:t>
            </a:r>
            <a:endParaRPr lang="hu-HU" sz="2400" b="1" i="1" dirty="0">
              <a:solidFill>
                <a:srgbClr val="00B0F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alibri" pitchFamily="34" charset="0"/>
            </a:endParaRPr>
          </a:p>
          <a:p>
            <a:pPr>
              <a:buFont typeface="Wingdings" pitchFamily="2" charset="2"/>
              <a:buNone/>
            </a:pPr>
            <a:r>
              <a:rPr lang="hu-HU" sz="2400" dirty="0">
                <a:sym typeface="Symbol" pitchFamily="18" charset="2"/>
              </a:rPr>
              <a:t></a:t>
            </a:r>
            <a:r>
              <a:rPr lang="hu-HU" sz="2400" i="1" dirty="0"/>
              <a:t> </a:t>
            </a:r>
            <a:r>
              <a:rPr lang="hu-HU" sz="2400" b="1" i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A kilépést a paraméterek és a lokális változók módosulása (egyik hívástól a másikig) biztosítja. </a:t>
            </a:r>
          </a:p>
          <a:p>
            <a:pPr>
              <a:buFont typeface="Wingdings" pitchFamily="2" charset="2"/>
              <a:buNone/>
            </a:pPr>
            <a:r>
              <a:rPr lang="hu-HU" sz="2400" dirty="0"/>
              <a:t>(</a:t>
            </a:r>
            <a:r>
              <a:rPr lang="hu-HU" sz="2400" dirty="0">
                <a:cs typeface="Times New Roman" pitchFamily="18" charset="0"/>
              </a:rPr>
              <a:t>Ha ezeket a k</a:t>
            </a:r>
            <a:r>
              <a:rPr lang="hu-HU" sz="2400" dirty="0"/>
              <a:t>övetelmény</a:t>
            </a:r>
            <a:r>
              <a:rPr lang="hu-HU" sz="2400" dirty="0">
                <a:cs typeface="Times New Roman" pitchFamily="18" charset="0"/>
              </a:rPr>
              <a:t>eket nem tartjuk be, a program hibaüzenettel (</a:t>
            </a:r>
            <a:r>
              <a:rPr lang="hu-HU" sz="2400" b="1" dirty="0" err="1">
                <a:solidFill>
                  <a:schemeClr val="folHlin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Courier New" pitchFamily="49" charset="0"/>
              </a:rPr>
              <a:t>Stack</a:t>
            </a:r>
            <a:r>
              <a:rPr lang="hu-HU" sz="2400" b="1" dirty="0">
                <a:solidFill>
                  <a:schemeClr val="folHlin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Courier New" pitchFamily="49" charset="0"/>
              </a:rPr>
              <a:t> overflow</a:t>
            </a:r>
            <a:r>
              <a:rPr lang="hu-HU" sz="2400" dirty="0">
                <a:cs typeface="Times New Roman" pitchFamily="18" charset="0"/>
              </a:rPr>
              <a:t>) kilép.</a:t>
            </a:r>
            <a:r>
              <a:rPr lang="hu-HU" sz="2400" dirty="0"/>
              <a:t>)</a:t>
            </a:r>
            <a:r>
              <a:rPr lang="hu-HU" sz="2400" dirty="0">
                <a:cs typeface="Times New Roman" pitchFamily="18" charset="0"/>
              </a:rPr>
              <a:t> </a:t>
            </a:r>
          </a:p>
        </p:txBody>
      </p:sp>
      <p:sp>
        <p:nvSpPr>
          <p:cNvPr id="43012" name="Rectangle 4"/>
          <p:cNvSpPr>
            <a:spLocks noGrp="1" noChangeArrowheads="1"/>
          </p:cNvSpPr>
          <p:nvPr>
            <p:ph type="title"/>
          </p:nvPr>
        </p:nvSpPr>
        <p:spPr>
          <a:xfrm>
            <a:off x="2209800" y="609600"/>
            <a:ext cx="7772400" cy="609600"/>
          </a:xfrm>
          <a:noFill/>
          <a:ln/>
        </p:spPr>
        <p:txBody>
          <a:bodyPr>
            <a:normAutofit fontScale="90000"/>
          </a:bodyPr>
          <a:lstStyle/>
          <a:p>
            <a:r>
              <a:rPr lang="hu-HU" sz="4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Times New Roman" pitchFamily="18" charset="0"/>
              </a:rPr>
              <a:t>Megjegyzések</a:t>
            </a:r>
            <a:endParaRPr lang="hu-HU" sz="3600" b="1" dirty="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n-lt"/>
              <a:ea typeface="+mn-ea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44062" y="1407886"/>
            <a:ext cx="10410092" cy="4611914"/>
          </a:xfrm>
        </p:spPr>
        <p:txBody>
          <a:bodyPr>
            <a:noAutofit/>
          </a:bodyPr>
          <a:lstStyle/>
          <a:p>
            <a:pPr>
              <a:buFont typeface="Wingdings" pitchFamily="2" charset="2"/>
              <a:buNone/>
            </a:pPr>
            <a:r>
              <a:rPr lang="hu-HU" sz="2400" b="1" dirty="0">
                <a:solidFill>
                  <a:schemeClr val="folHlink"/>
                </a:solidFill>
              </a:rPr>
              <a:t>5. </a:t>
            </a:r>
            <a:r>
              <a:rPr lang="hu-HU" sz="2400" b="1" i="1" dirty="0" err="1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Újrahívás</a:t>
            </a:r>
            <a:r>
              <a:rPr lang="hu-HU" sz="2400" dirty="0">
                <a:cs typeface="Times New Roman" pitchFamily="18" charset="0"/>
              </a:rPr>
              <a:t> (közvetlen rekurzió esetén), </a:t>
            </a:r>
            <a:r>
              <a:rPr lang="hu-HU" sz="2400" b="1" i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többször</a:t>
            </a:r>
            <a:r>
              <a:rPr lang="hu-HU" sz="2400" dirty="0">
                <a:cs typeface="Times New Roman" pitchFamily="18" charset="0"/>
              </a:rPr>
              <a:t> is el</a:t>
            </a:r>
            <a:r>
              <a:rPr lang="hu-HU" sz="2400" dirty="0"/>
              <a:t>ő</a:t>
            </a:r>
            <a:r>
              <a:rPr lang="hu-HU" sz="2400" dirty="0">
                <a:cs typeface="Times New Roman" pitchFamily="18" charset="0"/>
              </a:rPr>
              <a:t>fordulhat egy rekurzív eljárásban; ebben az esetben, különbözni fognak a visszatérési címek. </a:t>
            </a:r>
            <a:endParaRPr lang="hu-HU" sz="2400" dirty="0"/>
          </a:p>
          <a:p>
            <a:pPr>
              <a:buFont typeface="Wingdings" pitchFamily="2" charset="2"/>
              <a:buNone/>
            </a:pPr>
            <a:r>
              <a:rPr lang="hu-HU" sz="2400" b="1" dirty="0">
                <a:solidFill>
                  <a:schemeClr val="folHlink"/>
                </a:solidFill>
              </a:rPr>
              <a:t>6.</a:t>
            </a:r>
            <a:r>
              <a:rPr lang="hu-HU" sz="2400" dirty="0">
                <a:cs typeface="Times New Roman" pitchFamily="18" charset="0"/>
              </a:rPr>
              <a:t> A rekurzió </a:t>
            </a:r>
            <a:r>
              <a:rPr lang="hu-HU" sz="2400" b="1" i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késlelteti</a:t>
            </a:r>
            <a:r>
              <a:rPr lang="hu-HU" sz="2400" dirty="0">
                <a:cs typeface="Times New Roman" pitchFamily="18" charset="0"/>
              </a:rPr>
              <a:t> az eljárás azon utasításainak végrehajtását, amelyek a rekurzív hívás </a:t>
            </a:r>
            <a:r>
              <a:rPr lang="hu-HU" sz="2400" b="1" i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utáni</a:t>
            </a:r>
            <a:r>
              <a:rPr lang="hu-HU" sz="2400" dirty="0">
                <a:cs typeface="Times New Roman" pitchFamily="18" charset="0"/>
              </a:rPr>
              <a:t> részhez tartoznak.</a:t>
            </a:r>
          </a:p>
          <a:p>
            <a:pPr>
              <a:buFont typeface="Wingdings" pitchFamily="2" charset="2"/>
              <a:buNone/>
            </a:pPr>
            <a:r>
              <a:rPr lang="hu-HU" sz="2400" b="1" dirty="0">
                <a:solidFill>
                  <a:schemeClr val="folHlink"/>
                </a:solidFill>
              </a:rPr>
              <a:t>7. </a:t>
            </a:r>
            <a:r>
              <a:rPr lang="hu-HU" sz="2400" dirty="0">
                <a:cs typeface="Times New Roman" pitchFamily="18" charset="0"/>
              </a:rPr>
              <a:t>A folytatási feltételt tartalmazó </a:t>
            </a:r>
            <a:r>
              <a:rPr lang="hu-HU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Ha</a:t>
            </a:r>
            <a:r>
              <a:rPr lang="hu-HU" sz="2400" dirty="0">
                <a:cs typeface="Times New Roman" pitchFamily="18" charset="0"/>
              </a:rPr>
              <a:t> utasítás bárhova írható az alprogramon belül (lehet első, utolsó vagy bárhol) a feladat megoldásának igényei szerint. </a:t>
            </a:r>
          </a:p>
        </p:txBody>
      </p:sp>
      <p:sp>
        <p:nvSpPr>
          <p:cNvPr id="44036" name="Rectangle 4"/>
          <p:cNvSpPr>
            <a:spLocks noGrp="1" noChangeArrowheads="1"/>
          </p:cNvSpPr>
          <p:nvPr>
            <p:ph type="title"/>
          </p:nvPr>
        </p:nvSpPr>
        <p:spPr>
          <a:xfrm>
            <a:off x="2209800" y="609600"/>
            <a:ext cx="7772400" cy="609600"/>
          </a:xfrm>
          <a:noFill/>
          <a:ln/>
        </p:spPr>
        <p:txBody>
          <a:bodyPr>
            <a:normAutofit fontScale="90000"/>
          </a:bodyPr>
          <a:lstStyle/>
          <a:p>
            <a:r>
              <a:rPr lang="hu-HU" sz="4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Times New Roman" pitchFamily="18" charset="0"/>
              </a:rPr>
              <a:t>Megjegyzések</a:t>
            </a:r>
            <a:endParaRPr lang="hu-HU" sz="3600" b="1" dirty="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n-lt"/>
              <a:ea typeface="+mn-ea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té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13495</TotalTime>
  <Words>3310</Words>
  <Application>Microsoft Office PowerPoint</Application>
  <PresentationFormat>Szélesvásznú</PresentationFormat>
  <Paragraphs>337</Paragraphs>
  <Slides>39</Slides>
  <Notes>0</Notes>
  <HiddenSlides>0</HiddenSlides>
  <MMClips>0</MMClips>
  <ScaleCrop>false</ScaleCrop>
  <HeadingPairs>
    <vt:vector size="8" baseType="variant">
      <vt:variant>
        <vt:lpstr>Használt betűtípusok</vt:lpstr>
      </vt:variant>
      <vt:variant>
        <vt:i4>7</vt:i4>
      </vt:variant>
      <vt:variant>
        <vt:lpstr>Téma</vt:lpstr>
      </vt:variant>
      <vt:variant>
        <vt:i4>1</vt:i4>
      </vt:variant>
      <vt:variant>
        <vt:lpstr>Beágyazott OLE kiszolgálók</vt:lpstr>
      </vt:variant>
      <vt:variant>
        <vt:i4>2</vt:i4>
      </vt:variant>
      <vt:variant>
        <vt:lpstr>Diacímek</vt:lpstr>
      </vt:variant>
      <vt:variant>
        <vt:i4>39</vt:i4>
      </vt:variant>
    </vt:vector>
  </HeadingPairs>
  <TitlesOfParts>
    <vt:vector size="49" baseType="lpstr">
      <vt:lpstr>Arial</vt:lpstr>
      <vt:lpstr>Bookman Old Style</vt:lpstr>
      <vt:lpstr>Calibri</vt:lpstr>
      <vt:lpstr>Consolas</vt:lpstr>
      <vt:lpstr>Symbol</vt:lpstr>
      <vt:lpstr>Tahoma</vt:lpstr>
      <vt:lpstr>Wingdings</vt:lpstr>
      <vt:lpstr>Office-téma</vt:lpstr>
      <vt:lpstr>Equation</vt:lpstr>
      <vt:lpstr>Picture</vt:lpstr>
      <vt:lpstr>Rekurzió</vt:lpstr>
      <vt:lpstr>Iteratív és rekurzív algoritmusok</vt:lpstr>
      <vt:lpstr>Mikor érdemes rekurzív algoritmust tervezni?</vt:lpstr>
      <vt:lpstr>Bevezetés</vt:lpstr>
      <vt:lpstr>Példák</vt:lpstr>
      <vt:lpstr>Közvetlen és közvetett rekurzió</vt:lpstr>
      <vt:lpstr>Megjegyzések</vt:lpstr>
      <vt:lpstr>Megjegyzések</vt:lpstr>
      <vt:lpstr>Megjegyzések</vt:lpstr>
      <vt:lpstr>Megoldott feladatok</vt:lpstr>
      <vt:lpstr>PowerPoint-bemutató</vt:lpstr>
      <vt:lpstr>Meg lehet valósítani a következőképpen is:</vt:lpstr>
      <vt:lpstr>PowerPoint-bemutató</vt:lpstr>
      <vt:lpstr>PowerPoint-bemutató</vt:lpstr>
      <vt:lpstr>Szavak sorrendjének megfordítása</vt:lpstr>
      <vt:lpstr>PowerPoint-bemutató</vt:lpstr>
      <vt:lpstr>Faktoriális </vt:lpstr>
      <vt:lpstr>Megjegyzések</vt:lpstr>
      <vt:lpstr>Legnagyobb közös osztó </vt:lpstr>
      <vt:lpstr>PowerPoint-bemutató</vt:lpstr>
      <vt:lpstr>Descartes szorzat</vt:lpstr>
      <vt:lpstr>Descartes szorzat</vt:lpstr>
      <vt:lpstr>PowerPoint-bemutató</vt:lpstr>
      <vt:lpstr>PowerPoint-bemutató</vt:lpstr>
      <vt:lpstr>Megjegyzések </vt:lpstr>
      <vt:lpstr>k elemű részhalmazok</vt:lpstr>
      <vt:lpstr>k elemű részhalmazok</vt:lpstr>
      <vt:lpstr>k elemű részhalmazok</vt:lpstr>
      <vt:lpstr>k elemű részhalmazok</vt:lpstr>
      <vt:lpstr>Fibonacci sorozat</vt:lpstr>
      <vt:lpstr>Fibonacci sorozat</vt:lpstr>
      <vt:lpstr>Fibonacci sorozat</vt:lpstr>
      <vt:lpstr>Gyorshatvány</vt:lpstr>
      <vt:lpstr>Összes részhalmaz</vt:lpstr>
      <vt:lpstr>Megjegyzések</vt:lpstr>
      <vt:lpstr>Összes részhalmaz</vt:lpstr>
      <vt:lpstr>Partíciók</vt:lpstr>
      <vt:lpstr>Elemzés</vt:lpstr>
      <vt:lpstr>Partíciók</vt:lpstr>
    </vt:vector>
  </TitlesOfParts>
  <Company>x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1. Programtervezés</dc:title>
  <dc:creator>x</dc:creator>
  <cp:lastModifiedBy>CLARA IONESCU</cp:lastModifiedBy>
  <cp:revision>349</cp:revision>
  <dcterms:created xsi:type="dcterms:W3CDTF">2006-08-21T12:17:57Z</dcterms:created>
  <dcterms:modified xsi:type="dcterms:W3CDTF">2022-02-20T07:42:05Z</dcterms:modified>
</cp:coreProperties>
</file>