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69"/>
  </p:notesMasterIdLst>
  <p:sldIdLst>
    <p:sldId id="386" r:id="rId2"/>
    <p:sldId id="385" r:id="rId3"/>
    <p:sldId id="333" r:id="rId4"/>
    <p:sldId id="476" r:id="rId5"/>
    <p:sldId id="334" r:id="rId6"/>
    <p:sldId id="335" r:id="rId7"/>
    <p:sldId id="336" r:id="rId8"/>
    <p:sldId id="387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84" r:id="rId22"/>
    <p:sldId id="351" r:id="rId23"/>
    <p:sldId id="365" r:id="rId24"/>
    <p:sldId id="352" r:id="rId25"/>
    <p:sldId id="353" r:id="rId26"/>
    <p:sldId id="354" r:id="rId27"/>
    <p:sldId id="355" r:id="rId28"/>
    <p:sldId id="357" r:id="rId29"/>
    <p:sldId id="358" r:id="rId30"/>
    <p:sldId id="359" r:id="rId31"/>
    <p:sldId id="360" r:id="rId32"/>
    <p:sldId id="361" r:id="rId33"/>
    <p:sldId id="363" r:id="rId34"/>
    <p:sldId id="364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75" r:id="rId44"/>
    <p:sldId id="376" r:id="rId45"/>
    <p:sldId id="377" r:id="rId46"/>
    <p:sldId id="378" r:id="rId47"/>
    <p:sldId id="379" r:id="rId48"/>
    <p:sldId id="380" r:id="rId49"/>
    <p:sldId id="381" r:id="rId50"/>
    <p:sldId id="382" r:id="rId51"/>
    <p:sldId id="383" r:id="rId52"/>
    <p:sldId id="440" r:id="rId53"/>
    <p:sldId id="441" r:id="rId54"/>
    <p:sldId id="442" r:id="rId55"/>
    <p:sldId id="443" r:id="rId56"/>
    <p:sldId id="444" r:id="rId57"/>
    <p:sldId id="445" r:id="rId58"/>
    <p:sldId id="446" r:id="rId59"/>
    <p:sldId id="447" r:id="rId60"/>
    <p:sldId id="448" r:id="rId61"/>
    <p:sldId id="450" r:id="rId62"/>
    <p:sldId id="451" r:id="rId63"/>
    <p:sldId id="472" r:id="rId64"/>
    <p:sldId id="474" r:id="rId65"/>
    <p:sldId id="475" r:id="rId66"/>
    <p:sldId id="284" r:id="rId67"/>
    <p:sldId id="285" r:id="rId68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00"/>
    <a:srgbClr val="CCE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9433" autoAdjust="0"/>
  </p:normalViewPr>
  <p:slideViewPr>
    <p:cSldViewPr>
      <p:cViewPr varScale="1">
        <p:scale>
          <a:sx n="58" d="100"/>
          <a:sy n="58" d="100"/>
        </p:scale>
        <p:origin x="751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1E964-13E9-43A7-8A87-C3AEEE70CF1F}" type="datetimeFigureOut">
              <a:rPr lang="hu-HU" smtClean="0"/>
              <a:t>2022. 01. 29.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92C68-8D63-44E7-94BF-F09EEA374A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088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C67C7-B0E3-45E8-9B27-9894CAF04756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347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4004-ABD8-4D52-8F9D-F9AF6A509DD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52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7B26-E87A-4163-BA7D-DDD8DDA395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85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03CDC-9586-4137-A02F-621FF670DE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85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0BFB7F0-87DB-4AD4-954C-04D58FB34EE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43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7B4-CFB1-4F46-80CE-839D3FE23FF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7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B9C8-7251-45EB-B213-27D9D6B6DB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87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982E-3871-4972-AB03-3820CC234F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59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6BDE-6B0F-4618-A93B-7FB83C2E4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3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E73A-9435-488B-A840-68AB26A8FF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9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96E6-DDC9-4D46-8868-1B7C2CCADF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973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8A7F-E8B3-4A7A-BCD7-F46972B8C4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36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F2B1-5F98-415A-A5C4-0A0A80CAF7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05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EFC84-DD82-46F7-BA05-BE2F4B890C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9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w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Rendező algoritmusok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6705600" cy="17526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2"/>
              </a:rPr>
              <a:t>clara</a:t>
            </a:r>
            <a:r>
              <a:rPr lang="en-US" dirty="0">
                <a:latin typeface="Arial" pitchFamily="34" charset="0"/>
                <a:hlinkClick r:id="rId2"/>
              </a:rPr>
              <a:t>@cs.ubbcluj.ro</a:t>
            </a:r>
            <a:endParaRPr lang="hu-HU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02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Optimalizálás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Észrevételek</a:t>
            </a:r>
          </a:p>
          <a:p>
            <a:pPr>
              <a:buClr>
                <a:schemeClr val="folHlink"/>
              </a:buClr>
            </a:pP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 sorozat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bejárása után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legalább az utolsó elem a helyére kerül</a:t>
            </a:r>
            <a:r>
              <a:rPr lang="hu-HU" dirty="0"/>
              <a:t>!</a:t>
            </a:r>
          </a:p>
          <a:p>
            <a:pPr>
              <a:buClr>
                <a:schemeClr val="folHlink"/>
              </a:buClr>
            </a:pP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 ciklusmag minden újabb végrehajtása után, jobbról balra haladva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újabb elemek kerülnek a megfelel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helyre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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hu-HU" dirty="0">
                <a:cs typeface="Times New Roman" pitchFamily="18" charset="0"/>
              </a:rPr>
              <a:t>Ha 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lépésnél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ciklusváltozó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 –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dirty="0">
                <a:cs typeface="Times New Roman" pitchFamily="18" charset="0"/>
              </a:rPr>
              <a:t>-ig n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, akkor a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lépésekben ez a fels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</a:t>
            </a:r>
            <a:r>
              <a:rPr lang="hu-HU" dirty="0"/>
              <a:t>határ</a:t>
            </a:r>
            <a:r>
              <a:rPr lang="hu-HU" dirty="0">
                <a:cs typeface="Times New Roman" pitchFamily="18" charset="0"/>
              </a:rPr>
              <a:t> legalább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-gyel csökkenthet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1963400" cy="6629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bubor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kRendez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s_2(n, a):</a:t>
            </a: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 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n - 1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Ismételd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igaz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 = 1,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végezd el: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&gt;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akkor 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hamis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felcserél(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i+1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	vége(ha)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	vége(minden)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-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1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ameddig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Újabb észrevétel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Az is 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fordulhat, hogy a sorozat végén lev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elemek már a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sorrendben vannak, és így azokat már nem kell rendeznünk.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Észrevesszük, hogy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elegend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 sorozatot csak az utolsó csere helyéig vizsgálni</a:t>
            </a:r>
            <a:r>
              <a:rPr lang="hu-H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2039600" cy="6858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bubor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kRendez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s_3(n, a):</a:t>
            </a: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Ismételd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k – 1 </a:t>
            </a: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igaz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 = 1,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nn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végezd el: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&gt;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akkor 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		  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hamis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		  felcserél(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i+1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		  k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		  //</a:t>
            </a:r>
            <a:r>
              <a:rPr lang="en-US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az utolsó csere helye 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ameddig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Következtetések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10591800" cy="5257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legend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 sorozatot csak az els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és az utolsó csere helye között vizsgálni</a:t>
            </a:r>
            <a:r>
              <a:rPr lang="hu-H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Megjegyzések</a:t>
            </a:r>
          </a:p>
          <a:p>
            <a:pPr>
              <a:spcBef>
                <a:spcPts val="1200"/>
              </a:spcBef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Ha a sorozat sok elemet tartalmaz, a buborékrendezés, még a fenti javítások</a:t>
            </a:r>
            <a:r>
              <a:rPr lang="hu-HU" dirty="0"/>
              <a:t>kal</a:t>
            </a:r>
            <a:r>
              <a:rPr lang="hu-HU" dirty="0">
                <a:cs typeface="Times New Roman" pitchFamily="18" charset="0"/>
              </a:rPr>
              <a:t> sem tartozik a hatékony rendezési módszerek közé. Átlagos bonyolultsága: </a:t>
            </a:r>
            <a:r>
              <a:rPr lang="el-G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ϴ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</a:p>
          <a:p>
            <a:pPr>
              <a:spcBef>
                <a:spcPts val="1200"/>
              </a:spcBef>
              <a:buClr>
                <a:schemeClr val="folHlink"/>
              </a:buClr>
            </a:pPr>
            <a:r>
              <a:rPr lang="hu-HU" dirty="0"/>
              <a:t>H</a:t>
            </a:r>
            <a:r>
              <a:rPr lang="hu-HU" dirty="0">
                <a:cs typeface="Times New Roman" pitchFamily="18" charset="0"/>
              </a:rPr>
              <a:t>a a sorozat már eleve rendezett, akkor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egyetlen bejárás után az algoritmus véget ér</a:t>
            </a:r>
            <a:r>
              <a:rPr lang="hu-HU" dirty="0">
                <a:cs typeface="Times New Roman" pitchFamily="18" charset="0"/>
              </a:rPr>
              <a:t>, de gyors akkor is, ha a sorozat </a:t>
            </a:r>
            <a:r>
              <a:rPr lang="hu-HU" dirty="0"/>
              <a:t>csak </a:t>
            </a:r>
            <a:r>
              <a:rPr lang="hu-HU" dirty="0">
                <a:cs typeface="Times New Roman" pitchFamily="18" charset="0"/>
              </a:rPr>
              <a:t>„majdnem” rendezett; a legjobb eset időbonyolultsága: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/>
              </a:rPr>
              <a:t>(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/>
              </a:rPr>
              <a:t>n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/>
              </a:rPr>
              <a:t>)</a:t>
            </a:r>
          </a:p>
          <a:p>
            <a:pPr>
              <a:spcBef>
                <a:spcPts val="1200"/>
              </a:spcBef>
              <a:buClr>
                <a:schemeClr val="folHlink"/>
              </a:buClr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/>
              </a:rPr>
              <a:t>Ha a sorozatot bejárjuk fordított irányban, és – az előbbi algoritmust a csökkenő rendezés érdekében alkalmazzuk, tovább javítható a futási idő!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19634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bubor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kRendez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s_4(n, a):			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koktélrendezés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régiBal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1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vizsgálandó sorozat bal széle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régiJobb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n – 1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jobb szél indexe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Ismételd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igaz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0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az utolsó csere helye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=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régiBal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régiJobb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: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&gt;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hamis</a:t>
            </a:r>
            <a:endParaRPr lang="en-US" sz="23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			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felcserél(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i+1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&gt; jobb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			jobb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megjegyez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ük az utol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só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cser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helyét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12039600" cy="6858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 nem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volt csere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aktualizáljuk a 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értékét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bal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n//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bal szél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rendben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igaz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=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: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&gt;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hamis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felcserél(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sz="24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i+1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&lt; bal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bal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vége(ha)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vége(ha)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bal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aktualizáljuk a 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régi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ét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vége(ha)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ameddig rendben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Egyszerű felcseréléses rendezés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dirty="0"/>
              <a:t>H</a:t>
            </a:r>
            <a:r>
              <a:rPr lang="hu-HU" dirty="0">
                <a:cs typeface="Times New Roman" pitchFamily="18" charset="0"/>
              </a:rPr>
              <a:t>asonlít a buborékrendezéshez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k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ötelez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en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elvégez minden páronkénti összehasonlítást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Ha egy elempár sorrendje nem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, felcseréli 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ket.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küls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ciklus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lépését mindig az aktuális elemt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 folytatja, mivel 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lépésben 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helyre a sorozat legkisebb eleme kerül, a </a:t>
            </a:r>
            <a:r>
              <a:rPr lang="hu-HU" dirty="0"/>
              <a:t>második lépésben </a:t>
            </a:r>
            <a:r>
              <a:rPr lang="hu-HU" dirty="0">
                <a:cs typeface="Times New Roman" pitchFamily="18" charset="0"/>
              </a:rPr>
              <a:t>második helyre </a:t>
            </a:r>
            <a:r>
              <a:rPr lang="hu-HU" dirty="0"/>
              <a:t>kerül </a:t>
            </a:r>
            <a:r>
              <a:rPr lang="hu-HU" dirty="0">
                <a:cs typeface="Times New Roman" pitchFamily="18" charset="0"/>
              </a:rPr>
              <a:t>az aktuális részsorozat legkisebb eleme és így tovább.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0"/>
            <a:ext cx="121158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felcserélésesRendezés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(n, a):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sorozat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= 1, 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-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j = i + 1,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&gt;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				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felcserél(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sz="24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	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</a:p>
          <a:p>
            <a:pPr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Számlálva szétosztó rendezés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Minden elemet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összehasonlítunk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az összes többi elemmel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egszámoljuk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dirty="0">
                <a:cs typeface="Times New Roman" pitchFamily="18" charset="0"/>
              </a:rPr>
              <a:t>-ban) azokat az elemeket, amelyek kisebbek mint a vizsgált elem.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Így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meghatározzuk az illet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elem sorszámát egy új - rendezett sorozatban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Ha a feladat követelményei szerint a rendezett sorozat az eredeti tömbben szükséges, akkor az algoritmus végén a régi tömbváltozót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felülírjuk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a rendezett sorozatot tároló változóval.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Rendezések</a:t>
            </a:r>
            <a:endParaRPr lang="hu-HU" sz="4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4400" y="1230923"/>
            <a:ext cx="10800000" cy="452520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1. Összehasonlításon alapuló rendezések O(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n</a:t>
            </a:r>
            <a:r>
              <a:rPr lang="hu-HU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2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):</a:t>
            </a:r>
            <a:endParaRPr lang="hu-H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00050" lvl="1" indent="0">
              <a:buNone/>
              <a:defRPr/>
            </a:pPr>
            <a:r>
              <a:rPr lang="hu-HU" sz="2400" dirty="0">
                <a:latin typeface="Calibri" pitchFamily="34" charset="0"/>
                <a:cs typeface="Calibri" pitchFamily="34" charset="0"/>
              </a:rPr>
              <a:t>1.a. Egyszerű felcseréléses rendezés</a:t>
            </a:r>
          </a:p>
          <a:p>
            <a:pPr marL="400050" lvl="1" indent="0">
              <a:buNone/>
              <a:defRPr/>
            </a:pPr>
            <a:r>
              <a:rPr lang="hu-HU" sz="2400" dirty="0">
                <a:latin typeface="Calibri" pitchFamily="34" charset="0"/>
                <a:cs typeface="Calibri" pitchFamily="34" charset="0"/>
              </a:rPr>
              <a:t>1.b. </a:t>
            </a:r>
            <a:r>
              <a:rPr lang="hu-HU" sz="2400" dirty="0" err="1">
                <a:latin typeface="Calibri" pitchFamily="34" charset="0"/>
                <a:cs typeface="Calibri" pitchFamily="34" charset="0"/>
              </a:rPr>
              <a:t>Minimumkiválasztásos</a:t>
            </a:r>
            <a:r>
              <a:rPr lang="hu-HU" sz="2400" dirty="0">
                <a:latin typeface="Calibri" pitchFamily="34" charset="0"/>
                <a:cs typeface="Calibri" pitchFamily="34" charset="0"/>
              </a:rPr>
              <a:t> rendezés</a:t>
            </a:r>
          </a:p>
          <a:p>
            <a:pPr marL="400050" lvl="1" indent="0">
              <a:buNone/>
              <a:defRPr/>
            </a:pPr>
            <a:r>
              <a:rPr lang="hu-HU" sz="2400" dirty="0">
                <a:latin typeface="Calibri" pitchFamily="34" charset="0"/>
                <a:cs typeface="Calibri" pitchFamily="34" charset="0"/>
              </a:rPr>
              <a:t>1.c. Buborékos rendezés (</a:t>
            </a:r>
            <a:r>
              <a:rPr lang="hu-HU" sz="2400" i="1" dirty="0" err="1">
                <a:latin typeface="Calibri" pitchFamily="34" charset="0"/>
                <a:cs typeface="Calibri" pitchFamily="34" charset="0"/>
              </a:rPr>
              <a:t>bubblesort</a:t>
            </a:r>
            <a:r>
              <a:rPr lang="hu-HU" sz="24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400050" lvl="1" indent="0">
              <a:buNone/>
              <a:defRPr/>
            </a:pPr>
            <a:r>
              <a:rPr lang="hu-HU" sz="2400" dirty="0">
                <a:latin typeface="Calibri" pitchFamily="34" charset="0"/>
                <a:cs typeface="Calibri" pitchFamily="34" charset="0"/>
              </a:rPr>
              <a:t>1.d. Beszúró rendezés (</a:t>
            </a:r>
            <a:r>
              <a:rPr lang="hu-HU" sz="2400" i="1" dirty="0" err="1">
                <a:latin typeface="Calibri" pitchFamily="34" charset="0"/>
                <a:cs typeface="Calibri" pitchFamily="34" charset="0"/>
              </a:rPr>
              <a:t>insertsort</a:t>
            </a:r>
            <a:r>
              <a:rPr lang="hu-HU" sz="24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400050" lvl="1" indent="0">
              <a:buNone/>
              <a:defRPr/>
            </a:pPr>
            <a:r>
              <a:rPr lang="hu-HU" sz="2400" dirty="0">
                <a:latin typeface="Calibri" pitchFamily="34" charset="0"/>
                <a:cs typeface="Calibri" pitchFamily="34" charset="0"/>
              </a:rPr>
              <a:t>1.e. Számlálva szétosztó rendezés (válogatás)</a:t>
            </a:r>
          </a:p>
          <a:p>
            <a:pPr marL="0" indent="0">
              <a:buNone/>
              <a:defRPr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2. Lineáris rendezések O(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n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):</a:t>
            </a:r>
          </a:p>
          <a:p>
            <a:pPr marL="396000" indent="0">
              <a:buNone/>
              <a:defRPr/>
            </a:pPr>
            <a:r>
              <a:rPr lang="hu-HU" dirty="0">
                <a:latin typeface="Calibri" pitchFamily="34" charset="0"/>
                <a:cs typeface="Calibri" pitchFamily="34" charset="0"/>
              </a:rPr>
              <a:t>2.a. Ládarendezés (</a:t>
            </a:r>
            <a:r>
              <a:rPr lang="hu-HU" i="1" dirty="0" err="1">
                <a:latin typeface="Calibri" pitchFamily="34" charset="0"/>
                <a:cs typeface="Calibri" pitchFamily="34" charset="0"/>
              </a:rPr>
              <a:t>binsort</a:t>
            </a:r>
            <a:r>
              <a:rPr lang="hu-HU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96000" indent="0">
              <a:buNone/>
              <a:defRPr/>
            </a:pPr>
            <a:r>
              <a:rPr lang="hu-HU" dirty="0">
                <a:latin typeface="Calibri" pitchFamily="34" charset="0"/>
                <a:cs typeface="Calibri" pitchFamily="34" charset="0"/>
              </a:rPr>
              <a:t>2.b. Számjegyes rendezés (</a:t>
            </a:r>
            <a:r>
              <a:rPr lang="hu-HU" i="1" dirty="0">
                <a:latin typeface="Calibri" pitchFamily="34" charset="0"/>
                <a:cs typeface="Calibri" pitchFamily="34" charset="0"/>
              </a:rPr>
              <a:t>radixsort</a:t>
            </a:r>
            <a:r>
              <a:rPr lang="hu-HU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3. Oszd meg és uralkodj módszert alkalmazó rendezések O(</a:t>
            </a:r>
            <a:r>
              <a:rPr lang="hu-H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nlogn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):</a:t>
            </a:r>
            <a:endParaRPr lang="hu-HU" dirty="0">
              <a:latin typeface="Calibri" pitchFamily="34" charset="0"/>
              <a:cs typeface="Calibri" pitchFamily="34" charset="0"/>
            </a:endParaRPr>
          </a:p>
          <a:p>
            <a:pPr marL="396000" indent="0">
              <a:buNone/>
              <a:defRPr/>
            </a:pPr>
            <a:r>
              <a:rPr lang="hu-HU" dirty="0">
                <a:latin typeface="Calibri" pitchFamily="34" charset="0"/>
                <a:cs typeface="Calibri" pitchFamily="34" charset="0"/>
              </a:rPr>
              <a:t>3.a. Gyorsrendezés (</a:t>
            </a:r>
            <a:r>
              <a:rPr lang="hu-HU" i="1" dirty="0" err="1">
                <a:latin typeface="Calibri" pitchFamily="34" charset="0"/>
                <a:cs typeface="Calibri" pitchFamily="34" charset="0"/>
              </a:rPr>
              <a:t>quicksort</a:t>
            </a:r>
            <a:r>
              <a:rPr lang="hu-HU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96000" indent="0">
              <a:buNone/>
              <a:defRPr/>
            </a:pPr>
            <a:r>
              <a:rPr lang="hu-HU" dirty="0">
                <a:latin typeface="Calibri" pitchFamily="34" charset="0"/>
                <a:cs typeface="Calibri" pitchFamily="34" charset="0"/>
              </a:rPr>
              <a:t>3.b. Összefésülő rendezés (</a:t>
            </a:r>
            <a:r>
              <a:rPr lang="hu-HU" i="1" dirty="0" err="1">
                <a:latin typeface="Calibri" pitchFamily="34" charset="0"/>
                <a:cs typeface="Calibri" pitchFamily="34" charset="0"/>
              </a:rPr>
              <a:t>mergesort</a:t>
            </a:r>
            <a:r>
              <a:rPr lang="hu-HU" dirty="0">
                <a:latin typeface="Calibri" pitchFamily="34" charset="0"/>
                <a:cs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8325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0"/>
            <a:ext cx="12115800" cy="6858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válogatásosRendezés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a):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= 1, n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 = 1,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&gt;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k + 1     //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megszámoljuk az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nél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kisebb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sym typeface="Symbol" pitchFamily="18" charset="2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elemeket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rendezettSor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	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rendezett sorozat megfelel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ő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helyére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kerül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Másol(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rendezettSor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	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 rendezett sorozatot rámásoljuk az eredetire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</a:t>
            </a:r>
            <a:endParaRPr lang="ro-RO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Ez az algoritmus csak akkor alkalmazható, ha a sorozat csak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különböző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/>
              <a:t>elemeket tartalmaz!</a:t>
            </a:r>
          </a:p>
          <a:p>
            <a:r>
              <a:rPr lang="hu-HU" dirty="0"/>
              <a:t>Írjátok le az előbbi algoritmus azon változatát, amely akkor is alkalmazható, ha léteznek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azonos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/>
              <a:t>értékű elemek is!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hu-HU" dirty="0">
                <a:cs typeface="Times New Roman" pitchFamily="18" charset="0"/>
              </a:rPr>
              <a:t>A fenti módszer</a:t>
            </a:r>
            <a:r>
              <a:rPr lang="hu-HU" dirty="0"/>
              <a:t> </a:t>
            </a:r>
            <a:r>
              <a:rPr lang="hu-HU" dirty="0">
                <a:cs typeface="Times New Roman" pitchFamily="18" charset="0"/>
              </a:rPr>
              <a:t>hátrányai: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csak különböz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elemek esetén alkalmazható és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memóriapazarló.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iküszöbölhetjük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kiválasztott elemet az adott sorozaton belül a végleges helyére tesszük. 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Minimum kiválasztásra épülő rendezés 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dirty="0"/>
              <a:t>N</a:t>
            </a:r>
            <a:r>
              <a:rPr lang="hu-HU" dirty="0">
                <a:cs typeface="Times New Roman" pitchFamily="18" charset="0"/>
              </a:rPr>
              <a:t>övekv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sorrendbe rendezés esetén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kiválasztjuk a sorozat legkisebb elemét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Ezt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 els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helyre tesszük </a:t>
            </a:r>
            <a:r>
              <a:rPr lang="hu-HU" dirty="0">
                <a:cs typeface="Times New Roman" pitchFamily="18" charset="0"/>
              </a:rPr>
              <a:t>úgy, hogy felcseréljük 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helyen található elemmel.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lépésben hasonlóan járunk el, de a minimumot a második helyt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 kezd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d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en keressük.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továbbiakban ugyanezt tesszük, míg a sorozat végére nem érünk. 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20396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minimumKiválasztásraÉpülőRendezés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a)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= 1, n - 1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ind_min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i + 1,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ind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_min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&gt;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ind_min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felcserél(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ind_min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 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Beszúró rendezés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beszúró rendezés hatékony algoritmus kis számú elem rendezésére.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beszúró rendezés úgy dolgozik, ahogy</a:t>
            </a:r>
            <a:r>
              <a:rPr lang="hu-HU" dirty="0"/>
              <a:t>an</a:t>
            </a:r>
            <a:r>
              <a:rPr lang="hu-HU" dirty="0">
                <a:cs typeface="Times New Roman" pitchFamily="18" charset="0"/>
              </a:rPr>
              <a:t>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bridzs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ezés </a:t>
            </a:r>
            <a:r>
              <a:rPr lang="hu-HU" dirty="0"/>
              <a:t>közben</a:t>
            </a:r>
            <a:r>
              <a:rPr lang="hu-HU" dirty="0">
                <a:cs typeface="Times New Roman" pitchFamily="18" charset="0"/>
              </a:rPr>
              <a:t> a kez</a:t>
            </a:r>
            <a:r>
              <a:rPr lang="hu-HU" dirty="0"/>
              <a:t>ünk</a:t>
            </a:r>
            <a:r>
              <a:rPr lang="hu-HU" dirty="0">
                <a:cs typeface="Times New Roman" pitchFamily="18" charset="0"/>
              </a:rPr>
              <a:t>ben lév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lapokat rendez</a:t>
            </a:r>
            <a:r>
              <a:rPr lang="hu-HU" dirty="0"/>
              <a:t>zük...</a:t>
            </a:r>
            <a:endParaRPr lang="en-US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bemen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elemek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helyben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rendez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dnek: a számokat az algoritmus az adott tömbön belül rakja a helyes sorrendbe, bel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lük bármikor legfeljebb csak állandónyi tárolódik a tömbön kívül.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18872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beszúróRendezés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a):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2,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segéd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ro-R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o-R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- 1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&gt; segéd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– 1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vége(amíg)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segéd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beszúrjuk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-t 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1..j-1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rendezett sorozatba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Rendezések lineáris időben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10972800" cy="4800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800" dirty="0">
                <a:cs typeface="Times New Roman" pitchFamily="18" charset="0"/>
              </a:rPr>
              <a:t>A bemutatott algoritmus</a:t>
            </a:r>
            <a:r>
              <a:rPr lang="hu-HU" sz="2800" dirty="0"/>
              <a:t>o</a:t>
            </a:r>
            <a:r>
              <a:rPr lang="hu-HU" sz="2800" dirty="0">
                <a:cs typeface="Times New Roman" pitchFamily="18" charset="0"/>
              </a:rPr>
              <a:t>k </a:t>
            </a:r>
            <a:r>
              <a:rPr lang="hu-HU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8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800" dirty="0">
                <a:cs typeface="Times New Roman" pitchFamily="18" charset="0"/>
              </a:rPr>
              <a:t>id</a:t>
            </a:r>
            <a:r>
              <a:rPr lang="hu-HU" sz="2800" dirty="0"/>
              <a:t>ő</a:t>
            </a:r>
            <a:r>
              <a:rPr lang="hu-HU" sz="2800" dirty="0">
                <a:cs typeface="Times New Roman" pitchFamily="18" charset="0"/>
              </a:rPr>
              <a:t>ben rendeznek </a:t>
            </a:r>
            <a:r>
              <a:rPr lang="hu-HU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800" dirty="0">
                <a:cs typeface="Times New Roman" pitchFamily="18" charset="0"/>
              </a:rPr>
              <a:t>elemet. </a:t>
            </a:r>
            <a:endParaRPr lang="hu-HU" sz="2800" dirty="0"/>
          </a:p>
          <a:p>
            <a:pPr lvl="1">
              <a:buFont typeface="Wingdings" pitchFamily="2" charset="2"/>
              <a:buNone/>
            </a:pPr>
            <a:r>
              <a:rPr lang="hu-HU" sz="2400" dirty="0">
                <a:solidFill>
                  <a:schemeClr val="folHlink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hu-HU" sz="2400" dirty="0"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</a:rPr>
              <a:t>id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igényesek: ahhoz, hogy egy 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1000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elem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 sorozatot rendezzünk</a:t>
            </a:r>
            <a:r>
              <a:rPr lang="hu-HU" sz="2400" dirty="0"/>
              <a:t>,</a:t>
            </a:r>
            <a:r>
              <a:rPr lang="hu-HU" sz="2400" dirty="0">
                <a:cs typeface="Times New Roman" pitchFamily="18" charset="0"/>
              </a:rPr>
              <a:t> körülbelül 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 millió összehasonlítást </a:t>
            </a:r>
            <a:r>
              <a:rPr lang="hu-HU" sz="2400" dirty="0">
                <a:cs typeface="Times New Roman" pitchFamily="18" charset="0"/>
              </a:rPr>
              <a:t>végeznek.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800" dirty="0"/>
              <a:t>K</a:t>
            </a:r>
            <a:r>
              <a:rPr lang="hu-HU" sz="2800" dirty="0">
                <a:cs typeface="Times New Roman" pitchFamily="18" charset="0"/>
              </a:rPr>
              <a:t>özös tulajdonságuk: </a:t>
            </a:r>
            <a:r>
              <a:rPr lang="hu-H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rendezéshez csak a bemeneti tömb elemein történ</a:t>
            </a:r>
            <a:r>
              <a:rPr lang="hu-H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összehasonlításokat használják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</a:p>
          <a:p>
            <a:pPr>
              <a:buClr>
                <a:schemeClr val="folHlink"/>
              </a:buClr>
            </a:pPr>
            <a:r>
              <a:rPr lang="hu-HU" sz="2800" dirty="0">
                <a:cs typeface="Times New Roman" pitchFamily="18" charset="0"/>
              </a:rPr>
              <a:t>A 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lineáris</a:t>
            </a:r>
            <a:r>
              <a:rPr lang="hu-HU" sz="2800" dirty="0">
                <a:cs typeface="Times New Roman" pitchFamily="18" charset="0"/>
              </a:rPr>
              <a:t> bonyolultságú algoritmusok nem az összehasonlítást használják a rendezéshez, hanem 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kihasználják a rendezend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sorozat bizonyos tulajdonságait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folHlink"/>
              </a:buClr>
            </a:pP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sak adott tulajdonságú sorozatokkal végezhetjük</a:t>
            </a:r>
            <a:r>
              <a:rPr lang="hu-H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lvl="1"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Egy lineáris algoritmus az elemek számosságával arányos számú m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veletet végez a bemen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adatokon: 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1000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elem rendezéséhez </a:t>
            </a:r>
            <a:r>
              <a:rPr lang="hu-H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</a:t>
            </a:r>
            <a:r>
              <a:rPr lang="hu-H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1000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m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veletet hajt végre, ahol </a:t>
            </a:r>
            <a:r>
              <a:rPr lang="hu-H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egy konstans.</a:t>
            </a:r>
            <a:endParaRPr lang="en-GB" sz="2400" dirty="0"/>
          </a:p>
          <a:p>
            <a:pPr>
              <a:buFont typeface="Wingdings" pitchFamily="2" charset="2"/>
              <a:buNone/>
            </a:pPr>
            <a:endParaRPr lang="hu-H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Leszámláló rendezés (ládarendezés = </a:t>
            </a:r>
            <a:r>
              <a:rPr lang="hu-HU" sz="3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binsort</a:t>
            </a:r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)</a:t>
            </a:r>
            <a:endParaRPr lang="en-GB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sz="2800" dirty="0"/>
              <a:t>F</a:t>
            </a:r>
            <a:r>
              <a:rPr lang="hu-HU" sz="2800" dirty="0">
                <a:cs typeface="Times New Roman" pitchFamily="18" charset="0"/>
              </a:rPr>
              <a:t>eltételezzük, hogy az 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 bemeneti elem mindegyike 1 és k közötti egész szám, ahol k egy egész szám</a:t>
            </a:r>
            <a:r>
              <a:rPr lang="hu-HU" sz="2800" dirty="0">
                <a:cs typeface="Times New Roman" pitchFamily="18" charset="0"/>
              </a:rPr>
              <a:t>.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Clr>
                <a:schemeClr val="folHlink"/>
              </a:buClr>
            </a:pPr>
            <a:r>
              <a:rPr lang="hu-HU" sz="2800" dirty="0">
                <a:cs typeface="Times New Roman" pitchFamily="18" charset="0"/>
              </a:rPr>
              <a:t>Szükségünk lesz egy segédtömbre</a:t>
            </a:r>
            <a:r>
              <a:rPr lang="hu-HU" sz="2800" dirty="0"/>
              <a:t>:</a:t>
            </a:r>
          </a:p>
          <a:p>
            <a:pPr>
              <a:buClr>
                <a:schemeClr val="folHlink"/>
              </a:buClr>
            </a:pPr>
            <a:r>
              <a:rPr lang="hu-HU" sz="2800" dirty="0"/>
              <a:t>Az</a:t>
            </a:r>
            <a:r>
              <a:rPr lang="hu-HU" sz="2800" dirty="0">
                <a:cs typeface="Times New Roman" pitchFamily="18" charset="0"/>
              </a:rPr>
              <a:t> </a:t>
            </a:r>
            <a:r>
              <a:rPr lang="hu-HU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800" dirty="0" err="1">
                <a:cs typeface="Times New Roman" pitchFamily="18" charset="0"/>
              </a:rPr>
              <a:t>-edik</a:t>
            </a:r>
            <a:r>
              <a:rPr lang="hu-HU" sz="2800" dirty="0">
                <a:cs typeface="Times New Roman" pitchFamily="18" charset="0"/>
              </a:rPr>
              <a:t> elem azt tartj</a:t>
            </a:r>
            <a:r>
              <a:rPr lang="hu-HU" sz="2800" dirty="0"/>
              <a:t>a</a:t>
            </a:r>
            <a:r>
              <a:rPr lang="hu-HU" sz="2800" dirty="0">
                <a:cs typeface="Times New Roman" pitchFamily="18" charset="0"/>
              </a:rPr>
              <a:t> nyilván, hogy 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hány 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darab </a:t>
            </a:r>
            <a:r>
              <a:rPr lang="hu-H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-vel egyenl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elemet találtunk az eredeti tömbben. </a:t>
            </a:r>
            <a:endParaRPr lang="hu-H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folHlink"/>
              </a:buClr>
            </a:pPr>
            <a:r>
              <a:rPr lang="hu-HU" sz="2800" dirty="0">
                <a:cs typeface="Times New Roman" pitchFamily="18" charset="0"/>
              </a:rPr>
              <a:t>A lineáris feldolgozás után felülírjuk az eredeti tömb elemeit a segédtömb elemeinek értékei alapján. </a:t>
            </a:r>
            <a:endParaRPr lang="hu-HU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  <a:endParaRPr lang="en-GB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nem lehet túlságosan nagy, mivel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segédtömb mérete pontosan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lesz.</a:t>
            </a:r>
            <a:endParaRPr lang="en-US" dirty="0">
              <a:cs typeface="Times New Roman" pitchFamily="18" charset="0"/>
            </a:endParaRPr>
          </a:p>
          <a:p>
            <a:pPr>
              <a:buClr>
                <a:schemeClr val="folHlink"/>
              </a:buClr>
            </a:pP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 rendezend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elemek értékeinek feltétlenül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sorszámozható típusú</a:t>
            </a:r>
            <a:r>
              <a:rPr lang="hu-HU" dirty="0">
                <a:cs typeface="Times New Roman" pitchFamily="18" charset="0"/>
              </a:rPr>
              <a:t>aknak kell lenniük.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/>
              <a:t>E</a:t>
            </a:r>
            <a:r>
              <a:rPr lang="hu-HU" dirty="0">
                <a:cs typeface="Times New Roman" pitchFamily="18" charset="0"/>
              </a:rPr>
              <a:t>légséges, ha az értékek egy bizonyos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x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y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intervallumhoz tartoznak, azzal a feltétellel, hogy lehet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legyen a segédtömb indexelése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x</a:t>
            </a:r>
            <a:r>
              <a:rPr lang="hu-HU" dirty="0">
                <a:cs typeface="Times New Roman" pitchFamily="18" charset="0"/>
              </a:rPr>
              <a:t>-t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y</a:t>
            </a:r>
            <a:r>
              <a:rPr lang="hu-HU" dirty="0">
                <a:cs typeface="Times New Roman" pitchFamily="18" charset="0"/>
              </a:rPr>
              <a:t>-ig.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Bevezetés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dirty="0">
                <a:cs typeface="Times New Roman" pitchFamily="18" charset="0"/>
              </a:rPr>
              <a:t>Legyen </a:t>
            </a:r>
            <a:r>
              <a:rPr lang="hu-HU" dirty="0"/>
              <a:t>az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...,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sorozat.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Rendezett sorozat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hu-HU" dirty="0">
                <a:cs typeface="Times New Roman" pitchFamily="18" charset="0"/>
              </a:rPr>
              <a:t> a bemen</a:t>
            </a:r>
            <a:r>
              <a:rPr lang="hu-HU" dirty="0"/>
              <a:t>eti</a:t>
            </a:r>
            <a:r>
              <a:rPr lang="hu-HU" dirty="0">
                <a:cs typeface="Times New Roman" pitchFamily="18" charset="0"/>
              </a:rPr>
              <a:t> sorozat olyan 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', ...,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permutációj</a:t>
            </a:r>
            <a:r>
              <a:rPr lang="hu-HU" dirty="0"/>
              <a:t>a,</a:t>
            </a:r>
            <a:r>
              <a:rPr lang="hu-HU" dirty="0">
                <a:cs typeface="Times New Roman" pitchFamily="18" charset="0"/>
              </a:rPr>
              <a:t> amelyben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...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'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D. </a:t>
            </a:r>
            <a:r>
              <a:rPr lang="hu-HU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Knuth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„A számítógép programozásának m</a:t>
            </a:r>
            <a:r>
              <a:rPr lang="hu-HU" dirty="0"/>
              <a:t>ű</a:t>
            </a:r>
            <a:r>
              <a:rPr lang="hu-HU" dirty="0">
                <a:cs typeface="Times New Roman" pitchFamily="18" charset="0"/>
              </a:rPr>
              <a:t>vészete” cím</a:t>
            </a:r>
            <a:r>
              <a:rPr lang="hu-HU" dirty="0"/>
              <a:t>ű</a:t>
            </a:r>
            <a:r>
              <a:rPr lang="hu-HU" dirty="0">
                <a:cs typeface="Times New Roman" pitchFamily="18" charset="0"/>
              </a:rPr>
              <a:t> könyvében, (III. kötet: Keresések és rendezések)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33 rendez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ő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algoritmust ír le...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2039600" cy="6858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Leszámlálás(n, a):</a:t>
            </a:r>
          </a:p>
          <a:p>
            <a:pPr algn="r"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1, k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segéd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segéd</a:t>
            </a:r>
            <a:r>
              <a:rPr lang="hu-HU" sz="2300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sz="2300" baseline="-14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segéd</a:t>
            </a:r>
            <a:r>
              <a:rPr lang="hu-HU" sz="2300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sz="2300" baseline="-14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q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0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=</a:t>
            </a:r>
            <a:r>
              <a:rPr lang="en-US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1, k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két Minden egymásba ágyazva, de a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j = 1, segéd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el: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// lépések száma n, mivel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q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q + 1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segéd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tömbnek k eleme van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3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q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i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// ezeknek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 segéd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értékeknek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összege 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 </a:t>
            </a:r>
          </a:p>
          <a:p>
            <a:pPr algn="just"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Számjegyes rendezés (</a:t>
            </a:r>
            <a:r>
              <a:rPr lang="hu-HU" sz="3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radixsort</a:t>
            </a:r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)</a:t>
            </a:r>
            <a:endParaRPr lang="en-GB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10210800" cy="4114800"/>
          </a:xfrm>
        </p:spPr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dirty="0"/>
              <a:t>L</a:t>
            </a:r>
            <a:r>
              <a:rPr lang="hu-HU" dirty="0">
                <a:cs typeface="Times New Roman" pitchFamily="18" charset="0"/>
              </a:rPr>
              <a:t>yukkártya</a:t>
            </a:r>
            <a:r>
              <a:rPr lang="hu-HU" dirty="0"/>
              <a:t>-</a:t>
            </a:r>
            <a:r>
              <a:rPr lang="hu-HU" dirty="0">
                <a:cs typeface="Times New Roman" pitchFamily="18" charset="0"/>
              </a:rPr>
              <a:t>rendez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berendezéseknél használták.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/>
              <a:t>Lyuk</a:t>
            </a:r>
            <a:r>
              <a:rPr lang="hu-HU" dirty="0">
                <a:cs typeface="Times New Roman" pitchFamily="18" charset="0"/>
              </a:rPr>
              <a:t>kárty</a:t>
            </a:r>
            <a:r>
              <a:rPr lang="hu-HU" dirty="0"/>
              <a:t>a:</a:t>
            </a:r>
            <a:r>
              <a:rPr lang="hu-HU" dirty="0">
                <a:cs typeface="Times New Roman" pitchFamily="18" charset="0"/>
              </a:rPr>
              <a:t> 80 oszlopa volt</a:t>
            </a:r>
            <a:r>
              <a:rPr lang="hu-HU" dirty="0"/>
              <a:t>,</a:t>
            </a:r>
            <a:r>
              <a:rPr lang="hu-HU" dirty="0">
                <a:cs typeface="Times New Roman" pitchFamily="18" charset="0"/>
              </a:rPr>
              <a:t> minden oszlopban a 12 pozíció közül egy ki volt lyukasztva.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rendez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-berendezés </a:t>
            </a:r>
            <a:r>
              <a:rPr lang="hu-HU" dirty="0"/>
              <a:t>képes volt</a:t>
            </a:r>
            <a:r>
              <a:rPr lang="hu-HU" dirty="0">
                <a:cs typeface="Times New Roman" pitchFamily="18" charset="0"/>
              </a:rPr>
              <a:t> szétoszt</a:t>
            </a:r>
            <a:r>
              <a:rPr lang="hu-HU" dirty="0"/>
              <a:t>ani</a:t>
            </a:r>
            <a:r>
              <a:rPr lang="hu-HU" dirty="0">
                <a:cs typeface="Times New Roman" pitchFamily="18" charset="0"/>
              </a:rPr>
              <a:t> a lapokat 12 dobozba, aszerint, hogy melyik pozíció volt kilyukasztva. </a:t>
            </a:r>
            <a:endParaRPr lang="hu-HU" dirty="0"/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Ezután </a:t>
            </a:r>
            <a:r>
              <a:rPr lang="hu-HU" dirty="0"/>
              <a:t>a kártyákat</a:t>
            </a:r>
            <a:r>
              <a:rPr lang="hu-HU" dirty="0">
                <a:cs typeface="Times New Roman" pitchFamily="18" charset="0"/>
              </a:rPr>
              <a:t> összegy</a:t>
            </a:r>
            <a:r>
              <a:rPr lang="hu-HU" dirty="0"/>
              <a:t>ű</a:t>
            </a:r>
            <a:r>
              <a:rPr lang="hu-HU" dirty="0">
                <a:cs typeface="Times New Roman" pitchFamily="18" charset="0"/>
              </a:rPr>
              <a:t>jthett</a:t>
            </a:r>
            <a:r>
              <a:rPr lang="hu-HU" dirty="0"/>
              <a:t>ék</a:t>
            </a:r>
            <a:r>
              <a:rPr lang="hu-HU" dirty="0">
                <a:cs typeface="Times New Roman" pitchFamily="18" charset="0"/>
              </a:rPr>
              <a:t> úgy, hogy 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pozícióban kilyukasztott lapok a második pozícióban kilyukasztott lapok felett legyenek, és így tovább.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8001000" cy="1143000"/>
          </a:xfrm>
        </p:spPr>
        <p:txBody>
          <a:bodyPr>
            <a:normAutofit/>
          </a:bodyPr>
          <a:lstStyle/>
          <a:p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Számjegyes rendezés</a:t>
            </a:r>
            <a:endParaRPr lang="en-GB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10820400" cy="4419600"/>
          </a:xfrm>
        </p:spPr>
        <p:txBody>
          <a:bodyPr>
            <a:normAutofit lnSpcReduction="10000"/>
          </a:bodyPr>
          <a:lstStyle/>
          <a:p>
            <a:pPr algn="l"/>
            <a:r>
              <a:rPr lang="hu-HU" dirty="0">
                <a:cs typeface="Times New Roman" pitchFamily="18" charset="0"/>
              </a:rPr>
              <a:t>Feltételezzük, hogy mind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cs typeface="Times New Roman" pitchFamily="18" charset="0"/>
              </a:rPr>
              <a:t> szám legtöbb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</a:t>
            </a:r>
            <a:r>
              <a:rPr lang="hu-HU" dirty="0">
                <a:cs typeface="Times New Roman" pitchFamily="18" charset="0"/>
              </a:rPr>
              <a:t> számjegyű lehet.</a:t>
            </a:r>
          </a:p>
          <a:p>
            <a:pPr algn="l"/>
            <a:r>
              <a:rPr lang="hu-HU" dirty="0">
                <a:cs typeface="Times New Roman" pitchFamily="18" charset="0"/>
              </a:rPr>
              <a:t>Sorban dolgozzuk fel a számjegyeket jobbról balra, a legkevésbé fontos számjeggyel kezdve.</a:t>
            </a:r>
          </a:p>
          <a:p>
            <a:pPr algn="l"/>
            <a:r>
              <a:rPr lang="hu-HU" dirty="0">
                <a:cs typeface="Times New Roman" pitchFamily="18" charset="0"/>
              </a:rPr>
              <a:t>Először rendezzük a számokat az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utolsó számjegyük alapján </a:t>
            </a:r>
            <a:r>
              <a:rPr lang="hu-HU" dirty="0">
                <a:cs typeface="Times New Roman" pitchFamily="18" charset="0"/>
              </a:rPr>
              <a:t>úgy, hogy ha csak ezt a számjegyet tekintjük, növekvő sorrendet lássunk.</a:t>
            </a:r>
          </a:p>
          <a:p>
            <a:r>
              <a:rPr lang="hu-HU" dirty="0">
                <a:cs typeface="Times New Roman" pitchFamily="18" charset="0"/>
              </a:rPr>
              <a:t>Ezután a számokat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újra rendezzük a második legkevésbé értékes számjegyük alapján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hu-HU" dirty="0">
                <a:cs typeface="Times New Roman" pitchFamily="18" charset="0"/>
              </a:rPr>
              <a:t>Ezt addig folytatjuk, ameddig a számokat mind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</a:t>
            </a:r>
            <a:r>
              <a:rPr lang="hu-HU" dirty="0">
                <a:cs typeface="Times New Roman" pitchFamily="18" charset="0"/>
              </a:rPr>
              <a:t> számjegy szerint nem rendeztük.</a:t>
            </a:r>
          </a:p>
          <a:p>
            <a:pPr algn="l"/>
            <a:r>
              <a:rPr lang="hu-HU" dirty="0">
                <a:cs typeface="Times New Roman" pitchFamily="18" charset="0"/>
              </a:rPr>
              <a:t>Fontos, hogy egy adott számjegy szerinti rendezés stabil legyen, hogy ne rontsuk el az addigi munkánkat.</a:t>
            </a:r>
          </a:p>
          <a:p>
            <a:pPr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Decimális számjegyek esetén minden számnak 10 lehetséges számjegye van. </a:t>
            </a:r>
            <a:endParaRPr lang="hu-H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90600"/>
          </a:xfrm>
        </p:spPr>
        <p:txBody>
          <a:bodyPr/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  <a:endParaRPr lang="en-GB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1792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485900"/>
            <a:ext cx="7239000" cy="5270500"/>
          </a:xfrm>
          <a:noFill/>
          <a:ln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0"/>
            <a:ext cx="11887200" cy="609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Számjegyes_Rendezés(a, n, d):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sorozat, d a legtöbb számjegy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r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1, d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stabil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leszámlálással rendezzük 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tömböt az i-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edik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</a:p>
          <a:p>
            <a:pPr algn="r">
              <a:buFont typeface="Wingdings" pitchFamily="2" charset="2"/>
              <a:buNone/>
            </a:pP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										számjegy szerint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  <a:p>
            <a:pPr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STABIL Leszámláló (láda)rendezés</a:t>
            </a:r>
            <a:r>
              <a:rPr lang="en-GB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11201400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 a rendezendő adatok a kulcson kívül tartalmaznak más adatokat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</a:t>
            </a:r>
            <a:r>
              <a:rPr lang="hu-H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Bemenet</a:t>
            </a:r>
            <a:r>
              <a:rPr lang="en-GB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[1..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r>
              <a:rPr lang="en-GB" sz="2800" dirty="0"/>
              <a:t>, </a:t>
            </a:r>
            <a:r>
              <a:rPr lang="hu-HU" sz="2800" dirty="0"/>
              <a:t>ahol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GB" sz="28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</a:t>
            </a:r>
            <a:r>
              <a:rPr lang="hu-H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</a:t>
            </a:r>
            <a:r>
              <a:rPr lang="hu-H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{1, …, 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}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Kimenet</a:t>
            </a:r>
            <a:r>
              <a:rPr lang="en-GB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[1..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r>
              <a:rPr lang="en-GB" sz="2800" dirty="0"/>
              <a:t>,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800" dirty="0"/>
              <a:t>elemei rendezve</a:t>
            </a:r>
            <a:r>
              <a:rPr lang="en-GB" sz="2800" dirty="0"/>
              <a:t>.</a:t>
            </a:r>
          </a:p>
          <a:p>
            <a:r>
              <a:rPr lang="hu-HU" sz="2800" dirty="0"/>
              <a:t>Á</a:t>
            </a:r>
            <a:r>
              <a:rPr lang="hu-HU" sz="2800" dirty="0">
                <a:cs typeface="Times New Roman" pitchFamily="18" charset="0"/>
              </a:rPr>
              <a:t>tmeneti munkaterület</a:t>
            </a:r>
            <a:r>
              <a:rPr lang="en-GB" sz="2800" dirty="0"/>
              <a:t>: 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[1..</a:t>
            </a:r>
            <a:r>
              <a:rPr lang="en-GB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12039600" cy="6858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Leszámláló_Rendezés(n, A, B, k):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= 1,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 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k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tömb legnagyobb eleme</a:t>
            </a:r>
            <a:endParaRPr lang="hu-HU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 nem találtunk egyetlen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értékű elemet sem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C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i-1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//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nél kisebb és vele egyenlő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                  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Leszámláló rendezés</a:t>
            </a:r>
            <a:r>
              <a:rPr lang="en-GB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(példa)</a:t>
            </a:r>
            <a:endParaRPr lang="en-GB" sz="40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1853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1981200"/>
            <a:ext cx="8686800" cy="2667000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Leszámláló rendezés</a:t>
            </a:r>
            <a:r>
              <a:rPr lang="en-GB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(példa)</a:t>
            </a:r>
            <a:endParaRPr lang="en-GB" sz="40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186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1981200"/>
            <a:ext cx="8610600" cy="2362200"/>
          </a:xfrm>
        </p:spPr>
      </p:pic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457200" y="4724400"/>
            <a:ext cx="11125200" cy="159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= 1,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k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tömb legnagyobb eleme</a:t>
            </a:r>
            <a:endParaRPr lang="hu-HU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 nem találtunk egyetlen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értékű elemet sem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lnSpc>
                <a:spcPct val="88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Leszámláló rendezés</a:t>
            </a:r>
            <a:r>
              <a:rPr lang="en-GB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(példa)</a:t>
            </a:r>
            <a:endParaRPr lang="en-GB" sz="40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187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981200"/>
            <a:ext cx="8610600" cy="2590800"/>
          </a:xfrm>
        </p:spPr>
      </p:pic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914400" y="4953001"/>
            <a:ext cx="975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2362200" y="3144982"/>
            <a:ext cx="10668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j</a:t>
            </a:r>
            <a:r>
              <a:rPr lang="hu-HU" sz="3200" b="1" dirty="0">
                <a:solidFill>
                  <a:srgbClr val="009999"/>
                </a:solidFill>
              </a:rPr>
              <a:t> = 1</a:t>
            </a:r>
            <a:endParaRPr lang="en-GB" sz="3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09D9FE-C1FF-4FF5-8783-E3C73FFC9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Stabil és helyben rendezés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5AB596A-113F-45FD-AE71-05A31D1C0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Definíció</a:t>
            </a:r>
          </a:p>
          <a:p>
            <a:pPr marL="0" indent="0">
              <a:buNone/>
            </a:pPr>
            <a:r>
              <a:rPr lang="hu-HU" dirty="0">
                <a:cs typeface="Times New Roman" pitchFamily="18" charset="0"/>
              </a:rPr>
              <a:t>Egy rendezésről azt mondjuk, hogy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helyben</a:t>
            </a:r>
            <a:r>
              <a:rPr lang="hu-HU" dirty="0">
                <a:cs typeface="Times New Roman" pitchFamily="18" charset="0"/>
              </a:rPr>
              <a:t> (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 </a:t>
            </a:r>
            <a:r>
              <a:rPr lang="hu-H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place</a:t>
            </a:r>
            <a:r>
              <a:rPr lang="hu-HU" dirty="0">
                <a:cs typeface="Times New Roman" pitchFamily="18" charset="0"/>
              </a:rPr>
              <a:t>) rendez, ha konstans méretű pluszmemóriát használ, vagyis memóriabonyolultsága </a:t>
            </a:r>
            <a:r>
              <a:rPr lang="el-GR" dirty="0">
                <a:cs typeface="Times New Roman" pitchFamily="18" charset="0"/>
              </a:rPr>
              <a:t>Θ(1).</a:t>
            </a:r>
            <a:endParaRPr lang="hu-HU" dirty="0">
              <a:cs typeface="Times New Roman" pitchFamily="18" charset="0"/>
            </a:endParaRPr>
          </a:p>
          <a:p>
            <a:pPr marL="0" indent="0">
              <a:buNone/>
            </a:pPr>
            <a:endParaRPr lang="el-GR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Definíció</a:t>
            </a:r>
          </a:p>
          <a:p>
            <a:pPr marL="0" indent="0">
              <a:buNone/>
            </a:pPr>
            <a:r>
              <a:rPr lang="hu-HU" dirty="0">
                <a:cs typeface="Times New Roman" pitchFamily="18" charset="0"/>
              </a:rPr>
              <a:t>Egy rendezésről azt mondjuk, hogy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stabil</a:t>
            </a:r>
            <a:r>
              <a:rPr lang="hu-HU" dirty="0">
                <a:cs typeface="Times New Roman" pitchFamily="18" charset="0"/>
              </a:rPr>
              <a:t>, ha az egyenlő kulcsú elemek ugyanolyan sorrendben szerepelnek a rendezett sorozatban, mint az eredetiben. Ennek akkor van jelentősége, ha a nem csak a kulcsokat kell rendezni, hanem más a kulcsokhoz „kötött” adatokat is.</a:t>
            </a:r>
          </a:p>
        </p:txBody>
      </p:sp>
    </p:spTree>
    <p:extLst>
      <p:ext uri="{BB962C8B-B14F-4D97-AF65-F5344CB8AC3E}">
        <p14:creationId xmlns:p14="http://schemas.microsoft.com/office/powerpoint/2010/main" val="20916501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884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905001"/>
            <a:ext cx="83343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3124200" y="3048000"/>
            <a:ext cx="990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j</a:t>
            </a:r>
            <a:r>
              <a:rPr lang="hu-HU" sz="3200" b="1" dirty="0">
                <a:solidFill>
                  <a:srgbClr val="009999"/>
                </a:solidFill>
              </a:rPr>
              <a:t> = 2</a:t>
            </a:r>
            <a:endParaRPr lang="en-GB" sz="3200" b="1" dirty="0">
              <a:solidFill>
                <a:srgbClr val="009999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25C3B99-54F0-4CB9-B23A-2BA065C5E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953001"/>
            <a:ext cx="975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4" y="2152650"/>
            <a:ext cx="841057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3657600" y="3200400"/>
            <a:ext cx="10668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j</a:t>
            </a:r>
            <a:r>
              <a:rPr lang="hu-HU" sz="3200" b="1" dirty="0">
                <a:solidFill>
                  <a:srgbClr val="009999"/>
                </a:solidFill>
              </a:rPr>
              <a:t> = 3</a:t>
            </a:r>
            <a:endParaRPr lang="en-GB" sz="3200" b="1" dirty="0">
              <a:solidFill>
                <a:srgbClr val="009999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C81D5942-A000-4653-AB83-9AC915F69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953001"/>
            <a:ext cx="975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138364"/>
            <a:ext cx="83439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4419600" y="3276600"/>
            <a:ext cx="10668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4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C36BA841-B2E7-4BAD-80A7-F4114D76C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953001"/>
            <a:ext cx="975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2162175"/>
            <a:ext cx="84010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5257800" y="3276600"/>
            <a:ext cx="1143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5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0371A834-5EFA-45E5-B38A-59ECBEC41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953001"/>
            <a:ext cx="975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           //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értékű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609600" y="4953000"/>
            <a:ext cx="11049000" cy="159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C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i-1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nél kisebb és vele egyenlő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lnSpc>
                <a:spcPct val="88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  <p:pic>
        <p:nvPicPr>
          <p:cNvPr id="1925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4" y="2157414"/>
            <a:ext cx="83724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8001000" y="3311236"/>
            <a:ext cx="1143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i</a:t>
            </a:r>
            <a:r>
              <a:rPr lang="hu-HU" sz="3200" b="1" dirty="0">
                <a:solidFill>
                  <a:srgbClr val="009999"/>
                </a:solidFill>
              </a:rPr>
              <a:t> = 2</a:t>
            </a:r>
            <a:endParaRPr lang="en-GB" sz="3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147889"/>
            <a:ext cx="836295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8686800" y="3352800"/>
            <a:ext cx="1143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i</a:t>
            </a:r>
            <a:r>
              <a:rPr lang="hu-HU" sz="3200" b="1" dirty="0">
                <a:solidFill>
                  <a:srgbClr val="009999"/>
                </a:solidFill>
              </a:rPr>
              <a:t> = 3</a:t>
            </a:r>
            <a:endParaRPr lang="en-GB" sz="3200" b="1" dirty="0">
              <a:solidFill>
                <a:srgbClr val="009999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2B2D7FB2-DDC8-4A91-86A1-A6C711B69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953000"/>
            <a:ext cx="11049000" cy="159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C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i-1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nél kisebb és vele egyenlő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lnSpc>
                <a:spcPct val="88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45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4" y="2147889"/>
            <a:ext cx="84105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9067800" y="3352800"/>
            <a:ext cx="1143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 dirty="0">
                <a:solidFill>
                  <a:srgbClr val="009999"/>
                </a:solidFill>
              </a:rPr>
              <a:t>i</a:t>
            </a:r>
            <a:r>
              <a:rPr lang="hu-HU" sz="3200" b="1" dirty="0">
                <a:solidFill>
                  <a:srgbClr val="009999"/>
                </a:solidFill>
              </a:rPr>
              <a:t> = 4</a:t>
            </a:r>
            <a:endParaRPr lang="en-GB" sz="3200" b="1" dirty="0">
              <a:solidFill>
                <a:srgbClr val="009999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06FE44AB-64A4-4948-BEB6-9FC652746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953000"/>
            <a:ext cx="11049000" cy="159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k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C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i-1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nél kisebb és vele egyenlő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elemek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lnSpc>
                <a:spcPct val="88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457200" y="4953000"/>
            <a:ext cx="6324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55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66939"/>
            <a:ext cx="83820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5181600" y="32004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5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6858000" y="4906833"/>
            <a:ext cx="4191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en-US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5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3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</a:t>
            </a:r>
            <a:r>
              <a:rPr lang="en-US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3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  <a:r>
              <a:rPr lang="en-US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A</a:t>
            </a:r>
            <a:r>
              <a:rPr lang="en-US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5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latin typeface="Bookman Old Style" pitchFamily="18" charset="0"/>
              </a:rPr>
              <a:t>és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C’</a:t>
            </a:r>
            <a:r>
              <a:rPr lang="en-US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3 – 1 = 2</a:t>
            </a: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66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95500"/>
            <a:ext cx="8382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267200" y="32004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4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7315200" y="4994701"/>
            <a:ext cx="4343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5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5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A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latin typeface="Bookman Old Style" pitchFamily="18" charset="0"/>
              </a:rPr>
              <a:t>és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C’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5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E71130BB-E0FC-4DC4-ACE5-5DE591481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53000"/>
            <a:ext cx="6324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981200"/>
            <a:ext cx="8305800" cy="2514600"/>
          </a:xfrm>
        </p:spPr>
      </p:pic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97637" name="Text Box 5"/>
          <p:cNvSpPr txBox="1">
            <a:spLocks noChangeArrowheads="1"/>
          </p:cNvSpPr>
          <p:nvPr/>
        </p:nvSpPr>
        <p:spPr bwMode="auto">
          <a:xfrm>
            <a:off x="3981450" y="3095625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3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7467600" y="5052646"/>
            <a:ext cx="43434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A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latin typeface="Bookman Old Style" pitchFamily="18" charset="0"/>
              </a:rPr>
              <a:t>és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C’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B3EC63DB-58DD-4183-8023-AA1CF4BB9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53000"/>
            <a:ext cx="6324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Buborékrendezés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102870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rendezés során ellen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riznünk kell a</a:t>
            </a:r>
            <a:r>
              <a:rPr lang="hu-HU" dirty="0"/>
              <a:t>z elemek</a:t>
            </a:r>
            <a:r>
              <a:rPr lang="hu-HU" dirty="0">
                <a:cs typeface="Times New Roman" pitchFamily="18" charset="0"/>
              </a:rPr>
              <a:t> sorrend</a:t>
            </a:r>
            <a:r>
              <a:rPr lang="hu-HU" dirty="0"/>
              <a:t>jé</a:t>
            </a:r>
            <a:r>
              <a:rPr lang="hu-HU" dirty="0">
                <a:cs typeface="Times New Roman" pitchFamily="18" charset="0"/>
              </a:rPr>
              <a:t>t. </a:t>
            </a:r>
            <a:endParaRPr lang="hu-HU" dirty="0"/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sorozat akkor rendezett, ha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...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-1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cs typeface="Times New Roman" pitchFamily="18" charset="0"/>
              </a:rPr>
              <a:t>.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áronként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hasonlítjuk össze</a:t>
            </a:r>
            <a:r>
              <a:rPr lang="hu-HU" dirty="0"/>
              <a:t> </a:t>
            </a:r>
            <a:r>
              <a:rPr lang="hu-HU" dirty="0">
                <a:cs typeface="Times New Roman" pitchFamily="18" charset="0"/>
              </a:rPr>
              <a:t>az elemeket, és ha a sorrend nem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, akkor az illet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két elemet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felcseréljük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Ha volt csere</a:t>
            </a:r>
            <a:r>
              <a:rPr lang="hu-HU" dirty="0">
                <a:cs typeface="Times New Roman" pitchFamily="18" charset="0"/>
              </a:rPr>
              <a:t>, a vizsgálatot újrakezdjük. </a:t>
            </a:r>
            <a:endParaRPr lang="hu-HU" dirty="0"/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Az algoritmus véget</a:t>
            </a:r>
            <a:r>
              <a:rPr lang="hu-HU" dirty="0"/>
              <a:t> </a:t>
            </a:r>
            <a:r>
              <a:rPr lang="hu-HU" dirty="0">
                <a:cs typeface="Times New Roman" pitchFamily="18" charset="0"/>
              </a:rPr>
              <a:t>ér, </a:t>
            </a:r>
            <a:r>
              <a:rPr lang="hu-HU" dirty="0"/>
              <a:t>ha</a:t>
            </a:r>
            <a:r>
              <a:rPr lang="hu-HU" dirty="0">
                <a:cs typeface="Times New Roman" pitchFamily="18" charset="0"/>
              </a:rPr>
              <a:t> az elemek páronként a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sorrendben találhatók, vagyis a sorozat rendezett.</a:t>
            </a: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hu-HU" dirty="0">
                <a:cs typeface="Times New Roman" pitchFamily="18" charset="0"/>
              </a:rPr>
              <a:t>A buborékrendezés </a:t>
            </a:r>
            <a:r>
              <a:rPr lang="hu-HU" i="1" dirty="0">
                <a:cs typeface="Times New Roman" pitchFamily="18" charset="0"/>
              </a:rPr>
              <a:t>helyben</a:t>
            </a:r>
            <a:r>
              <a:rPr lang="hu-HU" dirty="0">
                <a:cs typeface="Times New Roman" pitchFamily="18" charset="0"/>
              </a:rPr>
              <a:t> dolgozik (a bemeneti sorozaton kívül csak néhány segédváltozóra van szükség) és stabil (ha megjelölnénk például, az első 9-est  *-</a:t>
            </a:r>
            <a:r>
              <a:rPr lang="hu-HU" dirty="0" err="1">
                <a:cs typeface="Times New Roman" pitchFamily="18" charset="0"/>
              </a:rPr>
              <a:t>gal</a:t>
            </a:r>
            <a:r>
              <a:rPr lang="hu-HU" dirty="0">
                <a:cs typeface="Times New Roman" pitchFamily="18" charset="0"/>
              </a:rPr>
              <a:t>, a másodikat **-</a:t>
            </a:r>
            <a:r>
              <a:rPr lang="hu-HU" dirty="0" err="1">
                <a:cs typeface="Times New Roman" pitchFamily="18" charset="0"/>
              </a:rPr>
              <a:t>gal</a:t>
            </a:r>
            <a:r>
              <a:rPr lang="hu-HU" dirty="0">
                <a:cs typeface="Times New Roman" pitchFamily="18" charset="0"/>
              </a:rPr>
              <a:t>, a rendezett sorozatban egymás után következnének)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4" y="2152650"/>
            <a:ext cx="844867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3276600" y="32766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2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7315200" y="5029201"/>
            <a:ext cx="441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A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latin typeface="Bookman Old Style" pitchFamily="18" charset="0"/>
              </a:rPr>
              <a:t>és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C’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0</a:t>
            </a: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4A9E6F11-7FB1-4564-9D39-81AB6EFB0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53000"/>
            <a:ext cx="6324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4" y="2152650"/>
            <a:ext cx="841057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20574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Leszámláló rendezés</a:t>
            </a:r>
            <a:r>
              <a:rPr lang="en-GB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(példa)</a:t>
            </a:r>
            <a:endParaRPr lang="en-GB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2362200" y="32766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200" b="1" i="1">
                <a:solidFill>
                  <a:srgbClr val="009999"/>
                </a:solidFill>
              </a:rPr>
              <a:t>j</a:t>
            </a:r>
            <a:r>
              <a:rPr lang="hu-HU" sz="3200" b="1">
                <a:solidFill>
                  <a:srgbClr val="009999"/>
                </a:solidFill>
              </a:rPr>
              <a:t> = 1</a:t>
            </a:r>
            <a:endParaRPr lang="en-GB" sz="3200" b="1">
              <a:solidFill>
                <a:srgbClr val="009999"/>
              </a:solidFill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7467600" y="4994701"/>
            <a:ext cx="4343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</a:t>
            </a:r>
            <a:r>
              <a:rPr lang="hu-HU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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A</a:t>
            </a:r>
            <a:r>
              <a:rPr lang="hu-HU" b="1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latin typeface="Bookman Old Style" pitchFamily="18" charset="0"/>
              </a:rPr>
              <a:t>és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C’</a:t>
            </a:r>
            <a:r>
              <a:rPr lang="en-US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= 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08DAEC12-D0D5-4C5D-9023-2A5ADE617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53000"/>
            <a:ext cx="6324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1, -1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1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// B = 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rendezve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baseline="-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baseline="-1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- 1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8610600" cy="1143000"/>
          </a:xfrm>
        </p:spPr>
        <p:txBody>
          <a:bodyPr>
            <a:noAutofit/>
          </a:bodyPr>
          <a:lstStyle/>
          <a:p>
            <a:r>
              <a:rPr lang="ro-RO" sz="40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Összefésülésen alapuló rendezés </a:t>
            </a:r>
            <a:b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</a:br>
            <a:r>
              <a:rPr lang="hu-HU" sz="40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(merge-sort)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10363200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i="1" dirty="0">
                <a:cs typeface="Times New Roman" charset="0"/>
              </a:rPr>
              <a:t>Rendezzünk növekv</a:t>
            </a:r>
            <a:r>
              <a:rPr lang="hu-HU" i="1" dirty="0"/>
              <a:t>ő</a:t>
            </a:r>
            <a:r>
              <a:rPr lang="hu-HU" i="1" dirty="0">
                <a:cs typeface="Times New Roman" charset="0"/>
              </a:rPr>
              <a:t> sorrendbe egy egész számokból álló sor</a:t>
            </a:r>
            <a:r>
              <a:rPr lang="hu-HU" i="1" dirty="0"/>
              <a:t>ozato</a:t>
            </a:r>
            <a:r>
              <a:rPr lang="hu-HU" i="1" dirty="0">
                <a:cs typeface="Times New Roman" charset="0"/>
              </a:rPr>
              <a:t>t összefésüléssel</a:t>
            </a:r>
            <a:r>
              <a:rPr lang="hu-HU" i="1" dirty="0"/>
              <a:t>!</a:t>
            </a:r>
            <a:r>
              <a:rPr lang="hu-HU" i="1" dirty="0">
                <a:solidFill>
                  <a:srgbClr val="FFFF00"/>
                </a:solidFill>
                <a:cs typeface="Times New Roman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Megoldás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Összefésülés</a:t>
            </a:r>
            <a:r>
              <a:rPr lang="hu-HU" dirty="0">
                <a:cs typeface="Times New Roman" charset="0"/>
              </a:rPr>
              <a:t>: két rendezett sor</a:t>
            </a:r>
            <a:r>
              <a:rPr lang="hu-HU" dirty="0"/>
              <a:t>ozat</a:t>
            </a:r>
            <a:r>
              <a:rPr lang="hu-HU" dirty="0">
                <a:cs typeface="Times New Roman" charset="0"/>
              </a:rPr>
              <a:t>ból </a:t>
            </a:r>
            <a:r>
              <a:rPr lang="hu-HU" dirty="0"/>
              <a:t>elő</a:t>
            </a:r>
            <a:r>
              <a:rPr lang="hu-HU" dirty="0">
                <a:cs typeface="Times New Roman" charset="0"/>
              </a:rPr>
              <a:t>állítunk egy harmadik</a:t>
            </a:r>
            <a:r>
              <a:rPr lang="hu-HU" dirty="0"/>
              <a:t> </a:t>
            </a:r>
            <a:r>
              <a:rPr lang="hu-HU" dirty="0">
                <a:cs typeface="Times New Roman" charset="0"/>
              </a:rPr>
              <a:t>növekv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sorrend</a:t>
            </a:r>
            <a:r>
              <a:rPr lang="hu-HU" dirty="0"/>
              <a:t>ű sorozatot</a:t>
            </a:r>
            <a:r>
              <a:rPr lang="hu-HU" dirty="0">
                <a:cs typeface="Times New Roman" charset="0"/>
              </a:rPr>
              <a:t>. </a:t>
            </a: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Rendezés céljából</a:t>
            </a:r>
            <a:r>
              <a:rPr lang="hu-HU" dirty="0"/>
              <a:t>: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az adott sorozatot két részre osztjuk</a:t>
            </a:r>
            <a:r>
              <a:rPr lang="hu-HU" dirty="0">
                <a:cs typeface="Times New Roman" charset="0"/>
              </a:rPr>
              <a:t>. </a:t>
            </a:r>
            <a:r>
              <a:rPr lang="hu-HU" dirty="0"/>
              <a:t>E</a:t>
            </a:r>
            <a:r>
              <a:rPr lang="hu-HU" dirty="0">
                <a:cs typeface="Times New Roman" charset="0"/>
              </a:rPr>
              <a:t>zeket újból felosztjuk addig </a:t>
            </a:r>
            <a:r>
              <a:rPr lang="hu-HU" dirty="0"/>
              <a:t>a</a:t>
            </a:r>
            <a:r>
              <a:rPr lang="hu-HU" dirty="0">
                <a:cs typeface="Times New Roman" charset="0"/>
              </a:rPr>
              <a:t>míg a kapott rendez</a:t>
            </a:r>
            <a:r>
              <a:rPr lang="hu-HU" dirty="0"/>
              <a:t>e</a:t>
            </a:r>
            <a:r>
              <a:rPr lang="hu-HU" dirty="0">
                <a:cs typeface="Times New Roman" charset="0"/>
              </a:rPr>
              <a:t>n</a:t>
            </a:r>
            <a:r>
              <a:rPr lang="hu-HU" dirty="0"/>
              <a:t>dő</a:t>
            </a:r>
            <a:r>
              <a:rPr lang="hu-HU" dirty="0">
                <a:cs typeface="Times New Roman" charset="0"/>
              </a:rPr>
              <a:t> sor</a:t>
            </a:r>
            <a:r>
              <a:rPr lang="hu-HU" dirty="0"/>
              <a:t>ozat </a:t>
            </a:r>
            <a:r>
              <a:rPr lang="hu-HU" dirty="0">
                <a:cs typeface="Times New Roman" charset="0"/>
              </a:rPr>
              <a:t>egyelem</a:t>
            </a:r>
            <a:r>
              <a:rPr lang="hu-HU" dirty="0"/>
              <a:t>ű</a:t>
            </a:r>
            <a:r>
              <a:rPr lang="hu-HU" dirty="0">
                <a:cs typeface="Times New Roman" charset="0"/>
              </a:rPr>
              <a:t>; az</a:t>
            </a:r>
            <a:r>
              <a:rPr lang="hu-HU" dirty="0"/>
              <a:t> egyelemű </a:t>
            </a:r>
            <a:r>
              <a:rPr lang="hu-HU" dirty="0">
                <a:cs typeface="Times New Roman" charset="0"/>
              </a:rPr>
              <a:t>soro</a:t>
            </a:r>
            <a:r>
              <a:rPr lang="hu-HU" dirty="0"/>
              <a:t>zato</a:t>
            </a:r>
            <a:r>
              <a:rPr lang="hu-HU" dirty="0">
                <a:cs typeface="Times New Roman" charset="0"/>
              </a:rPr>
              <a:t>k</a:t>
            </a:r>
            <a:r>
              <a:rPr lang="hu-HU" dirty="0"/>
              <a:t> </a:t>
            </a:r>
            <a:r>
              <a:rPr lang="hu-HU" dirty="0">
                <a:cs typeface="Times New Roman" charset="0"/>
              </a:rPr>
              <a:t>rendezettek és megkezd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dhet a tulajdonképpeni összefésülés.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2" name="Object 0"/>
          <p:cNvGraphicFramePr>
            <a:graphicFrameLocks noChangeAspect="1"/>
          </p:cNvGraphicFramePr>
          <p:nvPr/>
        </p:nvGraphicFramePr>
        <p:xfrm>
          <a:off x="3124200" y="1143001"/>
          <a:ext cx="6934200" cy="467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3" imgW="2400480" imgH="1619280" progId="Word.Picture.8">
                  <p:embed/>
                </p:oleObj>
              </mc:Choice>
              <mc:Fallback>
                <p:oleObj name="Picture" r:id="rId3" imgW="2400480" imgH="1619280" progId="Word.Picture.8">
                  <p:embed/>
                  <p:pic>
                    <p:nvPicPr>
                      <p:cNvPr id="105472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143001"/>
                        <a:ext cx="6934200" cy="4678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0"/>
            <a:ext cx="10287000" cy="685800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Algoritmus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Összefésül(bal, közép, jobb):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i = bal, közép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végezd el: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endParaRPr lang="en-US" sz="2000" baseline="-25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vége(minden)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i = közép+1, jobb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végezd el: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vége(minden)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közép</a:t>
            </a:r>
            <a:r>
              <a:rPr lang="hu-HU" sz="20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+1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végtelen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jobb</a:t>
            </a:r>
            <a:r>
              <a:rPr lang="hu-HU" sz="20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+1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végtelen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bal </a:t>
            </a:r>
            <a:endParaRPr lang="hu-H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j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közép+1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k = bal, jobb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végezd el: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&lt;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akkor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k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: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+ 1 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különben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k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</a:t>
            </a:r>
            <a:r>
              <a:rPr lang="hu-HU" sz="20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: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+ 1 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vége(ha)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vége(minden)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Vége(algoritmus)</a:t>
            </a:r>
            <a:endParaRPr lang="en-US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0"/>
            <a:ext cx="9144000" cy="5334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Rendez(bal,  jobb):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bal &lt; jobb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 közép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[(bal+jobb)/2]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Rendez(bal, közép)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Rendez(közép+1, jobb)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Összefésül(bal, közép, jobb)</a:t>
            </a:r>
          </a:p>
          <a:p>
            <a:pPr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Vége(algoritmus)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 </a:t>
            </a:r>
          </a:p>
          <a:p>
            <a:pPr>
              <a:buFont typeface="Wingdings" pitchFamily="2" charset="2"/>
              <a:buNone/>
            </a:pP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612900" y="4083051"/>
            <a:ext cx="8978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  <a:cs typeface="Times New Roman" charset="0"/>
              </a:rPr>
              <a:t>A hívó programegységben 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Rendez(1, n) </a:t>
            </a:r>
            <a:r>
              <a:rPr lang="hu-HU" dirty="0">
                <a:latin typeface="+mn-lt"/>
                <a:cs typeface="Times New Roman" charset="0"/>
              </a:rPr>
              <a:t>algoritmust hívjuk.</a:t>
            </a:r>
            <a:endParaRPr lang="en-GB" dirty="0">
              <a:latin typeface="+mn-lt"/>
              <a:cs typeface="Times New Roman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8610600" cy="1143000"/>
          </a:xfrm>
        </p:spPr>
        <p:txBody>
          <a:bodyPr>
            <a:normAutofit/>
          </a:bodyPr>
          <a:lstStyle/>
          <a:p>
            <a:r>
              <a:rPr lang="ro-RO" sz="40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Gyorsrendezés (Quicksort)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10896600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o-RO" i="1" noProof="1">
                <a:cs typeface="Times New Roman" charset="0"/>
              </a:rPr>
              <a:t>Fölhasználva a Qui</a:t>
            </a:r>
            <a:r>
              <a:rPr lang="en-US" i="1" dirty="0">
                <a:cs typeface="Times New Roman" charset="0"/>
              </a:rPr>
              <a:t>c</a:t>
            </a:r>
            <a:r>
              <a:rPr lang="en-US" i="1" noProof="1">
                <a:cs typeface="Times New Roman" charset="0"/>
              </a:rPr>
              <a:t>kSort algoritmust, rendezzünk növekv</a:t>
            </a:r>
            <a:r>
              <a:rPr lang="hu-HU" i="1" dirty="0"/>
              <a:t>ő</a:t>
            </a:r>
            <a:r>
              <a:rPr lang="hu-HU" i="1" noProof="1">
                <a:cs typeface="Times New Roman" charset="0"/>
              </a:rPr>
              <a:t> sorrendbe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n</a:t>
            </a:r>
            <a:r>
              <a:rPr lang="hu-HU" i="1" noProof="1">
                <a:cs typeface="Times New Roman" charset="0"/>
              </a:rPr>
              <a:t> egész számot</a:t>
            </a:r>
            <a:r>
              <a:rPr lang="hu-HU" i="1" noProof="1"/>
              <a:t>!</a:t>
            </a:r>
          </a:p>
          <a:p>
            <a:pPr>
              <a:buFont typeface="Wingdings" pitchFamily="2" charset="2"/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Megoldás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A gyorsrendezés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oszd meg és uralkodj </a:t>
            </a:r>
            <a:r>
              <a:rPr lang="hu-HU" dirty="0">
                <a:cs typeface="Times New Roman" charset="0"/>
              </a:rPr>
              <a:t>módszeren alapszik, mivel az eredeti sorozatot úgy rendezi, hogy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két rendezendő részsorozatra meg a köztük levő elemre</a:t>
            </a:r>
            <a:r>
              <a:rPr lang="hu-HU" b="1" i="1" dirty="0">
                <a:solidFill>
                  <a:schemeClr val="accent1"/>
                </a:solidFill>
              </a:rPr>
              <a:t> </a:t>
            </a:r>
            <a:r>
              <a:rPr lang="hu-HU" dirty="0">
                <a:cs typeface="Times New Roman" charset="0"/>
              </a:rPr>
              <a:t>bontja.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A részsorozatok rendezése egymástól függetlenül történik.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dirty="0"/>
              <a:t>A</a:t>
            </a:r>
            <a:r>
              <a:rPr lang="hu-HU" dirty="0">
                <a:cs typeface="Times New Roman" charset="0"/>
              </a:rPr>
              <a:t> részeredmények összerakása hiányzik. </a:t>
            </a:r>
            <a:endParaRPr lang="hu-H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8534400" cy="1143000"/>
          </a:xfrm>
        </p:spPr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Megoldás</a:t>
            </a:r>
            <a:endParaRPr lang="hu-HU" sz="3200" noProof="1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10134600" cy="3429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dirty="0"/>
              <a:t>E</a:t>
            </a:r>
            <a:r>
              <a:rPr lang="hu-HU" dirty="0">
                <a:cs typeface="Times New Roman" charset="0"/>
              </a:rPr>
              <a:t>l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készítünk két részsorozatot</a:t>
            </a:r>
            <a:r>
              <a:rPr lang="hu-HU" dirty="0"/>
              <a:t>:</a:t>
            </a:r>
            <a:r>
              <a:rPr lang="hu-HU" dirty="0">
                <a:cs typeface="Times New Roman" charset="0"/>
              </a:rPr>
              <a:t> </a:t>
            </a:r>
            <a:endParaRPr lang="hu-HU" dirty="0"/>
          </a:p>
          <a:p>
            <a:r>
              <a:rPr lang="hu-HU" dirty="0">
                <a:cs typeface="Times New Roman" charset="0"/>
              </a:rPr>
              <a:t>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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x</a:t>
            </a:r>
            <a:r>
              <a:rPr lang="hu-HU" b="1" i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-1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részsorozat elemei </a:t>
            </a:r>
            <a:r>
              <a:rPr lang="en-US" dirty="0">
                <a:cs typeface="Times New Roman" charset="0"/>
              </a:rPr>
              <a:t>&lt;</a:t>
            </a:r>
            <a:r>
              <a:rPr lang="hu-HU" dirty="0">
                <a:cs typeface="Times New Roman" charset="0"/>
              </a:rPr>
              <a:t> mint az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+1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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n</a:t>
            </a:r>
            <a:r>
              <a:rPr lang="hu-HU" dirty="0">
                <a:cs typeface="Times New Roman" charset="0"/>
              </a:rPr>
              <a:t> tömb elemei </a:t>
            </a:r>
            <a:endParaRPr lang="hu-HU" dirty="0"/>
          </a:p>
          <a:p>
            <a:r>
              <a:rPr lang="hu-HU" dirty="0">
                <a:cs typeface="Times New Roman" charset="0"/>
              </a:rPr>
              <a:t>Közöttük található az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</a:t>
            </a:r>
            <a:r>
              <a:rPr lang="en-US" b="1" i="1" baseline="-30000" dirty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en-US" dirty="0">
                <a:cs typeface="Times New Roman" charset="0"/>
              </a:rPr>
              <a:t>&gt;</a:t>
            </a:r>
            <a:r>
              <a:rPr lang="hu-HU" dirty="0">
                <a:cs typeface="Times New Roman" charset="0"/>
              </a:rPr>
              <a:t> mint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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-1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részsorozat bármely eleme és </a:t>
            </a:r>
            <a:r>
              <a:rPr lang="en-US" dirty="0">
                <a:cs typeface="Times New Roman" charset="0"/>
              </a:rPr>
              <a:t>&lt;</a:t>
            </a:r>
            <a:r>
              <a:rPr lang="hu-HU" dirty="0">
                <a:cs typeface="Times New Roman" charset="0"/>
              </a:rPr>
              <a:t> mint az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m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+1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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n</a:t>
            </a:r>
            <a:r>
              <a:rPr lang="hu-HU" dirty="0">
                <a:cs typeface="Times New Roman" charset="0"/>
              </a:rPr>
              <a:t> részsorozat összes eleme.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Strázsa</a:t>
            </a:r>
            <a:r>
              <a:rPr lang="hu-HU" dirty="0"/>
              <a:t>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őrszem</a:t>
            </a:r>
            <a:r>
              <a:rPr lang="hu-HU" dirty="0"/>
              <a:t>)</a:t>
            </a:r>
            <a:r>
              <a:rPr lang="hu-HU" noProof="1"/>
              <a:t>: a</a:t>
            </a:r>
            <a:r>
              <a:rPr lang="hu-HU" noProof="1">
                <a:cs typeface="Times New Roman" charset="0"/>
              </a:rPr>
              <a:t>z az elem, </a:t>
            </a:r>
            <a:r>
              <a:rPr lang="hu-HU" noProof="1"/>
              <a:t>a</a:t>
            </a:r>
            <a:r>
              <a:rPr lang="hu-HU" noProof="1">
                <a:cs typeface="Times New Roman" charset="0"/>
              </a:rPr>
              <a:t>mely meghatározza a helyet ahol az adott tömb két részre oszlik.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Ennek a helynek a meghatározása kulcskérdés az algoritmus végrehajtása során. </a:t>
            </a:r>
            <a:endParaRPr lang="hu-HU" noProof="1">
              <a:cs typeface="Times New Roman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A strázsa helye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103632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o-RO" noProof="1">
                <a:cs typeface="Times New Roman" charset="0"/>
              </a:rPr>
              <a:t>Gyakran</a:t>
            </a:r>
            <a:r>
              <a:rPr lang="ro-RO" noProof="1"/>
              <a:t>: </a:t>
            </a:r>
            <a:r>
              <a:rPr lang="ro-RO" noProof="1">
                <a:cs typeface="Times New Roman" charset="0"/>
              </a:rPr>
              <a:t>az </a:t>
            </a:r>
            <a:r>
              <a:rPr lang="ro-RO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x</a:t>
            </a:r>
            <a:r>
              <a:rPr lang="ro-RO" b="1" baseline="-25000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</a:t>
            </a:r>
            <a:r>
              <a:rPr lang="ro-RO" noProof="1">
                <a:cs typeface="Times New Roman" charset="0"/>
              </a:rPr>
              <a:t>-et választjuk strázsának. </a:t>
            </a:r>
            <a:endParaRPr lang="ro-RO" noProof="1"/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Elindulunk a tömb két széls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elemét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l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felcseréljük egymás közt azokat az elemeket</a:t>
            </a:r>
            <a:r>
              <a:rPr lang="hu-HU" dirty="0">
                <a:cs typeface="Times New Roman" charset="0"/>
              </a:rPr>
              <a:t>,</a:t>
            </a:r>
            <a:endParaRPr lang="en-US" dirty="0">
              <a:cs typeface="Times New Roman" charset="0"/>
            </a:endParaRPr>
          </a:p>
          <a:p>
            <a:r>
              <a:rPr lang="hu-HU" dirty="0">
                <a:cs typeface="Times New Roman" charset="0"/>
              </a:rPr>
              <a:t>amelyek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nagyobbak</a:t>
            </a:r>
            <a:r>
              <a:rPr lang="hu-HU" dirty="0">
                <a:cs typeface="Times New Roman" charset="0"/>
              </a:rPr>
              <a:t>, vagy egyenl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k a strázsával (és a tömb els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részében találhatók) azokkal, </a:t>
            </a:r>
            <a:endParaRPr lang="hu-HU" dirty="0"/>
          </a:p>
          <a:p>
            <a:r>
              <a:rPr lang="hu-HU" dirty="0">
                <a:cs typeface="Times New Roman" charset="0"/>
              </a:rPr>
              <a:t>amelyek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kisebbek</a:t>
            </a:r>
            <a:r>
              <a:rPr lang="hu-HU" dirty="0">
                <a:cs typeface="Times New Roman" charset="0"/>
              </a:rPr>
              <a:t> mint a strázsa (és a tömb második részében találhatók). </a:t>
            </a:r>
            <a:endParaRPr lang="hu-HU" dirty="0"/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Ahol ez a bejárás véget ér, ott fogjuk két részre osztani a tömböt. </a:t>
            </a:r>
            <a:endParaRPr lang="hu-H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17638"/>
            <a:ext cx="10210800" cy="52117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8, 7, 6, 10, 4, 11, 2, 5, 9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</a:t>
            </a:r>
            <a:r>
              <a:rPr lang="hu-HU" sz="2800" dirty="0">
                <a:cs typeface="Times New Roman" charset="0"/>
              </a:rPr>
              <a:t>a rende</a:t>
            </a:r>
            <a:r>
              <a:rPr lang="hu-HU" sz="2800" dirty="0"/>
              <a:t>zendő</a:t>
            </a:r>
            <a:r>
              <a:rPr lang="hu-HU" sz="2800" dirty="0">
                <a:cs typeface="Times New Roman" charset="0"/>
              </a:rPr>
              <a:t> soro</a:t>
            </a:r>
            <a:r>
              <a:rPr lang="hu-HU" sz="2800" dirty="0"/>
              <a:t>z</a:t>
            </a:r>
            <a:r>
              <a:rPr lang="hu-HU" sz="2800" dirty="0">
                <a:cs typeface="Times New Roman" charset="0"/>
              </a:rPr>
              <a:t>at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</a:t>
            </a:r>
            <a:r>
              <a:rPr lang="hu-HU" sz="2800" b="1" dirty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hu-HU" sz="2800" dirty="0">
                <a:cs typeface="Times New Roman" charset="0"/>
              </a:rPr>
              <a:t>7, 6, 10, 4, 11, 2, 5,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9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(8 &lt; 9)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7, 6, 10, 4, 11, 2,</a:t>
            </a:r>
            <a:r>
              <a:rPr lang="hu-HU" sz="28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sz="2800" dirty="0">
                <a:cs typeface="Times New Roman" charset="0"/>
              </a:rPr>
              <a:t>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(8 &gt; 5) </a:t>
            </a:r>
            <a:r>
              <a:rPr lang="hu-H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 csere</a:t>
            </a:r>
            <a:endParaRPr lang="hu-H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7</a:t>
            </a:r>
            <a:r>
              <a:rPr lang="hu-HU" sz="2800" dirty="0">
                <a:cs typeface="Times New Roman" charset="0"/>
              </a:rPr>
              <a:t>, 6, 10, 4, 11, 2,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(7 &lt; 8)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5, 7,</a:t>
            </a:r>
            <a:r>
              <a:rPr lang="hu-HU" sz="2800" b="1" dirty="0"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6</a:t>
            </a:r>
            <a:r>
              <a:rPr lang="hu-HU" sz="2800" dirty="0">
                <a:cs typeface="Times New Roman" charset="0"/>
              </a:rPr>
              <a:t>, 10, 4, 11, 2,</a:t>
            </a:r>
            <a:r>
              <a:rPr lang="hu-HU" sz="2800" b="1" dirty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(6 &lt; 8)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5, 7, 6,</a:t>
            </a:r>
            <a:r>
              <a:rPr lang="hu-HU" sz="2800" b="1" dirty="0"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10</a:t>
            </a:r>
            <a:r>
              <a:rPr lang="hu-HU" sz="2800" dirty="0">
                <a:cs typeface="Times New Roman" charset="0"/>
              </a:rPr>
              <a:t>, 4, 11, 2,</a:t>
            </a:r>
            <a:r>
              <a:rPr lang="hu-HU" sz="2800" b="1" dirty="0"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(10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&gt;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8) </a:t>
            </a:r>
            <a:r>
              <a:rPr lang="hu-H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 csere</a:t>
            </a:r>
            <a:endParaRPr lang="hu-H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5, 7, 6,</a:t>
            </a:r>
            <a:r>
              <a:rPr lang="hu-HU" sz="28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4, 11,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2</a:t>
            </a:r>
            <a:r>
              <a:rPr lang="hu-HU" sz="2800" dirty="0">
                <a:cs typeface="Times New Roman" charset="0"/>
              </a:rPr>
              <a:t>, 10,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 &gt; 2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hu-H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 csere</a:t>
            </a:r>
            <a:endParaRPr lang="hu-H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/>
              <a:t>5, </a:t>
            </a:r>
            <a:r>
              <a:rPr lang="hu-HU" sz="2800" dirty="0">
                <a:cs typeface="Times New Roman" charset="0"/>
              </a:rPr>
              <a:t>7, 6, 2,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4</a:t>
            </a:r>
            <a:r>
              <a:rPr lang="hu-HU" sz="2800" dirty="0">
                <a:cs typeface="Times New Roman" charset="0"/>
              </a:rPr>
              <a:t>, 11,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10,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(4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&lt;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8)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5, 7, 6, 2, 4,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11</a:t>
            </a:r>
            <a:r>
              <a:rPr lang="hu-H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,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10,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            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11 &gt; 8</a:t>
            </a:r>
            <a:r>
              <a:rPr lang="hu-H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hu-H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 csere</a:t>
            </a:r>
            <a:endParaRPr lang="hu-H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800" dirty="0">
                <a:cs typeface="Times New Roman" charset="0"/>
              </a:rPr>
              <a:t>5, 7, 6, 2, 4,</a:t>
            </a:r>
            <a:r>
              <a:rPr lang="hu-H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dirty="0">
                <a:cs typeface="Times New Roman" charset="0"/>
              </a:rPr>
              <a:t>, 11, 10, 9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		</a:t>
            </a: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sz="28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sz="2800" dirty="0">
                <a:cs typeface="Times New Roman" charset="0"/>
              </a:rPr>
              <a:t>a </a:t>
            </a:r>
            <a:r>
              <a:rPr lang="hu-HU" sz="2800" i="1" dirty="0">
                <a:cs typeface="Times New Roman" charset="0"/>
              </a:rPr>
              <a:t>végleges</a:t>
            </a:r>
            <a:r>
              <a:rPr lang="hu-HU" sz="2800" dirty="0">
                <a:cs typeface="Times New Roman" charset="0"/>
              </a:rPr>
              <a:t> helyére került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Példák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106680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dirty="0">
                <a:cs typeface="Times New Roman" pitchFamily="18" charset="0"/>
              </a:rPr>
              <a:t>a) </a:t>
            </a:r>
            <a:r>
              <a:rPr lang="hu-HU" dirty="0"/>
              <a:t>Legyen</a:t>
            </a:r>
            <a:r>
              <a:rPr lang="hu-HU" dirty="0">
                <a:cs typeface="Times New Roman" pitchFamily="18" charset="0"/>
              </a:rPr>
              <a:t> a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s</a:t>
            </a:r>
            <a:r>
              <a:rPr lang="hu-HU" dirty="0"/>
              <a:t>orozat</a:t>
            </a:r>
            <a:r>
              <a:rPr lang="hu-HU" dirty="0">
                <a:cs typeface="Times New Roman" pitchFamily="18" charset="0"/>
              </a:rPr>
              <a:t>: </a:t>
            </a:r>
            <a:endParaRPr lang="en-US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z ellen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rzés végeredményeként kiderül, hogy a sor</a:t>
            </a:r>
            <a:r>
              <a:rPr lang="hu-HU" dirty="0"/>
              <a:t>ozat</a:t>
            </a:r>
            <a:r>
              <a:rPr lang="hu-HU" dirty="0">
                <a:cs typeface="Times New Roman" pitchFamily="18" charset="0"/>
              </a:rPr>
              <a:t> rendezett.</a:t>
            </a:r>
            <a:endParaRPr lang="en-US" b="1" dirty="0">
              <a:solidFill>
                <a:schemeClr val="folHlink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endParaRPr lang="hu-HU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dirty="0">
                <a:cs typeface="Times New Roman" pitchFamily="18" charset="0"/>
              </a:rPr>
              <a:t>b) Ha a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s</a:t>
            </a:r>
            <a:r>
              <a:rPr lang="hu-HU" dirty="0"/>
              <a:t>orozato</a:t>
            </a:r>
            <a:r>
              <a:rPr lang="hu-HU" dirty="0">
                <a:cs typeface="Times New Roman" pitchFamily="18" charset="0"/>
              </a:rPr>
              <a:t>t kell rendezni:</a:t>
            </a:r>
            <a:endParaRPr lang="en-US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hu-HU" dirty="0"/>
              <a:t>C</a:t>
            </a:r>
            <a:r>
              <a:rPr lang="hu-HU" dirty="0">
                <a:cs typeface="Times New Roman" pitchFamily="18" charset="0"/>
              </a:rPr>
              <a:t>sak az utolsó két szám nincs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helyen.</a:t>
            </a:r>
            <a:endParaRPr lang="hu-H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dirty="0"/>
              <a:t>                                 </a:t>
            </a:r>
            <a:r>
              <a:rPr lang="hu-HU" dirty="0">
                <a:cs typeface="Times New Roman" pitchFamily="18" charset="0"/>
              </a:rPr>
              <a:t>Ha felcseréljük ezt a két számot: </a:t>
            </a:r>
            <a:endParaRPr lang="en-US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en-US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 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r>
              <a:rPr lang="hu-HU" dirty="0"/>
              <a:t>E</a:t>
            </a:r>
            <a:r>
              <a:rPr lang="hu-HU" dirty="0">
                <a:cs typeface="Times New Roman" pitchFamily="18" charset="0"/>
              </a:rPr>
              <a:t>gyetlen csere után</a:t>
            </a:r>
            <a:r>
              <a:rPr lang="en-US" b="1" dirty="0">
                <a:cs typeface="Times New Roman" pitchFamily="18" charset="0"/>
              </a:rPr>
              <a:t> </a:t>
            </a:r>
            <a:r>
              <a:rPr lang="hu-HU" dirty="0"/>
              <a:t>r</a:t>
            </a:r>
            <a:r>
              <a:rPr lang="hu-HU" dirty="0">
                <a:cs typeface="Times New Roman" pitchFamily="18" charset="0"/>
              </a:rPr>
              <a:t>endezett sor</a:t>
            </a:r>
            <a:r>
              <a:rPr lang="hu-HU" dirty="0"/>
              <a:t>ozat</a:t>
            </a:r>
            <a:r>
              <a:rPr lang="hu-HU" dirty="0">
                <a:cs typeface="Times New Roman" pitchFamily="18" charset="0"/>
              </a:rPr>
              <a:t>hoz jutottunk.</a:t>
            </a:r>
            <a:endParaRPr lang="en-US" b="1" dirty="0">
              <a:solidFill>
                <a:schemeClr val="folHlink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endParaRPr lang="en-US" b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Példa</a:t>
            </a:r>
            <a:endParaRPr lang="en-GB" b="1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17638"/>
            <a:ext cx="10363200" cy="52879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dirty="0">
                <a:cs typeface="Times New Roman" charset="0"/>
              </a:rPr>
              <a:t>-tól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balra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es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részsorozatban csak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-nál kisebb </a:t>
            </a:r>
            <a:r>
              <a:rPr lang="hu-HU" dirty="0">
                <a:cs typeface="Times New Roman" charset="0"/>
              </a:rPr>
              <a:t>számok találhatók, </a:t>
            </a:r>
            <a:endParaRPr lang="en-US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r>
              <a:rPr lang="hu-HU" dirty="0"/>
              <a:t>-tól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jobbra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es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részsorozatban csak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-nál nagyobb </a:t>
            </a:r>
            <a:r>
              <a:rPr lang="hu-HU" dirty="0">
                <a:cs typeface="Times New Roman" charset="0"/>
              </a:rPr>
              <a:t>szám</a:t>
            </a:r>
            <a:r>
              <a:rPr lang="hu-HU" dirty="0"/>
              <a:t>o</a:t>
            </a:r>
            <a:r>
              <a:rPr lang="hu-HU" dirty="0">
                <a:cs typeface="Times New Roman" charset="0"/>
              </a:rPr>
              <a:t>k vannak.</a:t>
            </a:r>
            <a:endParaRPr lang="en-US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(5, 7, 6, 2, 4),</a:t>
            </a:r>
            <a:r>
              <a:rPr lang="hu-HU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8</a:t>
            </a:r>
            <a:r>
              <a:rPr lang="hu-HU" dirty="0">
                <a:cs typeface="Times New Roman" charset="0"/>
              </a:rPr>
              <a:t>, (11, 10, 9)</a:t>
            </a:r>
            <a:endParaRPr lang="en-US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Ezt a két részsorozatot feldolgozzuk az el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bbi módon. A bal részsorozat a következ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átalakulásokon megy át:  </a:t>
            </a:r>
            <a:endParaRPr lang="en-US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</a:rPr>
              <a:t>(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dirty="0">
                <a:cs typeface="Times New Roman" charset="0"/>
              </a:rPr>
              <a:t>, 7, 6, 2,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4</a:t>
            </a:r>
            <a:r>
              <a:rPr lang="hu-HU" dirty="0">
                <a:cs typeface="Times New Roman" charset="0"/>
              </a:rPr>
              <a:t>) </a:t>
            </a:r>
            <a:r>
              <a:rPr lang="hu-HU" dirty="0">
                <a:cs typeface="Times New Roman" charset="0"/>
                <a:sym typeface="Symbol" pitchFamily="18" charset="2"/>
              </a:rPr>
              <a:t></a:t>
            </a:r>
            <a:r>
              <a:rPr lang="hu-HU" dirty="0">
                <a:cs typeface="Times New Roman" charset="0"/>
              </a:rPr>
              <a:t> (</a:t>
            </a:r>
            <a:r>
              <a:rPr lang="hu-HU" dirty="0" err="1">
                <a:cs typeface="Times New Roman" charset="0"/>
              </a:rPr>
              <a:t>4</a:t>
            </a:r>
            <a:r>
              <a:rPr lang="hu-HU" dirty="0">
                <a:cs typeface="Times New Roman" charset="0"/>
              </a:rPr>
              <a:t>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7</a:t>
            </a:r>
            <a:r>
              <a:rPr lang="hu-HU" dirty="0">
                <a:cs typeface="Times New Roman" charset="0"/>
              </a:rPr>
              <a:t>, 6, 2,</a:t>
            </a:r>
            <a:r>
              <a:rPr lang="hu-H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dirty="0">
                <a:cs typeface="Times New Roman" charset="0"/>
              </a:rPr>
              <a:t>) </a:t>
            </a:r>
            <a:r>
              <a:rPr lang="hu-HU" dirty="0">
                <a:cs typeface="Times New Roman" charset="0"/>
                <a:sym typeface="Symbol" pitchFamily="18" charset="2"/>
              </a:rPr>
              <a:t></a:t>
            </a:r>
            <a:r>
              <a:rPr lang="hu-HU" dirty="0">
                <a:cs typeface="Times New Roman" charset="0"/>
              </a:rPr>
              <a:t> (4,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dirty="0">
                <a:cs typeface="Times New Roman" charset="0"/>
              </a:rPr>
              <a:t>, 6,</a:t>
            </a:r>
            <a:r>
              <a:rPr lang="hu-H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2</a:t>
            </a:r>
            <a:r>
              <a:rPr lang="hu-HU" dirty="0">
                <a:cs typeface="Times New Roman" charset="0"/>
              </a:rPr>
              <a:t>, 7) </a:t>
            </a:r>
            <a:r>
              <a:rPr lang="hu-HU" dirty="0">
                <a:cs typeface="Times New Roman" charset="0"/>
                <a:sym typeface="Symbol" pitchFamily="18" charset="2"/>
              </a:rPr>
              <a:t></a:t>
            </a:r>
            <a:r>
              <a:rPr lang="hu-HU" dirty="0">
                <a:cs typeface="Times New Roman" charset="0"/>
              </a:rPr>
              <a:t> (4, 2,</a:t>
            </a:r>
            <a:r>
              <a:rPr lang="hu-H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6</a:t>
            </a:r>
            <a:r>
              <a:rPr lang="hu-HU" dirty="0">
                <a:cs typeface="Times New Roman" charset="0"/>
              </a:rPr>
              <a:t>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dirty="0">
                <a:cs typeface="Times New Roman" charset="0"/>
              </a:rPr>
              <a:t>, 7) </a:t>
            </a:r>
            <a:r>
              <a:rPr lang="hu-HU" dirty="0">
                <a:cs typeface="Times New Roman" charset="0"/>
                <a:sym typeface="Symbol" pitchFamily="18" charset="2"/>
              </a:rPr>
              <a:t></a:t>
            </a:r>
            <a:r>
              <a:rPr lang="hu-HU" dirty="0">
                <a:cs typeface="Times New Roman" charset="0"/>
              </a:rPr>
              <a:t> (4, 2),</a:t>
            </a:r>
            <a:r>
              <a:rPr lang="hu-H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5</a:t>
            </a:r>
            <a:r>
              <a:rPr lang="hu-HU" dirty="0">
                <a:cs typeface="Times New Roman" charset="0"/>
              </a:rPr>
              <a:t>, (6, 7)</a:t>
            </a:r>
          </a:p>
          <a:p>
            <a:pPr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(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4</a:t>
            </a:r>
            <a:r>
              <a:rPr lang="hu-HU" dirty="0">
                <a:cs typeface="Times New Roman" charset="0"/>
                <a:sym typeface="Symbol" pitchFamily="18" charset="2"/>
              </a:rPr>
              <a:t>,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2</a:t>
            </a:r>
            <a:r>
              <a:rPr lang="hu-HU" dirty="0">
                <a:cs typeface="Times New Roman" charset="0"/>
                <a:sym typeface="Symbol" pitchFamily="18" charset="2"/>
              </a:rPr>
              <a:t>)  (</a:t>
            </a:r>
            <a:r>
              <a:rPr lang="hu-HU" dirty="0" err="1">
                <a:cs typeface="Times New Roman" charset="0"/>
                <a:sym typeface="Symbol" pitchFamily="18" charset="2"/>
              </a:rPr>
              <a:t>2</a:t>
            </a:r>
            <a:r>
              <a:rPr lang="hu-HU" dirty="0">
                <a:cs typeface="Times New Roman" charset="0"/>
                <a:sym typeface="Symbol" pitchFamily="18" charset="2"/>
              </a:rPr>
              <a:t>, 4)</a:t>
            </a:r>
            <a:r>
              <a:rPr lang="hu-HU" dirty="0">
                <a:sym typeface="Symbol" pitchFamily="18" charset="2"/>
              </a:rPr>
              <a:t>, </a:t>
            </a:r>
          </a:p>
          <a:p>
            <a:pPr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(6, 7) marad változatlanul.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Az eredeti sorozat jobb részsorozata a következ</a:t>
            </a:r>
            <a:r>
              <a:rPr lang="hu-HU" dirty="0">
                <a:sym typeface="Symbol" pitchFamily="18" charset="2"/>
              </a:rPr>
              <a:t>ő</a:t>
            </a:r>
            <a:r>
              <a:rPr lang="hu-HU" dirty="0">
                <a:cs typeface="Times New Roman" charset="0"/>
                <a:sym typeface="Symbol" pitchFamily="18" charset="2"/>
              </a:rPr>
              <a:t> lépések során rendez</a:t>
            </a:r>
            <a:r>
              <a:rPr lang="hu-HU" dirty="0">
                <a:sym typeface="Symbol" pitchFamily="18" charset="2"/>
              </a:rPr>
              <a:t>ő</a:t>
            </a:r>
            <a:r>
              <a:rPr lang="hu-HU" dirty="0">
                <a:cs typeface="Times New Roman" charset="0"/>
                <a:sym typeface="Symbol" pitchFamily="18" charset="2"/>
              </a:rPr>
              <a:t>dik:  </a:t>
            </a:r>
            <a:endParaRPr lang="en-US" dirty="0">
              <a:cs typeface="Times New Roman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(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11</a:t>
            </a:r>
            <a:r>
              <a:rPr lang="hu-HU" dirty="0">
                <a:cs typeface="Times New Roman" charset="0"/>
                <a:sym typeface="Symbol" pitchFamily="18" charset="2"/>
              </a:rPr>
              <a:t>, 10,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9</a:t>
            </a:r>
            <a:r>
              <a:rPr lang="hu-HU" dirty="0">
                <a:cs typeface="Times New Roman" charset="0"/>
                <a:sym typeface="Symbol" pitchFamily="18" charset="2"/>
              </a:rPr>
              <a:t>)  (9,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10</a:t>
            </a:r>
            <a:r>
              <a:rPr lang="hu-HU" dirty="0">
                <a:cs typeface="Times New Roman" charset="0"/>
                <a:sym typeface="Symbol" pitchFamily="18" charset="2"/>
              </a:rPr>
              <a:t>,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11</a:t>
            </a:r>
            <a:r>
              <a:rPr lang="hu-HU" dirty="0">
                <a:cs typeface="Times New Roman" charset="0"/>
                <a:sym typeface="Symbol" pitchFamily="18" charset="2"/>
              </a:rPr>
              <a:t>)  (9, 10),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 </a:t>
            </a: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  <a:sym typeface="Symbol" pitchFamily="18" charset="2"/>
              </a:rPr>
              <a:t>11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Így az eredeti sorozat </a:t>
            </a:r>
            <a:r>
              <a:rPr lang="hu-HU" dirty="0">
                <a:sym typeface="Symbol" pitchFamily="18" charset="2"/>
              </a:rPr>
              <a:t>most</a:t>
            </a:r>
            <a:r>
              <a:rPr lang="hu-HU" dirty="0">
                <a:cs typeface="Times New Roman" charset="0"/>
                <a:sym typeface="Symbol" pitchFamily="18" charset="2"/>
              </a:rPr>
              <a:t>: </a:t>
            </a:r>
            <a:endParaRPr lang="hu-HU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cs typeface="Times New Roman" charset="0"/>
                <a:sym typeface="Symbol" pitchFamily="18" charset="2"/>
              </a:rPr>
              <a:t>2, 4, 5, 6, 7, 8, 9, 10, 11. </a:t>
            </a:r>
            <a:endParaRPr lang="en-GB" dirty="0">
              <a:cs typeface="Times New Roman" charset="0"/>
              <a:sym typeface="Symbol" pitchFamily="18" charset="2"/>
            </a:endParaRPr>
          </a:p>
          <a:p>
            <a:pPr>
              <a:buNone/>
            </a:pPr>
            <a:endParaRPr lang="hu-HU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cs typeface="Times New Roman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11734800" cy="5410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QuickSort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(bal, jobb):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bal &lt; jobb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Feloszt(bal, jobb, m)  	   		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meghatározzuk azt az m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//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helyet, ahol a sorozatot két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részsorozatra bontjuk,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miközben egy elem a végleges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 helyére kerül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QuickSort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(bal, m - 1)	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QuickSort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(m + 1, jobb)	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Vége(algoritmus)</a:t>
            </a:r>
          </a:p>
          <a:p>
            <a:pPr>
              <a:buFont typeface="Wingdings" pitchFamily="2" charset="2"/>
              <a:buNone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2039600" cy="6858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Feloszt(bal, jobb, m):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strázsa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bal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bal – 1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jobb + 1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Ismételd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Ismételd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j – 1			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megkeressük azt a j-t amelyre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&gt; strázsa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ameddig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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strázsa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Ismételd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i + 1		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megkeressük azt az i-t amelyre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&lt; strázsa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ameddig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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strázsa</a:t>
            </a:r>
          </a:p>
          <a:p>
            <a:pPr algn="r"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i &lt; j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akkor				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felcseréljük ezt a két elemet </a:t>
            </a:r>
            <a:endParaRPr lang="hu-HU" sz="22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			felcserél(x</a:t>
            </a:r>
            <a:r>
              <a:rPr lang="hu-HU" sz="22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i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,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x</a:t>
            </a:r>
            <a:r>
              <a:rPr lang="hu-HU" sz="22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j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)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   vége(ha)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ameddig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i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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j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			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ezeket addig végezzük, amíg i kisebb mint j </a:t>
            </a:r>
            <a:endParaRPr lang="hu-HU" sz="22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   m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j	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		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Vége(algoritmus)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Feloszt másképp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94086"/>
            <a:ext cx="11201400" cy="5082914"/>
          </a:xfrm>
        </p:spPr>
        <p:txBody>
          <a:bodyPr>
            <a:noAutofit/>
          </a:bodyPr>
          <a:lstStyle/>
          <a:p>
            <a:r>
              <a:rPr lang="hu-HU" dirty="0"/>
              <a:t>M</a:t>
            </a:r>
            <a:r>
              <a:rPr lang="hu-HU" dirty="0">
                <a:cs typeface="Times New Roman" charset="0"/>
              </a:rPr>
              <a:t>inden lépésben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nyilvántartjuk annak a két elemnek az indexét, amelyeket össze kell hasonlítanunk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hu-HU" dirty="0">
                <a:cs typeface="Times New Roman" charset="0"/>
              </a:rPr>
              <a:t>Minden lépésben megváltozik a két index közül valamelyik, aszerint, hogy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jobbról haladunk balra</a:t>
            </a:r>
            <a:r>
              <a:rPr lang="hu-HU" dirty="0">
                <a:cs typeface="Times New Roman" charset="0"/>
              </a:rPr>
              <a:t>, vagy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balról jobbra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.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cs typeface="Times New Roman" charset="0"/>
            </a:endParaRPr>
          </a:p>
          <a:p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ii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>
                <a:cs typeface="Times New Roman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jj</a:t>
            </a:r>
            <a:r>
              <a:rPr lang="hu-HU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>
                <a:cs typeface="Times New Roman" charset="0"/>
              </a:rPr>
              <a:t>segítségével minden lépésben nyilvántartjuk, hogy melyik index fog n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ni és melyik fog csökkenni. </a:t>
            </a:r>
          </a:p>
          <a:p>
            <a:pPr>
              <a:lnSpc>
                <a:spcPct val="90000"/>
              </a:lnSpc>
            </a:pPr>
            <a:r>
              <a:rPr lang="hu-HU" dirty="0">
                <a:cs typeface="Times New Roman" charset="0"/>
              </a:rPr>
              <a:t>Kezdetben az els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elemet hasonlítjuk azokkal, amelyek a sorozat végén találhat</a:t>
            </a:r>
            <a:r>
              <a:rPr lang="hu-HU" dirty="0"/>
              <a:t>ó</a:t>
            </a:r>
            <a:r>
              <a:rPr lang="hu-HU" dirty="0">
                <a:cs typeface="Times New Roman" charset="0"/>
              </a:rPr>
              <a:t>k jobbról balra haladva. </a:t>
            </a:r>
            <a:endParaRPr lang="hu-HU" dirty="0"/>
          </a:p>
          <a:p>
            <a:pPr>
              <a:lnSpc>
                <a:spcPct val="90000"/>
              </a:lnSpc>
            </a:pPr>
            <a:r>
              <a:rPr lang="hu-HU" dirty="0"/>
              <a:t>A</a:t>
            </a:r>
            <a:r>
              <a:rPr lang="hu-HU" dirty="0">
                <a:cs typeface="Times New Roman" charset="0"/>
              </a:rPr>
              <a:t> bal index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</a:t>
            </a:r>
            <a:r>
              <a:rPr lang="hu-HU" dirty="0">
                <a:cs typeface="Times New Roman" charset="0"/>
              </a:rPr>
              <a:t>) nem változik, és a jobb index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hu-HU" dirty="0">
                <a:cs typeface="Times New Roman" charset="0"/>
              </a:rPr>
              <a:t>) csökken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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ii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0</a:t>
            </a:r>
            <a:r>
              <a:rPr lang="hu-HU" dirty="0">
                <a:cs typeface="Times New Roman" charset="0"/>
              </a:rPr>
              <a:t>, 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jj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 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–1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hu-HU" dirty="0">
                <a:cs typeface="Times New Roman" charset="0"/>
              </a:rPr>
              <a:t>Az els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felcserélés után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>
                <a:cs typeface="Times New Roman" charset="0"/>
              </a:rPr>
              <a:t>n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>
                <a:cs typeface="Times New Roman" charset="0"/>
              </a:rPr>
              <a:t>rögzített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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ii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1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jj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0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. 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hu-HU" dirty="0">
                <a:cs typeface="Times New Roman" charset="0"/>
              </a:rPr>
              <a:t>Az összehasonlításokat addig folytatjuk míg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dirty="0">
                <a:cs typeface="Times New Roman" charset="0"/>
              </a:rPr>
              <a:t>egyenl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lesz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hu-HU" dirty="0">
                <a:cs typeface="Times New Roman" charset="0"/>
              </a:rPr>
              <a:t>-vel. </a:t>
            </a:r>
            <a:endParaRPr lang="hu-HU" dirty="0"/>
          </a:p>
          <a:p>
            <a:pPr>
              <a:lnSpc>
                <a:spcPct val="90000"/>
              </a:lnSpc>
            </a:pPr>
            <a:r>
              <a:rPr lang="hu-HU" dirty="0">
                <a:cs typeface="Times New Roman" charset="0"/>
              </a:rPr>
              <a:t>Amikor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=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 j</a:t>
            </a:r>
            <a:r>
              <a:rPr lang="hu-HU" dirty="0">
                <a:cs typeface="Times New Roman" charset="0"/>
              </a:rPr>
              <a:t>, a</a:t>
            </a:r>
            <a:r>
              <a:rPr lang="hu-HU" dirty="0"/>
              <a:t>z</a:t>
            </a:r>
            <a:r>
              <a:rPr lang="hu-HU" dirty="0">
                <a:cs typeface="Times New Roman" charset="0"/>
              </a:rPr>
              <a:t> els</a:t>
            </a:r>
            <a:r>
              <a:rPr lang="hu-HU" dirty="0"/>
              <a:t>ő</a:t>
            </a:r>
            <a:r>
              <a:rPr lang="hu-HU" dirty="0">
                <a:cs typeface="Times New Roman" charset="0"/>
              </a:rPr>
              <a:t> elem az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i</a:t>
            </a:r>
            <a:r>
              <a:rPr lang="hu-HU" dirty="0" err="1">
                <a:cs typeface="Times New Roman" charset="0"/>
              </a:rPr>
              <a:t>-edik</a:t>
            </a:r>
            <a:r>
              <a:rPr lang="hu-HU" dirty="0">
                <a:cs typeface="Times New Roman" charset="0"/>
              </a:rPr>
              <a:t> helyre került, amely egyben a végleges hely. </a:t>
            </a:r>
            <a:endParaRPr lang="en-US" b="1" dirty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084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118872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Feloszt_2(bal,jobb,i):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bal; j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jobb 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ii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;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-1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j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végezd el: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&gt;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	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ha az elemek nincsenek a megfelel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ő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</a:rPr>
              <a:t> sorrendben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felcserél(x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x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ii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-jj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-id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vége(ha)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ii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jj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vége(amíg)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Vége(algoritmus)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2829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7772400" cy="1219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Feloszt másképp (3. módszer)</a:t>
            </a:r>
            <a:endParaRPr lang="ro-RO" sz="4000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11887200" cy="5867400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Feloszt_3(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q): </a:t>
            </a:r>
          </a:p>
          <a:p>
            <a:pPr algn="r"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jobbról indulva a felosztással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x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A</a:t>
            </a:r>
            <a:r>
              <a:rPr lang="en-US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      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őrszem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j =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+ 1,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el: </a:t>
            </a:r>
            <a:endParaRPr lang="ro-RO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Ha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≤ x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+ 1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felcserél(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A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vége(ha)</a:t>
            </a:r>
            <a:endParaRPr lang="ro-RO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vége(minden)</a:t>
            </a:r>
            <a:endParaRPr lang="ro-RO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felcserél(A</a:t>
            </a:r>
            <a:r>
              <a:rPr lang="en-US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q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/>
              </a:rPr>
              <a:t>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endParaRPr lang="ro-R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  <a:endParaRPr lang="ro-RO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gyorsrendezés egy </a:t>
            </a:r>
            <a:r>
              <a:rPr lang="hu-HU" sz="40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véletlenített</a:t>
            </a: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változata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dirty="0"/>
              <a:t>E</a:t>
            </a:r>
            <a:r>
              <a:rPr lang="hu-HU" dirty="0">
                <a:cs typeface="Times New Roman" pitchFamily="18" charset="0"/>
              </a:rPr>
              <a:t>gy másik ötlet</a:t>
            </a:r>
            <a:r>
              <a:rPr lang="hu-HU" dirty="0"/>
              <a:t>:</a:t>
            </a:r>
            <a:r>
              <a:rPr lang="hu-HU" dirty="0">
                <a:cs typeface="Times New Roman" pitchFamily="18" charset="0"/>
              </a:rPr>
              <a:t> őrszemnek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bal..jobb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 </a:t>
            </a:r>
            <a:r>
              <a:rPr lang="hu-HU" dirty="0">
                <a:cs typeface="Times New Roman" pitchFamily="18" charset="0"/>
              </a:rPr>
              <a:t>résztömb egy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véletlenszerűen választott </a:t>
            </a:r>
            <a:r>
              <a:rPr lang="hu-HU" dirty="0">
                <a:cs typeface="Times New Roman" pitchFamily="18" charset="0"/>
              </a:rPr>
              <a:t>elemét</a:t>
            </a:r>
            <a:r>
              <a:rPr lang="hu-HU" dirty="0"/>
              <a:t> vesszük</a:t>
            </a:r>
            <a:r>
              <a:rPr lang="hu-HU" dirty="0">
                <a:cs typeface="Times New Roman" pitchFamily="18" charset="0"/>
              </a:rPr>
              <a:t>. </a:t>
            </a:r>
            <a:endParaRPr lang="hu-HU" dirty="0"/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Ez a módosítás biztosítja, hogy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x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jobb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őrszem ugyanolyan valószínűséggel lehet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bal..jobb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résztömb bármelyik eleme. 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Mivel az őrszemet véletlenszerűen választjuk ki, a felosztás várhatóan jól kiegyensúlyozott lesz. 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Feloszt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Gyorsrendezés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eljárások kevéssé módosulnak</a:t>
            </a:r>
            <a:r>
              <a:rPr lang="hu-HU" dirty="0"/>
              <a:t>:</a:t>
            </a:r>
            <a:r>
              <a:rPr lang="hu-HU" dirty="0"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beépítjük két elem cseréjét az új felosztási eljárásba a felosztás előtt</a:t>
            </a:r>
            <a:r>
              <a:rPr lang="hu-HU" dirty="0"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10287000" cy="6858000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Véletlen_Feloszt(bal, jobb, q):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Véletlen(bal, jobb)        // véletlenszám generálás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felcserél(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jobb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visszatérít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Feloszt(bal, jobb, q)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Véletlen_Gyorsrendezés(bal, jobb, q):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bal &lt; jobb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Véletlen_Feloszt(bal, jobb, q)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Véletlen_Gyorsrendezés(bal, q-1, q)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Véletlen_Gyorsrendezés(q +1, jobb, q)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0"/>
            <a:ext cx="102870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cs typeface="Times New Roman" pitchFamily="18" charset="0"/>
              </a:rPr>
              <a:t>c)</a:t>
            </a:r>
            <a:endParaRPr lang="en-US" b="1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hu-HU" dirty="0"/>
              <a:t>M</a:t>
            </a:r>
            <a:r>
              <a:rPr lang="hu-HU" dirty="0">
                <a:cs typeface="Times New Roman" pitchFamily="18" charset="0"/>
              </a:rPr>
              <a:t>iután felcseréljük az 5-öst a 2-sel, a sor</a:t>
            </a:r>
            <a:r>
              <a:rPr lang="hu-HU" dirty="0"/>
              <a:t>ozat a </a:t>
            </a:r>
            <a:r>
              <a:rPr lang="hu-HU" dirty="0">
                <a:cs typeface="Times New Roman" pitchFamily="18" charset="0"/>
              </a:rPr>
              <a:t>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képpen</a:t>
            </a:r>
            <a:endParaRPr lang="en-US" b="1" dirty="0">
              <a:solidFill>
                <a:schemeClr val="folHlink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			</a:t>
            </a:r>
            <a:r>
              <a:rPr lang="hu-HU" dirty="0">
                <a:cs typeface="Times New Roman" pitchFamily="18" charset="0"/>
              </a:rPr>
              <a:t> alakul: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		</a:t>
            </a:r>
            <a:endParaRPr 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hu-HU" dirty="0"/>
              <a:t>F</a:t>
            </a:r>
            <a:r>
              <a:rPr lang="hu-HU" dirty="0">
                <a:cs typeface="Times New Roman" pitchFamily="18" charset="0"/>
              </a:rPr>
              <a:t>elcseréljük az 5-öst a </a:t>
            </a:r>
            <a:r>
              <a:rPr lang="hu-HU" dirty="0"/>
              <a:t>3</a:t>
            </a:r>
            <a:r>
              <a:rPr lang="hu-HU" dirty="0">
                <a:cs typeface="Times New Roman" pitchFamily="18" charset="0"/>
              </a:rPr>
              <a:t>-</a:t>
            </a:r>
            <a:r>
              <a:rPr lang="hu-HU" dirty="0"/>
              <a:t>sa</a:t>
            </a:r>
            <a:r>
              <a:rPr lang="hu-HU" dirty="0">
                <a:cs typeface="Times New Roman" pitchFamily="18" charset="0"/>
              </a:rPr>
              <a:t>l</a:t>
            </a:r>
            <a:r>
              <a:rPr lang="hu-HU" dirty="0"/>
              <a:t>:</a:t>
            </a:r>
            <a:endParaRPr 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hu-HU" dirty="0"/>
              <a:t>F</a:t>
            </a:r>
            <a:r>
              <a:rPr lang="hu-HU" dirty="0">
                <a:cs typeface="Times New Roman" pitchFamily="18" charset="0"/>
              </a:rPr>
              <a:t>elcseréljük a </a:t>
            </a:r>
            <a:r>
              <a:rPr lang="hu-HU" dirty="0"/>
              <a:t>9</a:t>
            </a:r>
            <a:r>
              <a:rPr lang="hu-HU" dirty="0">
                <a:cs typeface="Times New Roman" pitchFamily="18" charset="0"/>
              </a:rPr>
              <a:t>-</a:t>
            </a:r>
            <a:r>
              <a:rPr lang="hu-HU" dirty="0"/>
              <a:t>es</a:t>
            </a:r>
            <a:r>
              <a:rPr lang="hu-HU" dirty="0">
                <a:cs typeface="Times New Roman" pitchFamily="18" charset="0"/>
              </a:rPr>
              <a:t>t a </a:t>
            </a:r>
            <a:r>
              <a:rPr lang="hu-HU" dirty="0"/>
              <a:t>10</a:t>
            </a:r>
            <a:r>
              <a:rPr lang="hu-HU" dirty="0">
                <a:cs typeface="Times New Roman" pitchFamily="18" charset="0"/>
              </a:rPr>
              <a:t>-</a:t>
            </a:r>
            <a:r>
              <a:rPr lang="hu-HU" dirty="0"/>
              <a:t>se</a:t>
            </a:r>
            <a:r>
              <a:rPr lang="hu-HU" dirty="0">
                <a:cs typeface="Times New Roman" pitchFamily="18" charset="0"/>
              </a:rPr>
              <a:t>l</a:t>
            </a:r>
            <a:r>
              <a:rPr lang="hu-HU" dirty="0"/>
              <a:t>:</a:t>
            </a:r>
            <a:endParaRPr 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9,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</a:t>
            </a:r>
            <a:endParaRPr lang="en-GB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5462954" y="4905376"/>
            <a:ext cx="4976446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Ezen példa alapján úgy t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ű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nik, hogy egyszeri 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bejárá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s és a megfelel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ő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cserék után a sor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ozat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rendezetté vált.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Példa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990600" y="1600201"/>
            <a:ext cx="441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hu-H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Egyszeri bejárás után a sor</a:t>
            </a:r>
            <a:r>
              <a:rPr lang="hu-HU" sz="2400" dirty="0"/>
              <a:t>ozat </a:t>
            </a:r>
            <a:r>
              <a:rPr lang="hu-HU" sz="2400" dirty="0">
                <a:cs typeface="Times New Roman" pitchFamily="18" charset="0"/>
              </a:rPr>
              <a:t>nem rendezett.</a:t>
            </a:r>
            <a:endParaRPr lang="en-US" sz="2400" dirty="0">
              <a:cs typeface="Times New Roman" pitchFamily="18" charset="0"/>
            </a:endParaRP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19800" y="1600200"/>
            <a:ext cx="5410200" cy="4724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Vége a második bejárásnak is.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/>
              <a:t>„</a:t>
            </a:r>
            <a:r>
              <a:rPr lang="hu-HU" sz="2400" dirty="0">
                <a:cs typeface="Times New Roman" pitchFamily="18" charset="0"/>
              </a:rPr>
              <a:t>Nem biztos</a:t>
            </a:r>
            <a:r>
              <a:rPr lang="hu-HU" sz="2400" dirty="0"/>
              <a:t>”</a:t>
            </a:r>
            <a:r>
              <a:rPr lang="hu-HU" sz="2400" dirty="0">
                <a:cs typeface="Times New Roman" pitchFamily="18" charset="0"/>
              </a:rPr>
              <a:t>, hogy a sor</a:t>
            </a:r>
            <a:r>
              <a:rPr lang="hu-HU" sz="2400" dirty="0"/>
              <a:t>ozat</a:t>
            </a:r>
            <a:r>
              <a:rPr lang="hu-HU" sz="2400" dirty="0">
                <a:cs typeface="Times New Roman" pitchFamily="18" charset="0"/>
              </a:rPr>
              <a:t> rendezett.</a:t>
            </a:r>
            <a:r>
              <a:rPr lang="hu-HU" sz="2400" dirty="0"/>
              <a:t>..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9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10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A harmadik ellen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rzés után eldönthetjük, hogy a sor</a:t>
            </a:r>
            <a:r>
              <a:rPr lang="hu-HU" sz="2400" dirty="0"/>
              <a:t>ozat</a:t>
            </a:r>
            <a:r>
              <a:rPr lang="hu-HU" sz="2400" dirty="0">
                <a:cs typeface="Times New Roman" pitchFamily="18" charset="0"/>
              </a:rPr>
              <a:t> rendezett</a:t>
            </a:r>
            <a:r>
              <a:rPr lang="hu-HU" sz="2400" dirty="0"/>
              <a:t>.</a:t>
            </a:r>
            <a:endParaRPr lang="en-GB" sz="2400" dirty="0"/>
          </a:p>
          <a:p>
            <a:pPr marL="0" indent="0">
              <a:buNone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36730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120396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Algoritmus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buborékRendezés_1(n, a):</a:t>
            </a: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Bemeneti adatok: 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Kimeneti adatok: 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elemű rendezett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sorozat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Ismételd 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igaz</a:t>
            </a:r>
            <a:endParaRPr lang="en-US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Minden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 = 1, n - 1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végezd el: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&gt;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baseline="-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akkor 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baseline="-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baseline="-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</a:t>
            </a:r>
            <a:r>
              <a:rPr lang="hu-HU" baseline="-30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baseline="-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+1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id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hamis</a:t>
            </a:r>
            <a:endParaRPr lang="en-US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vége(ha)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vége(minden)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ameddig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rendben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kilépünk, ha nem volt csere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Vége(algoritmus)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11233</TotalTime>
  <Words>5276</Words>
  <Application>Microsoft Office PowerPoint</Application>
  <PresentationFormat>Szélesvásznú</PresentationFormat>
  <Paragraphs>564</Paragraphs>
  <Slides>67</Slides>
  <Notes>1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67</vt:i4>
      </vt:variant>
    </vt:vector>
  </HeadingPairs>
  <TitlesOfParts>
    <vt:vector size="75" baseType="lpstr">
      <vt:lpstr>Arial</vt:lpstr>
      <vt:lpstr>Bookman Old Style</vt:lpstr>
      <vt:lpstr>Calibri</vt:lpstr>
      <vt:lpstr>Consolas</vt:lpstr>
      <vt:lpstr>Times New Roman</vt:lpstr>
      <vt:lpstr>Wingdings</vt:lpstr>
      <vt:lpstr>Office-téma</vt:lpstr>
      <vt:lpstr>Picture</vt:lpstr>
      <vt:lpstr>Rendező algoritmusok</vt:lpstr>
      <vt:lpstr>Rendezések</vt:lpstr>
      <vt:lpstr>Bevezetés</vt:lpstr>
      <vt:lpstr>Stabil és helyben rendezés</vt:lpstr>
      <vt:lpstr>Buborékrendezés</vt:lpstr>
      <vt:lpstr>Példák</vt:lpstr>
      <vt:lpstr>Példa</vt:lpstr>
      <vt:lpstr>Példa</vt:lpstr>
      <vt:lpstr>PowerPoint-bemutató</vt:lpstr>
      <vt:lpstr>Optimalizálás</vt:lpstr>
      <vt:lpstr>PowerPoint-bemutató</vt:lpstr>
      <vt:lpstr>Újabb észrevétel</vt:lpstr>
      <vt:lpstr>PowerPoint-bemutató</vt:lpstr>
      <vt:lpstr>Következtetések</vt:lpstr>
      <vt:lpstr>PowerPoint-bemutató</vt:lpstr>
      <vt:lpstr>PowerPoint-bemutató</vt:lpstr>
      <vt:lpstr>Egyszerű felcseréléses rendezés</vt:lpstr>
      <vt:lpstr>PowerPoint-bemutató</vt:lpstr>
      <vt:lpstr>Számlálva szétosztó rendezés</vt:lpstr>
      <vt:lpstr>PowerPoint-bemutató</vt:lpstr>
      <vt:lpstr>Megjegyzés</vt:lpstr>
      <vt:lpstr>Megjegyzés</vt:lpstr>
      <vt:lpstr>Minimum kiválasztásra épülő rendezés </vt:lpstr>
      <vt:lpstr>PowerPoint-bemutató</vt:lpstr>
      <vt:lpstr>Beszúró rendezés</vt:lpstr>
      <vt:lpstr>PowerPoint-bemutató</vt:lpstr>
      <vt:lpstr>Rendezések lineáris időben</vt:lpstr>
      <vt:lpstr>Leszámláló rendezés (ládarendezés = binsort)</vt:lpstr>
      <vt:lpstr>Megjegyzések</vt:lpstr>
      <vt:lpstr>PowerPoint-bemutató</vt:lpstr>
      <vt:lpstr>Számjegyes rendezés (radixsort)</vt:lpstr>
      <vt:lpstr>Számjegyes rendezés</vt:lpstr>
      <vt:lpstr>Példa</vt:lpstr>
      <vt:lpstr>PowerPoint-bemutató</vt:lpstr>
      <vt:lpstr>STABIL Leszámláló (láda)rendezés </vt:lpstr>
      <vt:lpstr>PowerPoint-bemutató</vt:lpstr>
      <vt:lpstr>Leszámláló rendezés (példa)</vt:lpstr>
      <vt:lpstr>Leszámláló rendezés (példa)</vt:lpstr>
      <vt:lpstr>Leszámláló rendezés (példa)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Összefésülésen alapuló rendezés  (merge-sort)</vt:lpstr>
      <vt:lpstr>PowerPoint-bemutató</vt:lpstr>
      <vt:lpstr>PowerPoint-bemutató</vt:lpstr>
      <vt:lpstr>PowerPoint-bemutató</vt:lpstr>
      <vt:lpstr>Gyorsrendezés (Quicksort)</vt:lpstr>
      <vt:lpstr>Megoldás</vt:lpstr>
      <vt:lpstr>A strázsa helye</vt:lpstr>
      <vt:lpstr>Példa</vt:lpstr>
      <vt:lpstr>Példa</vt:lpstr>
      <vt:lpstr>PowerPoint-bemutató</vt:lpstr>
      <vt:lpstr>PowerPoint-bemutató</vt:lpstr>
      <vt:lpstr>Feloszt másképp</vt:lpstr>
      <vt:lpstr>PowerPoint-bemutató</vt:lpstr>
      <vt:lpstr>Feloszt másképp (3. módszer)</vt:lpstr>
      <vt:lpstr>A gyorsrendezés egy véletlenített változata</vt:lpstr>
      <vt:lpstr>PowerPoint-bemutató</vt:lpstr>
    </vt:vector>
  </TitlesOfParts>
  <Company>Computer Libris Agora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Tömbök</dc:title>
  <dc:creator>SNR</dc:creator>
  <cp:lastModifiedBy>CLARA IONESCU</cp:lastModifiedBy>
  <cp:revision>147</cp:revision>
  <cp:lastPrinted>1601-01-01T00:00:00Z</cp:lastPrinted>
  <dcterms:created xsi:type="dcterms:W3CDTF">2001-11-05T05:36:31Z</dcterms:created>
  <dcterms:modified xsi:type="dcterms:W3CDTF">2022-01-30T07:58:22Z</dcterms:modified>
</cp:coreProperties>
</file>