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530" r:id="rId3"/>
    <p:sldId id="531" r:id="rId4"/>
    <p:sldId id="532" r:id="rId5"/>
    <p:sldId id="533" r:id="rId6"/>
    <p:sldId id="257" r:id="rId7"/>
    <p:sldId id="351" r:id="rId8"/>
    <p:sldId id="353" r:id="rId9"/>
    <p:sldId id="360" r:id="rId10"/>
    <p:sldId id="365" r:id="rId11"/>
    <p:sldId id="366" r:id="rId12"/>
    <p:sldId id="375" r:id="rId13"/>
    <p:sldId id="376" r:id="rId14"/>
    <p:sldId id="283" r:id="rId15"/>
    <p:sldId id="534" r:id="rId16"/>
    <p:sldId id="535" r:id="rId17"/>
  </p:sldIdLst>
  <p:sldSz cx="12192000" cy="6858000"/>
  <p:notesSz cx="6735763" cy="9799638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58" d="100"/>
          <a:sy n="58" d="100"/>
        </p:scale>
        <p:origin x="86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16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16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EC2714-0742-48E0-9858-669E0B8D4B1D}" type="datetimeFigureOut">
              <a:rPr lang="hu-HU" smtClean="0"/>
              <a:t>2022. 01. 29.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1225550"/>
            <a:ext cx="5878513" cy="33067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73577" y="4716076"/>
            <a:ext cx="5388610" cy="385860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307956"/>
            <a:ext cx="2918831" cy="4916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15373" y="9307956"/>
            <a:ext cx="2918831" cy="4916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EB2A0B-8FC2-4F3F-9A50-B239C2886ED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256019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6F7F5DD-48BA-4B37-8305-C4112DB2D6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090A7F78-C30A-4B02-AF1A-D360541140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3ABF3665-18FC-44CA-96B9-30C62551C8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0F4B5-7D65-4048-9374-40E3BB29FE3A}" type="datetime1">
              <a:rPr lang="hu-HU" smtClean="0"/>
              <a:t>2022. 01. 29.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4FFD5A5-A582-4398-8F5C-AA2164B48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E32B08D-4CF7-4C43-B5E2-354B591BD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B8911-4D39-4B77-810D-BE5F2A8497C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4272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B820006-8297-4189-9A01-DD892A443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36C51AC8-B0F6-4AFA-8535-9CED2D33D5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6E126A53-F9C8-441C-BDEB-884AE4898F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6A635-AD4D-4D6F-9ABE-10A3800D1FC6}" type="datetime1">
              <a:rPr lang="hu-HU" smtClean="0"/>
              <a:t>2022. 01. 29.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08F952AF-A9D4-493D-9CCC-8667AEDE9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2A6CC1C7-FFB2-4EE7-B9FD-CC9CDF5B8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B8911-4D39-4B77-810D-BE5F2A8497C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79122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D4AF16CC-F859-4490-9DBE-CCCD4A467F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8ED84003-0E1A-4913-B860-B9C4DBF6EF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763C97E-F2F6-4716-B78B-64325453D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1F13E-DF7C-46DC-A339-3347A9DC636E}" type="datetime1">
              <a:rPr lang="hu-HU" smtClean="0"/>
              <a:t>2022. 01. 29.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4DE8BB6C-EC88-4F61-8F6C-F46BB4727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72B4F79D-D3CB-4B0F-9F87-38228F9B8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B8911-4D39-4B77-810D-BE5F2A8497C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42174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FDE55A3-F552-4B07-9D2D-8A00560CD0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2F752E3A-ED50-4E84-AECB-0CDD80A1BE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1289DEEB-5473-4B7D-BDF2-B38BC11C5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734CB-34FF-48E3-9A97-DB6B55C66D2D}" type="datetime1">
              <a:rPr lang="hu-HU" smtClean="0"/>
              <a:t>2022. 01. 29.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2B7A8D62-448B-4880-9779-1FCE07676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47BACE1F-49D0-4D61-8DF0-129D87022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B8911-4D39-4B77-810D-BE5F2A8497C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06322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4076B12-4BC7-4AEC-B5D4-9AA6AE63C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ABE1199C-F31E-43AE-AB5A-D58D27F161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66A6149-A385-44F5-B9E2-33B1E66728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B61FD-DCAF-453F-A7B3-BF08FF6F7FB1}" type="datetime1">
              <a:rPr lang="hu-HU" smtClean="0"/>
              <a:t>2022. 01. 29.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50266267-02A6-4C84-8377-13D0DC68CD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6B45E38C-854D-45F1-B2DB-ECF6A9DBF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B8911-4D39-4B77-810D-BE5F2A8497C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5811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16E0AD3-D805-423D-B6F6-B5C25C126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18CDDA8B-7828-4A74-A273-0BEBC4E1E6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72495819-BDB4-4781-89AB-1C8A3660C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77EB7FCE-8599-43FD-A5CD-732BECFEB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FF85B-A9FB-4D34-8A6F-C409D245A47A}" type="datetime1">
              <a:rPr lang="hu-HU" smtClean="0"/>
              <a:t>2022. 01. 29.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035070FB-45F0-48B4-88E8-FA248A12E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188444EC-92C9-4393-B959-CF84CA72C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B8911-4D39-4B77-810D-BE5F2A8497C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86492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999C0A4-80D1-4812-AF39-A0828698B2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5F8B4789-6665-4780-869B-C6739258B7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338F4282-B811-4FB3-9C80-7BDEE85B71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E2303634-F8D6-4C0D-95DD-5038BFE6B4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BAD3A60B-D613-41D6-9BA1-5F24638316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092F61AB-06F3-488D-837F-B206835C58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BDE27-4AB7-4ADF-94D3-DCAD112F89FB}" type="datetime1">
              <a:rPr lang="hu-HU" smtClean="0"/>
              <a:t>2022. 01. 29.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90FFA36C-218E-472B-B7D6-127258AC3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112B9385-241B-40FF-A1AD-869BA1CE7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B8911-4D39-4B77-810D-BE5F2A8497C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94249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7E2BFB0-B6E0-4FC3-A648-C53BB6C12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0F938545-35EA-408A-9A84-5662BF886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4F417-2693-4F79-B445-144A310FC5FC}" type="datetime1">
              <a:rPr lang="hu-HU" smtClean="0"/>
              <a:t>2022. 01. 29.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631E2719-3EDC-496D-8800-1CDB294D4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9A73F6A5-A47F-4946-A184-FCADFBD12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B8911-4D39-4B77-810D-BE5F2A8497C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28952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F3B801BE-A129-4494-9AE4-BFE9F1152F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4CC9B-8AA4-4912-A7C5-907D4E034661}" type="datetime1">
              <a:rPr lang="hu-HU" smtClean="0"/>
              <a:t>2022. 01. 29.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0A84B6C0-5EAA-4BFF-AE85-3166FE464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501E7215-15BE-4D6A-9111-E329B7927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B8911-4D39-4B77-810D-BE5F2A8497C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31826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24BA671-EAE0-4B18-8174-D56CD8E3C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3BADDAD9-B9F9-4981-82B2-6979597E97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ED966BE3-5C0C-4CFE-86F9-CAC3E2052C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D57AD258-62E8-4F47-B6EA-8B55A88BF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38497-B0A9-4C0F-8308-302166613315}" type="datetime1">
              <a:rPr lang="hu-HU" smtClean="0"/>
              <a:t>2022. 01. 29.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FFE29F6E-30F2-4D4B-A1C9-402ED2AD8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AD91FF86-AB14-4C1A-AB4F-737D95ADE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B8911-4D39-4B77-810D-BE5F2A8497C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10203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9B978B8-BA74-450A-A34E-66331FD4AD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D40930FA-279E-4ED2-B77C-F3B9738B87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34BC7A3B-1B05-449B-859F-380E071BA9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36DA0898-3977-436B-BB87-88E548CA1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B69E9-DD66-4892-B7B6-9D5EC70C51F1}" type="datetime1">
              <a:rPr lang="hu-HU" smtClean="0"/>
              <a:t>2022. 01. 29.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50495545-3571-4870-8E22-D97759AF7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F0E65C4D-73BE-4B1C-ADA4-EA282EC60D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B8911-4D39-4B77-810D-BE5F2A8497C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47351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12C8C5C7-21A1-4BC9-976F-F1D616871A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CD95F698-1E8D-46D6-BDA8-A547CEA08A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5E5509D-52CF-4843-B5D4-743DF5B40A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284E9-4C5F-494B-8728-7C12840AE639}" type="datetime1">
              <a:rPr lang="hu-HU" smtClean="0"/>
              <a:t>2022. 01. 29.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06D1AA38-3849-4377-84F0-07F08C6DD7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6C3FCE41-24CE-45BB-9CBC-49645BB3D2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3B8911-4D39-4B77-810D-BE5F2A8497C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39477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clara@cs.ubbcluj.ro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8E91886-C239-44BF-B8D8-B165616389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Megoldott feladatok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A728B489-20CD-47C5-A2A9-C0D9979ECE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114000"/>
              </a:lnSpc>
            </a:pPr>
            <a:r>
              <a:rPr lang="hu-HU" dirty="0" err="1"/>
              <a:t>Ionescu</a:t>
            </a:r>
            <a:r>
              <a:rPr lang="hu-HU" dirty="0"/>
              <a:t> Klára</a:t>
            </a:r>
          </a:p>
          <a:p>
            <a:pPr>
              <a:lnSpc>
                <a:spcPct val="114000"/>
              </a:lnSpc>
            </a:pPr>
            <a:r>
              <a:rPr lang="hu-HU" dirty="0">
                <a:hlinkClick r:id="rId2"/>
              </a:rPr>
              <a:t>clara@cs.ubbcluj.ro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7494301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Megoldás </a:t>
            </a:r>
          </a:p>
        </p:txBody>
      </p:sp>
      <p:sp>
        <p:nvSpPr>
          <p:cNvPr id="182275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hu-HU" sz="2400" dirty="0">
                <a:cs typeface="Times New Roman" pitchFamily="18" charset="0"/>
              </a:rPr>
              <a:t>El</a:t>
            </a:r>
            <a:r>
              <a:rPr lang="hu-HU" sz="2400" dirty="0">
                <a:cs typeface="Arial" charset="0"/>
              </a:rPr>
              <a:t>ő</a:t>
            </a:r>
            <a:r>
              <a:rPr lang="hu-HU" sz="2400" dirty="0">
                <a:cs typeface="Times New Roman" pitchFamily="18" charset="0"/>
              </a:rPr>
              <a:t>bb inicializáljuk 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M</a:t>
            </a:r>
            <a:r>
              <a:rPr lang="hu-HU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dirty="0">
                <a:cs typeface="Times New Roman" pitchFamily="18" charset="0"/>
              </a:rPr>
              <a:t>halmazt az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1, 2, ...,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</a:t>
            </a:r>
            <a:r>
              <a:rPr lang="hu-HU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dirty="0">
                <a:cs typeface="Times New Roman" pitchFamily="18" charset="0"/>
              </a:rPr>
              <a:t>értékekkel (a személyek indexei) és növekv</a:t>
            </a:r>
            <a:r>
              <a:rPr lang="hu-HU" sz="2400" dirty="0">
                <a:cs typeface="Arial" charset="0"/>
              </a:rPr>
              <a:t>ő</a:t>
            </a:r>
            <a:r>
              <a:rPr lang="hu-HU" sz="2400" dirty="0">
                <a:cs typeface="Times New Roman" pitchFamily="18" charset="0"/>
              </a:rPr>
              <a:t> sorrendbe rendezzük az id</a:t>
            </a:r>
            <a:r>
              <a:rPr lang="hu-HU" sz="2400" dirty="0">
                <a:cs typeface="Arial" charset="0"/>
              </a:rPr>
              <a:t>ő</a:t>
            </a:r>
            <a:r>
              <a:rPr lang="hu-HU" sz="2400" dirty="0">
                <a:cs typeface="Times New Roman" pitchFamily="18" charset="0"/>
              </a:rPr>
              <a:t>ket.</a:t>
            </a:r>
          </a:p>
          <a:p>
            <a:pPr>
              <a:defRPr/>
            </a:pPr>
            <a:r>
              <a:rPr lang="hu-HU" sz="2400" dirty="0">
                <a:cs typeface="Times New Roman" pitchFamily="18" charset="0"/>
              </a:rPr>
              <a:t>Megfelel</a:t>
            </a:r>
            <a:r>
              <a:rPr lang="hu-HU" sz="2400" dirty="0">
                <a:cs typeface="Arial" charset="0"/>
              </a:rPr>
              <a:t>ő</a:t>
            </a:r>
            <a:r>
              <a:rPr lang="hu-HU" sz="2400" dirty="0">
                <a:cs typeface="Times New Roman" pitchFamily="18" charset="0"/>
              </a:rPr>
              <a:t>en módosítjuk 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M</a:t>
            </a:r>
            <a:r>
              <a:rPr lang="hu-HU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dirty="0">
                <a:cs typeface="Times New Roman" pitchFamily="18" charset="0"/>
              </a:rPr>
              <a:t>halmaz elemeit is. </a:t>
            </a:r>
          </a:p>
          <a:p>
            <a:pPr>
              <a:defRPr/>
            </a:pPr>
            <a:r>
              <a:rPr lang="hu-HU" sz="2400" dirty="0">
                <a:cs typeface="Times New Roman" pitchFamily="18" charset="0"/>
              </a:rPr>
              <a:t>A rendezés után: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M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= (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k</a:t>
            </a:r>
            <a:r>
              <a:rPr lang="hu-HU" sz="2400" b="1" baseline="-300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1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,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k</a:t>
            </a:r>
            <a:r>
              <a:rPr lang="hu-HU" sz="2400" b="1" baseline="-300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2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, ..., </a:t>
            </a:r>
            <a:r>
              <a:rPr lang="hu-HU" sz="2400" b="1" i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k</a:t>
            </a:r>
            <a:r>
              <a:rPr lang="hu-HU" sz="2400" b="1" i="1" baseline="-300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)</a:t>
            </a:r>
            <a:r>
              <a:rPr lang="hu-HU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dirty="0">
                <a:cs typeface="Times New Roman" pitchFamily="18" charset="0"/>
              </a:rPr>
              <a:t>és</a:t>
            </a:r>
            <a:r>
              <a:rPr lang="hu-HU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t</a:t>
            </a:r>
            <a:r>
              <a:rPr lang="hu-HU" sz="2400" b="1" baseline="-300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1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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t</a:t>
            </a:r>
            <a:r>
              <a:rPr lang="hu-HU" sz="2400" b="1" baseline="-300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2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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...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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b="1" i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t</a:t>
            </a:r>
            <a:r>
              <a:rPr lang="hu-HU" sz="2400" b="1" i="1" baseline="-300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</a:t>
            </a:r>
            <a:r>
              <a:rPr lang="hu-HU" sz="2400" dirty="0">
                <a:cs typeface="Times New Roman" pitchFamily="18" charset="0"/>
              </a:rPr>
              <a:t>. </a:t>
            </a:r>
          </a:p>
          <a:p>
            <a:pPr>
              <a:defRPr/>
            </a:pPr>
            <a:r>
              <a:rPr lang="hu-HU" sz="2400" dirty="0">
                <a:cs typeface="Times New Roman" pitchFamily="18" charset="0"/>
              </a:rPr>
              <a:t>A kiírást 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M</a:t>
            </a:r>
            <a:r>
              <a:rPr lang="hu-HU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dirty="0">
                <a:cs typeface="Times New Roman" pitchFamily="18" charset="0"/>
              </a:rPr>
              <a:t>halmazban található indexpermutáció alapján végezzük.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9" name="Rectangle 3"/>
          <p:cNvSpPr>
            <a:spLocks noGrp="1" noChangeArrowheads="1"/>
          </p:cNvSpPr>
          <p:nvPr>
            <p:ph idx="1"/>
          </p:nvPr>
        </p:nvSpPr>
        <p:spPr>
          <a:xfrm>
            <a:off x="492368" y="0"/>
            <a:ext cx="11699631" cy="6858000"/>
          </a:xfrm>
        </p:spPr>
        <p:txBody>
          <a:bodyPr rtlCol="0">
            <a:normAutofit/>
          </a:bodyPr>
          <a:lstStyle/>
          <a:p>
            <a:pPr>
              <a:spcBef>
                <a:spcPts val="600"/>
              </a:spcBef>
              <a:buNone/>
              <a:defRPr/>
            </a:pPr>
            <a:r>
              <a:rPr lang="hu-HU" sz="2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Algoritmus </a:t>
            </a: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Sorrend(n, t, M, </a:t>
            </a:r>
            <a:r>
              <a:rPr lang="hu-HU" sz="24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vi_min</a:t>
            </a: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):</a:t>
            </a:r>
          </a:p>
          <a:p>
            <a:pPr algn="r">
              <a:buFont typeface="Wingdings" pitchFamily="2" charset="2"/>
              <a:buNone/>
            </a:pP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// </a:t>
            </a:r>
            <a:r>
              <a:rPr lang="hu-HU" sz="2400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Bemeneti adatok: az </a:t>
            </a: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n</a:t>
            </a:r>
            <a:r>
              <a:rPr lang="hu-HU" sz="2400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elemű </a:t>
            </a: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t</a:t>
            </a:r>
            <a:r>
              <a:rPr lang="hu-HU" sz="2400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sorozat</a:t>
            </a:r>
            <a:endParaRPr lang="en-US" sz="2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r">
              <a:buNone/>
            </a:pP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                   // </a:t>
            </a:r>
            <a:r>
              <a:rPr lang="hu-HU" sz="2400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Kimeneti adatok: az </a:t>
            </a: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n</a:t>
            </a:r>
            <a:r>
              <a:rPr lang="hu-HU" sz="2400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elemű </a:t>
            </a: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M</a:t>
            </a:r>
            <a:r>
              <a:rPr lang="hu-HU" sz="2400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sorozat és</a:t>
            </a:r>
          </a:p>
          <a:p>
            <a:pPr algn="r">
              <a:buNone/>
            </a:pP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//</a:t>
            </a:r>
            <a:r>
              <a:rPr lang="hu-HU" sz="2400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hu-HU" sz="24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vi_min</a:t>
            </a:r>
            <a:r>
              <a:rPr lang="hu-HU" sz="2400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(minimális </a:t>
            </a:r>
            <a:r>
              <a:rPr lang="hu-HU" sz="2400" i="1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összvárakozási</a:t>
            </a:r>
            <a:r>
              <a:rPr lang="hu-HU" sz="2400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idő)</a:t>
            </a:r>
            <a:endParaRPr lang="hu-HU" sz="2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spcBef>
                <a:spcPts val="600"/>
              </a:spcBef>
              <a:buNone/>
              <a:defRPr/>
            </a:pPr>
            <a:endParaRPr lang="hu-HU" sz="2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lvl="1">
              <a:spcBef>
                <a:spcPts val="600"/>
              </a:spcBef>
              <a:buNone/>
              <a:defRPr/>
            </a:pPr>
            <a:r>
              <a:rPr lang="hu-H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Minden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=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1,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n </a:t>
            </a:r>
            <a:r>
              <a:rPr lang="hu-HU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végezd el:</a:t>
            </a:r>
            <a:endParaRPr lang="hu-HU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lvl="2">
              <a:spcBef>
                <a:spcPts val="600"/>
              </a:spcBef>
              <a:buNone/>
              <a:defRPr/>
            </a:pPr>
            <a:r>
              <a:rPr lang="hu-HU" sz="2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</a:t>
            </a: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</a:t>
            </a:r>
            <a:r>
              <a:rPr lang="hu-HU" sz="2400" baseline="-25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</a:t>
            </a: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i			                     // személyek indexei</a:t>
            </a:r>
          </a:p>
          <a:p>
            <a:pPr lvl="1">
              <a:spcBef>
                <a:spcPts val="600"/>
              </a:spcBef>
              <a:buNone/>
              <a:defRPr/>
            </a:pPr>
            <a:r>
              <a:rPr lang="hu-HU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vége(minden)</a:t>
            </a:r>
            <a:endParaRPr lang="hu-HU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lvl="1">
              <a:spcBef>
                <a:spcPts val="600"/>
              </a:spcBef>
              <a:buNone/>
              <a:defRPr/>
            </a:pPr>
            <a:r>
              <a:rPr lang="hu-H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Növekv</a:t>
            </a:r>
            <a:r>
              <a:rPr lang="hu-H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Arial" charset="0"/>
              </a:rPr>
              <a:t>ő</a:t>
            </a:r>
            <a:r>
              <a:rPr lang="hu-H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_sorrendbe_rendezés(n, t, M)</a:t>
            </a:r>
          </a:p>
          <a:p>
            <a:pPr lvl="1">
              <a:spcBef>
                <a:spcPts val="600"/>
              </a:spcBef>
              <a:buNone/>
              <a:defRPr/>
            </a:pPr>
            <a:r>
              <a:rPr lang="hu-H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vi_min</a:t>
            </a:r>
            <a:r>
              <a:rPr lang="hu-H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0   // </a:t>
            </a:r>
            <a:r>
              <a:rPr lang="hu-HU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minimális </a:t>
            </a:r>
            <a:r>
              <a:rPr lang="hu-HU" i="1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összvárakozási</a:t>
            </a:r>
            <a:r>
              <a:rPr lang="hu-HU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idő (a </a:t>
            </a:r>
            <a:r>
              <a:rPr lang="hu-HU" i="1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őáldában</a:t>
            </a:r>
            <a:r>
              <a:rPr lang="hu-HU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: idő)</a:t>
            </a:r>
          </a:p>
          <a:p>
            <a:pPr lvl="1">
              <a:spcBef>
                <a:spcPts val="600"/>
              </a:spcBef>
              <a:buNone/>
              <a:defRPr/>
            </a:pPr>
            <a:r>
              <a:rPr lang="hu-H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vi </a:t>
            </a:r>
            <a:r>
              <a:rPr lang="hu-H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0			      // </a:t>
            </a:r>
            <a:r>
              <a:rPr lang="hu-HU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egy-egy személy várakozási ideje</a:t>
            </a:r>
          </a:p>
          <a:p>
            <a:pPr lvl="1">
              <a:spcBef>
                <a:spcPts val="600"/>
              </a:spcBef>
              <a:buNone/>
              <a:defRPr/>
            </a:pPr>
            <a:r>
              <a:rPr lang="hu-H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Minden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=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1,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n-1 </a:t>
            </a:r>
            <a:r>
              <a:rPr lang="hu-HU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végezd el:</a:t>
            </a:r>
            <a:endParaRPr lang="hu-HU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lvl="2">
              <a:spcBef>
                <a:spcPts val="600"/>
              </a:spcBef>
              <a:buNone/>
              <a:defRPr/>
            </a:pP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</a:t>
            </a:r>
            <a:r>
              <a:rPr lang="hu-HU" sz="24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vi</a:t>
            </a: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vi</a:t>
            </a: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+ t</a:t>
            </a:r>
            <a:r>
              <a:rPr lang="hu-HU" sz="2400" baseline="-25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</a:t>
            </a:r>
            <a:endParaRPr lang="hu-HU" sz="2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lvl="2">
              <a:spcBef>
                <a:spcPts val="600"/>
              </a:spcBef>
              <a:buNone/>
              <a:defRPr/>
            </a:pP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</a:t>
            </a:r>
            <a:r>
              <a:rPr lang="hu-HU" sz="24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vi</a:t>
            </a: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_min </a:t>
            </a: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vi</a:t>
            </a: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_</a:t>
            </a:r>
            <a:r>
              <a:rPr lang="hu-HU" sz="24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min</a:t>
            </a: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+ </a:t>
            </a:r>
            <a:r>
              <a:rPr lang="hu-HU" sz="24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vi</a:t>
            </a:r>
            <a:endParaRPr lang="hu-HU" sz="2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lvl="1">
              <a:spcBef>
                <a:spcPts val="600"/>
              </a:spcBef>
              <a:buNone/>
              <a:defRPr/>
            </a:pPr>
            <a:r>
              <a:rPr lang="hu-H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vége(minden)</a:t>
            </a:r>
            <a:endParaRPr lang="hu-HU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>
              <a:spcBef>
                <a:spcPts val="600"/>
              </a:spcBef>
              <a:buNone/>
              <a:defRPr/>
            </a:pPr>
            <a:r>
              <a:rPr lang="hu-HU" sz="2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Vége(algoritmus)</a:t>
            </a: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3. Autó bérbeadás</a:t>
            </a:r>
            <a:endParaRPr lang="hu-H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92515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981200"/>
            <a:ext cx="10392508" cy="4114800"/>
          </a:xfrm>
        </p:spPr>
        <p:txBody>
          <a:bodyPr rtlCol="0">
            <a:normAutofit/>
          </a:bodyPr>
          <a:lstStyle/>
          <a:p>
            <a:pPr>
              <a:buNone/>
              <a:defRPr/>
            </a:pPr>
            <a:r>
              <a:rPr lang="hu-HU" i="1" dirty="0">
                <a:cs typeface="Times New Roman" pitchFamily="18" charset="0"/>
              </a:rPr>
              <a:t>Egy szállítási vállalat autókat kölcsönöz. Egy bizonyos járm</a:t>
            </a:r>
            <a:r>
              <a:rPr lang="hu-HU" i="1" dirty="0">
                <a:cs typeface="Arial" charset="0"/>
              </a:rPr>
              <a:t>ű</a:t>
            </a:r>
            <a:r>
              <a:rPr lang="hu-HU" i="1" dirty="0">
                <a:cs typeface="Times New Roman" pitchFamily="18" charset="0"/>
              </a:rPr>
              <a:t> iránt igen nagy az érdekl</a:t>
            </a:r>
            <a:r>
              <a:rPr lang="hu-HU" i="1" dirty="0">
                <a:cs typeface="Arial" charset="0"/>
              </a:rPr>
              <a:t>ő</a:t>
            </a:r>
            <a:r>
              <a:rPr lang="hu-HU" i="1" dirty="0">
                <a:cs typeface="Times New Roman" pitchFamily="18" charset="0"/>
              </a:rPr>
              <a:t>dés, ezért az igényeket egy évre el</a:t>
            </a:r>
            <a:r>
              <a:rPr lang="hu-HU" i="1" dirty="0">
                <a:cs typeface="Arial" charset="0"/>
              </a:rPr>
              <a:t>ő</a:t>
            </a:r>
            <a:r>
              <a:rPr lang="hu-HU" i="1" dirty="0">
                <a:cs typeface="Times New Roman" pitchFamily="18" charset="0"/>
              </a:rPr>
              <a:t>re jegyzik. Az igényt két számmal jelöljük, amelyek az év azon napjainak sorszámait jelölik, amellyel kezd</a:t>
            </a:r>
            <a:r>
              <a:rPr lang="hu-HU" i="1" dirty="0">
                <a:cs typeface="Arial" charset="0"/>
              </a:rPr>
              <a:t>ő</a:t>
            </a:r>
            <a:r>
              <a:rPr lang="hu-HU" i="1" dirty="0">
                <a:cs typeface="Times New Roman" pitchFamily="18" charset="0"/>
              </a:rPr>
              <a:t>d</a:t>
            </a:r>
            <a:r>
              <a:rPr lang="hu-HU" i="1" dirty="0">
                <a:cs typeface="Arial" charset="0"/>
              </a:rPr>
              <a:t>ő</a:t>
            </a:r>
            <a:r>
              <a:rPr lang="hu-HU" i="1" dirty="0">
                <a:cs typeface="Times New Roman" pitchFamily="18" charset="0"/>
              </a:rPr>
              <a:t>en, illetve végz</a:t>
            </a:r>
            <a:r>
              <a:rPr lang="hu-HU" i="1" dirty="0">
                <a:cs typeface="Arial" charset="0"/>
              </a:rPr>
              <a:t>ő</a:t>
            </a:r>
            <a:r>
              <a:rPr lang="hu-HU" i="1" dirty="0">
                <a:cs typeface="Times New Roman" pitchFamily="18" charset="0"/>
              </a:rPr>
              <a:t>d</a:t>
            </a:r>
            <a:r>
              <a:rPr lang="hu-HU" i="1" dirty="0">
                <a:cs typeface="Arial" charset="0"/>
              </a:rPr>
              <a:t>ő</a:t>
            </a:r>
            <a:r>
              <a:rPr lang="hu-HU" i="1" dirty="0">
                <a:cs typeface="Times New Roman" pitchFamily="18" charset="0"/>
              </a:rPr>
              <a:t>en igénylik az illet</a:t>
            </a:r>
            <a:r>
              <a:rPr lang="hu-HU" i="1" dirty="0">
                <a:cs typeface="Arial" charset="0"/>
              </a:rPr>
              <a:t>ő</a:t>
            </a:r>
            <a:r>
              <a:rPr lang="hu-HU" i="1" dirty="0">
                <a:cs typeface="Times New Roman" pitchFamily="18" charset="0"/>
              </a:rPr>
              <a:t> autót. </a:t>
            </a:r>
          </a:p>
          <a:p>
            <a:pPr>
              <a:buNone/>
              <a:defRPr/>
            </a:pPr>
            <a:r>
              <a:rPr lang="hu-HU" i="1" dirty="0">
                <a:cs typeface="Times New Roman" pitchFamily="18" charset="0"/>
              </a:rPr>
              <a:t>Állapítsuk meg a bérbeadást úgy, hogy a lehet</a:t>
            </a:r>
            <a:r>
              <a:rPr lang="hu-HU" i="1" dirty="0">
                <a:cs typeface="Arial" charset="0"/>
              </a:rPr>
              <a:t>ő</a:t>
            </a:r>
            <a:r>
              <a:rPr lang="hu-HU" i="1" dirty="0">
                <a:cs typeface="Times New Roman" pitchFamily="18" charset="0"/>
              </a:rPr>
              <a:t> legtöbb személyt szolgáljuk ki. </a:t>
            </a:r>
          </a:p>
          <a:p>
            <a:pPr>
              <a:buNone/>
              <a:defRPr/>
            </a:pPr>
            <a:r>
              <a:rPr lang="hu-HU" i="1" dirty="0">
                <a:cs typeface="Times New Roman" pitchFamily="18" charset="0"/>
              </a:rPr>
              <a:t>Adott a személyek száma </a:t>
            </a:r>
            <a:r>
              <a:rPr lang="hu-HU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</a:t>
            </a:r>
            <a:r>
              <a:rPr lang="hu-HU" i="1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i="1" dirty="0">
                <a:cs typeface="Times New Roman" pitchFamily="18" charset="0"/>
              </a:rPr>
              <a:t>és az igényelt intervallumok </a:t>
            </a:r>
            <a:r>
              <a:rPr lang="hu-HU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(</a:t>
            </a:r>
            <a:r>
              <a:rPr lang="hu-HU" b="1" i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</a:t>
            </a:r>
            <a:r>
              <a:rPr lang="hu-HU" b="1" i="1" baseline="-300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i</a:t>
            </a:r>
            <a:r>
              <a:rPr lang="hu-HU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i="1" dirty="0">
                <a:cs typeface="Times New Roman" pitchFamily="18" charset="0"/>
              </a:rPr>
              <a:t>,  </a:t>
            </a:r>
            <a:r>
              <a:rPr lang="hu-HU" b="1" i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b</a:t>
            </a:r>
            <a:r>
              <a:rPr lang="hu-HU" b="1" i="1" baseline="-300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i</a:t>
            </a:r>
            <a:r>
              <a:rPr lang="hu-HU" b="1" i="1" baseline="-300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i="1" dirty="0">
                <a:cs typeface="Times New Roman" pitchFamily="18" charset="0"/>
              </a:rPr>
              <a:t>,</a:t>
            </a:r>
            <a:r>
              <a:rPr lang="hu-HU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i </a:t>
            </a:r>
            <a:r>
              <a:rPr lang="hu-HU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= 1, 2, ...,</a:t>
            </a:r>
            <a:r>
              <a:rPr lang="hu-HU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n</a:t>
            </a:r>
            <a:r>
              <a:rPr lang="hu-HU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)</a:t>
            </a:r>
            <a:r>
              <a:rPr lang="hu-HU" i="1" dirty="0">
                <a:cs typeface="Times New Roman" pitchFamily="18" charset="0"/>
              </a:rPr>
              <a:t>. </a:t>
            </a:r>
            <a:endParaRPr lang="hu-HU" i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332656"/>
            <a:ext cx="7772400" cy="810344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Példa</a:t>
            </a:r>
          </a:p>
        </p:txBody>
      </p:sp>
      <p:sp>
        <p:nvSpPr>
          <p:cNvPr id="193539" name="Rectangle 3"/>
          <p:cNvSpPr>
            <a:spLocks noGrp="1" noChangeArrowheads="1"/>
          </p:cNvSpPr>
          <p:nvPr>
            <p:ph idx="1"/>
          </p:nvPr>
        </p:nvSpPr>
        <p:spPr>
          <a:xfrm>
            <a:off x="679937" y="1219200"/>
            <a:ext cx="11066585" cy="5193323"/>
          </a:xfrm>
        </p:spPr>
        <p:txBody>
          <a:bodyPr rtlCol="0">
            <a:noAutofit/>
          </a:bodyPr>
          <a:lstStyle/>
          <a:p>
            <a:pPr>
              <a:buNone/>
              <a:defRPr/>
            </a:pP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= 10</a:t>
            </a:r>
          </a:p>
          <a:p>
            <a:pPr>
              <a:buNone/>
              <a:defRPr/>
            </a:pPr>
            <a:r>
              <a:rPr lang="hu-HU" sz="2400" b="1" i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</a:t>
            </a:r>
            <a:r>
              <a:rPr lang="hu-HU" sz="2400" b="1" i="1" baseline="-300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i</a:t>
            </a:r>
            <a:r>
              <a:rPr lang="hu-HU" sz="2400" b="1" i="1" baseline="-300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   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1     12     5     12     13     40     30     22     70    19</a:t>
            </a:r>
          </a:p>
          <a:p>
            <a:pPr>
              <a:buNone/>
              <a:defRPr/>
            </a:pPr>
            <a:r>
              <a:rPr lang="hu-HU" sz="2400" b="1" i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b</a:t>
            </a:r>
            <a:r>
              <a:rPr lang="hu-HU" sz="2400" b="1" i="1" baseline="-300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i</a:t>
            </a:r>
            <a:r>
              <a:rPr lang="hu-HU" sz="2400" b="1" i="1" baseline="-300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  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23    20   10     29     25     66     35     33   100    65</a:t>
            </a:r>
          </a:p>
          <a:p>
            <a:pPr>
              <a:buNone/>
              <a:defRPr/>
            </a:pPr>
            <a:r>
              <a:rPr lang="hu-HU" sz="2400" dirty="0">
                <a:cs typeface="Times New Roman" pitchFamily="18" charset="0"/>
              </a:rPr>
              <a:t>Az igényléseket növekv</a:t>
            </a:r>
            <a:r>
              <a:rPr lang="hu-HU" sz="2400" dirty="0">
                <a:cs typeface="Arial" charset="0"/>
              </a:rPr>
              <a:t>ő</a:t>
            </a:r>
            <a:r>
              <a:rPr lang="hu-HU" sz="2400" dirty="0">
                <a:cs typeface="Times New Roman" pitchFamily="18" charset="0"/>
              </a:rPr>
              <a:t> sorrendbe rendezzük az id</a:t>
            </a:r>
            <a:r>
              <a:rPr lang="hu-HU" sz="2400" dirty="0">
                <a:cs typeface="Arial" charset="0"/>
              </a:rPr>
              <a:t>ő</a:t>
            </a:r>
            <a:r>
              <a:rPr lang="hu-HU" sz="2400" dirty="0">
                <a:cs typeface="Times New Roman" pitchFamily="18" charset="0"/>
              </a:rPr>
              <a:t>intervallum második eleme szerint:</a:t>
            </a:r>
          </a:p>
          <a:p>
            <a:pPr>
              <a:buNone/>
              <a:defRPr/>
            </a:pPr>
            <a:r>
              <a:rPr lang="hu-HU" sz="2400" b="1" i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</a:t>
            </a:r>
            <a:r>
              <a:rPr lang="hu-HU" sz="2400" b="1" i="1" baseline="-300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i</a:t>
            </a:r>
            <a:r>
              <a:rPr lang="hu-HU" sz="2400" b="1" i="1" baseline="-300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    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5     12      1     13     12     22     30     19    40    70</a:t>
            </a:r>
          </a:p>
          <a:p>
            <a:pPr>
              <a:buNone/>
              <a:defRPr/>
            </a:pPr>
            <a:r>
              <a:rPr lang="hu-HU" sz="2400" b="1" i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b</a:t>
            </a:r>
            <a:r>
              <a:rPr lang="hu-HU" sz="2400" b="1" i="1" baseline="-300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i</a:t>
            </a:r>
            <a:r>
              <a:rPr lang="hu-HU" sz="2400" b="1" i="1" baseline="-300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 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10     20    23     25     29     33     35     65    66  100</a:t>
            </a:r>
          </a:p>
          <a:p>
            <a:pPr>
              <a:buNone/>
              <a:defRPr/>
            </a:pPr>
            <a:r>
              <a:rPr lang="hu-HU" sz="2400" dirty="0">
                <a:cs typeface="Times New Roman" pitchFamily="18" charset="0"/>
              </a:rPr>
              <a:t>Bérbeadási lehet</a:t>
            </a:r>
            <a:r>
              <a:rPr lang="hu-HU" sz="2400" dirty="0">
                <a:cs typeface="Arial" charset="0"/>
              </a:rPr>
              <a:t>ő</a:t>
            </a:r>
            <a:r>
              <a:rPr lang="hu-HU" sz="2400" dirty="0">
                <a:cs typeface="Times New Roman" pitchFamily="18" charset="0"/>
              </a:rPr>
              <a:t>ségek:</a:t>
            </a:r>
          </a:p>
          <a:p>
            <a:pPr>
              <a:buNone/>
              <a:defRPr/>
            </a:pP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Bérbeadás   	    1             2 	        3 	          4 	             5</a:t>
            </a:r>
          </a:p>
          <a:p>
            <a:pPr>
              <a:buNone/>
              <a:defRPr/>
            </a:pP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5 személy 	[5,10]   [12,20]   [22,33]   [40,66]   [70,100]</a:t>
            </a:r>
          </a:p>
          <a:p>
            <a:pPr>
              <a:buNone/>
              <a:defRPr/>
            </a:pP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4 személy 	[1,23]   [30,35]   [40,66]   [70,100]</a:t>
            </a:r>
          </a:p>
          <a:p>
            <a:pPr>
              <a:buNone/>
              <a:defRPr/>
            </a:pP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5 személy 	[5,10]   [13,25]   [30,35]   [40,66]   [70,100]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5" name="Rectangle 3"/>
          <p:cNvSpPr>
            <a:spLocks noGrp="1" noChangeArrowheads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 rtlCol="0">
            <a:normAutofit/>
          </a:bodyPr>
          <a:lstStyle/>
          <a:p>
            <a:pPr>
              <a:buNone/>
              <a:defRPr/>
            </a:pPr>
            <a:r>
              <a:rPr lang="hu-HU" sz="2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Algoritmus </a:t>
            </a:r>
            <a:r>
              <a:rPr lang="hu-HU" sz="24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autóKölcsönzés</a:t>
            </a: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(n, a, b, </a:t>
            </a:r>
            <a:r>
              <a:rPr lang="hu-HU" sz="24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maxIgényekSzáma</a:t>
            </a: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, M):</a:t>
            </a:r>
          </a:p>
          <a:p>
            <a:pPr algn="r">
              <a:buFont typeface="Wingdings" pitchFamily="2" charset="2"/>
              <a:buNone/>
            </a:pP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// </a:t>
            </a:r>
            <a:r>
              <a:rPr lang="hu-HU" sz="2400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Bemeneti adatok: az </a:t>
            </a: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n</a:t>
            </a:r>
            <a:r>
              <a:rPr lang="hu-HU" sz="2400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elemű </a:t>
            </a: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 </a:t>
            </a:r>
            <a:r>
              <a:rPr lang="hu-HU" sz="2400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és</a:t>
            </a: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b</a:t>
            </a:r>
            <a:r>
              <a:rPr lang="hu-HU" sz="2400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sorozat</a:t>
            </a:r>
            <a:endParaRPr lang="en-US" sz="2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r">
              <a:buNone/>
            </a:pP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                   // </a:t>
            </a:r>
            <a:r>
              <a:rPr lang="hu-HU" sz="2400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Kimeneti adatok: az </a:t>
            </a: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n</a:t>
            </a:r>
            <a:r>
              <a:rPr lang="hu-HU" sz="2400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elemű </a:t>
            </a: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M</a:t>
            </a:r>
            <a:r>
              <a:rPr lang="hu-HU" sz="2400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sorozat és</a:t>
            </a:r>
          </a:p>
          <a:p>
            <a:pPr algn="r">
              <a:buNone/>
              <a:defRPr/>
            </a:pP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// </a:t>
            </a:r>
            <a:r>
              <a:rPr lang="hu-HU" sz="24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maxIgényekSzáma</a:t>
            </a: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: </a:t>
            </a:r>
            <a:r>
              <a:rPr lang="hu-HU" sz="2400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a legtöbb személy, akiknek bérbe adható az autó </a:t>
            </a:r>
            <a:endParaRPr lang="hu-HU" sz="2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</a:endParaRPr>
          </a:p>
          <a:p>
            <a:pPr>
              <a:buNone/>
              <a:defRPr/>
            </a:pP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Növekvő_sorrendbe_rendezés(n, a, b):</a:t>
            </a:r>
          </a:p>
          <a:p>
            <a:pPr>
              <a:buNone/>
              <a:defRPr/>
            </a:pP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M</a:t>
            </a:r>
            <a:r>
              <a:rPr lang="hu-HU" sz="2400" baseline="-25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1</a:t>
            </a: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sym typeface="Symbol" pitchFamily="18" charset="2"/>
              </a:rPr>
              <a:t></a:t>
            </a: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1</a:t>
            </a:r>
          </a:p>
          <a:p>
            <a:pPr>
              <a:buNone/>
              <a:defRPr/>
            </a:pP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sz="24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maxIgényekSzáma</a:t>
            </a: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sym typeface="Symbol" pitchFamily="18" charset="2"/>
              </a:rPr>
              <a:t></a:t>
            </a: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1</a:t>
            </a:r>
          </a:p>
          <a:p>
            <a:pPr>
              <a:buNone/>
              <a:defRPr/>
            </a:pP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sz="2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Minden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i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=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2,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n </a:t>
            </a:r>
            <a:r>
              <a:rPr lang="hu-HU" sz="2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végezd el:</a:t>
            </a:r>
          </a:p>
          <a:p>
            <a:pPr>
              <a:buNone/>
              <a:defRPr/>
            </a:pPr>
            <a:r>
              <a:rPr lang="hu-HU" sz="2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		  Ha </a:t>
            </a:r>
            <a:r>
              <a:rPr lang="hu-HU" sz="24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a</a:t>
            </a:r>
            <a:r>
              <a:rPr lang="hu-HU" sz="2400" baseline="-250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i</a:t>
            </a: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&gt; b[</a:t>
            </a:r>
            <a:r>
              <a:rPr lang="hu-HU" sz="24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M</a:t>
            </a:r>
            <a:r>
              <a:rPr lang="hu-HU" sz="2400" baseline="-250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maxIgényekSzáma</a:t>
            </a: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] </a:t>
            </a:r>
            <a:r>
              <a:rPr lang="hu-HU" sz="2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akkor </a:t>
            </a:r>
          </a:p>
          <a:p>
            <a:pPr>
              <a:buNone/>
              <a:defRPr/>
            </a:pPr>
            <a:r>
              <a:rPr lang="hu-HU" sz="2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     </a:t>
            </a:r>
            <a:r>
              <a:rPr lang="hu-HU" sz="24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maxIgényekSzáma</a:t>
            </a: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sym typeface="Symbol" pitchFamily="18" charset="2"/>
              </a:rPr>
              <a:t></a:t>
            </a: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  <a:r>
              <a:rPr lang="hu-HU" sz="24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maxIgényekSzáma</a:t>
            </a: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+ 1</a:t>
            </a:r>
          </a:p>
          <a:p>
            <a:pPr>
              <a:buNone/>
              <a:defRPr/>
            </a:pP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      </a:t>
            </a:r>
            <a:r>
              <a:rPr lang="hu-HU" sz="24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M</a:t>
            </a:r>
            <a:r>
              <a:rPr lang="hu-HU" sz="2400" baseline="-250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maxIgényekSzáma</a:t>
            </a: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sym typeface="Symbol" pitchFamily="18" charset="2"/>
              </a:rPr>
              <a:t></a:t>
            </a: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i </a:t>
            </a:r>
          </a:p>
          <a:p>
            <a:pPr>
              <a:buNone/>
              <a:defRPr/>
            </a:pP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  </a:t>
            </a:r>
            <a:r>
              <a:rPr lang="hu-HU" sz="2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vége(ha)</a:t>
            </a:r>
            <a:endParaRPr lang="hu-HU" sz="2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</a:endParaRPr>
          </a:p>
          <a:p>
            <a:pPr>
              <a:buNone/>
              <a:defRPr/>
            </a:pP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sz="2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vége(minden)</a:t>
            </a:r>
          </a:p>
          <a:p>
            <a:pPr>
              <a:buNone/>
              <a:defRPr/>
            </a:pPr>
            <a:r>
              <a:rPr lang="hu-HU" sz="2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Vége(algoritmus)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4485879-6123-4D9A-8AB7-271414B385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4. k-</a:t>
            </a:r>
            <a:r>
              <a:rPr lang="hu-HU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dik</a:t>
            </a:r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 legkisebb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90178CD1-F153-419F-9F88-3D05415C52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814538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2400" i="1" dirty="0"/>
              <a:t>Adott egy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hu-HU" sz="2400" i="1" dirty="0"/>
              <a:t> elemű tömb, mely valós számokat tartalmaz és egy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 ≤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k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≤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n</a:t>
            </a:r>
            <a:r>
              <a:rPr lang="hu-HU" sz="2400" i="1" dirty="0"/>
              <a:t> természetes szám. Határozzuk meg a tömb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k.</a:t>
            </a:r>
            <a:r>
              <a:rPr lang="hu-HU" sz="2400" i="1" dirty="0"/>
              <a:t> legkisebb elemét, anélkül, hogy rendezzük azt! </a:t>
            </a:r>
          </a:p>
          <a:p>
            <a:pPr marL="0" indent="0">
              <a:buNone/>
            </a:pP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Megoldás</a:t>
            </a:r>
          </a:p>
          <a:p>
            <a:r>
              <a:rPr lang="hu-HU" sz="2400" dirty="0"/>
              <a:t>Jusson eszünkbe a gyorsrendezés sajátos tulajdonsága: a tömb felosztásának eredményeképpen megszületik két részsorozat: az egyik a strázsaelemnél csak kisebb elemeket, a másik csak nagyobbakat tartalmaz.</a:t>
            </a:r>
          </a:p>
          <a:p>
            <a:r>
              <a:rPr lang="hu-HU" sz="2400" dirty="0"/>
              <a:t>Ezt kihasználhatjuk ahhoz, hogy megoldjuk a feladatot: amikor a strázsaelem indexe =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</a:t>
            </a:r>
            <a:r>
              <a:rPr lang="hu-HU" sz="2400" dirty="0"/>
              <a:t>, megtaláltuk a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</a:t>
            </a:r>
            <a:r>
              <a:rPr lang="hu-HU" sz="2400" dirty="0"/>
              <a:t>. legkisebb elemet!</a:t>
            </a:r>
          </a:p>
          <a:p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15864331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52DD6381-2078-4414-ACAB-9ACBC63F3A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8954"/>
            <a:ext cx="11353800" cy="66352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2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Algoritmus</a:t>
            </a: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  <a:r>
              <a:rPr lang="hu-HU" sz="24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gyorsRendezés</a:t>
            </a: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(bal, jobb, a, k):	</a:t>
            </a:r>
          </a:p>
          <a:p>
            <a:pPr marL="0" indent="0">
              <a:buNone/>
            </a:pP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	</a:t>
            </a:r>
            <a:r>
              <a:rPr lang="hu-HU" sz="2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Ha</a:t>
            </a: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bal &lt; jobb </a:t>
            </a:r>
            <a:r>
              <a:rPr lang="hu-HU" sz="2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akkor</a:t>
            </a:r>
            <a:endParaRPr lang="hu-HU" sz="2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		m = strázsa(bal, jobb, a)</a:t>
            </a:r>
          </a:p>
          <a:p>
            <a:pPr marL="0" indent="0">
              <a:buNone/>
            </a:pP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		</a:t>
            </a:r>
            <a:r>
              <a:rPr lang="hu-HU" sz="2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Ha</a:t>
            </a: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k &lt; m </a:t>
            </a:r>
            <a:r>
              <a:rPr lang="hu-HU" sz="2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akkor</a:t>
            </a:r>
          </a:p>
          <a:p>
            <a:pPr marL="0" indent="0">
              <a:buNone/>
            </a:pP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			</a:t>
            </a:r>
            <a:r>
              <a:rPr lang="hu-HU" sz="2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térítsd</a:t>
            </a: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  <a:r>
              <a:rPr lang="hu-HU" sz="24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gyorsRendezés</a:t>
            </a: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(bal, m, a, k)</a:t>
            </a:r>
          </a:p>
          <a:p>
            <a:pPr marL="0" indent="0">
              <a:buNone/>
            </a:pP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		</a:t>
            </a:r>
            <a:r>
              <a:rPr lang="hu-HU" sz="2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különben</a:t>
            </a:r>
          </a:p>
          <a:p>
            <a:pPr marL="0" indent="0">
              <a:buNone/>
            </a:pP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			</a:t>
            </a:r>
            <a:r>
              <a:rPr lang="hu-HU" sz="2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Ha</a:t>
            </a: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k &gt; m </a:t>
            </a:r>
            <a:r>
              <a:rPr lang="hu-HU" sz="2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akkor</a:t>
            </a:r>
          </a:p>
          <a:p>
            <a:pPr marL="0" indent="0">
              <a:buNone/>
            </a:pP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				</a:t>
            </a:r>
            <a:r>
              <a:rPr lang="hu-HU" sz="2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térítsd</a:t>
            </a: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  <a:r>
              <a:rPr lang="hu-HU" sz="24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gyorsRendezes</a:t>
            </a: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(m + 1, jobb, a, k)</a:t>
            </a:r>
          </a:p>
          <a:p>
            <a:pPr marL="0" indent="0">
              <a:buNone/>
            </a:pP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			</a:t>
            </a:r>
            <a:r>
              <a:rPr lang="hu-HU" sz="2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különben</a:t>
            </a:r>
          </a:p>
          <a:p>
            <a:pPr marL="0" indent="0">
              <a:buNone/>
            </a:pP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				</a:t>
            </a:r>
            <a:r>
              <a:rPr lang="hu-HU" sz="2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térítsd</a:t>
            </a:r>
            <a:r>
              <a:rPr lang="hu-H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m		// most m = k</a:t>
            </a:r>
          </a:p>
          <a:p>
            <a:pPr marL="0" indent="0">
              <a:buNone/>
            </a:pPr>
            <a:r>
              <a:rPr lang="hu-HU" sz="2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			vége(ha)</a:t>
            </a:r>
          </a:p>
          <a:p>
            <a:pPr marL="0" indent="0">
              <a:buNone/>
            </a:pPr>
            <a:r>
              <a:rPr lang="hu-HU" sz="2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		vége(ha)</a:t>
            </a:r>
          </a:p>
          <a:p>
            <a:pPr marL="0" indent="0">
              <a:buNone/>
            </a:pPr>
            <a:r>
              <a:rPr lang="hu-HU" sz="2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	vége(ha)</a:t>
            </a:r>
          </a:p>
          <a:p>
            <a:pPr marL="0" indent="0">
              <a:buNone/>
            </a:pPr>
            <a:r>
              <a:rPr lang="hu-HU" sz="2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Vége(algoritmus)</a:t>
            </a:r>
          </a:p>
          <a:p>
            <a:pPr marL="0" indent="0">
              <a:buNone/>
            </a:pPr>
            <a:endParaRPr lang="hu-H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53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9FF8A31-5B73-42E5-BD9E-DCFAA2B4F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1. Balra át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FC7394B4-C190-46B4-B84D-058BFE9749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lnSpc>
                <a:spcPct val="114000"/>
              </a:lnSpc>
            </a:pPr>
            <a:r>
              <a:rPr lang="hu-HU" sz="2400" dirty="0"/>
              <a:t>Szeptember 15-én az iskola igazgatója felkéri az első osztályos gyermekeket, hogy for­duljanak arccal feléje, majd abból a célból, hogy felvezethesse őket az osztálytermekbe, kiadja a parancsot: „Balra át!” A gyermekek bizonytalanok. Van, aki balra fordul, van, aki jobbra. Aki szem­ben találja magát a mellette állóval, azt hiszi, hogy rosszul fordult és egy időegység alatt egyszer sarkon fordul. Adott egy bizonyos kezdeti konfiguráció, amely a „Balra át!” parancs után alakult ki. Állapítsátok meg, </a:t>
            </a:r>
            <a:r>
              <a:rPr lang="hu-HU" sz="2400" b="1" dirty="0"/>
              <a:t>hány időegység </a:t>
            </a:r>
            <a:r>
              <a:rPr lang="hu-HU" sz="2400" dirty="0"/>
              <a:t>alatt „nyugszik meg” a sor. (Legtöbb 255 gyerekkel dolgoz­ha­tunk.)</a:t>
            </a:r>
          </a:p>
          <a:p>
            <a:pPr marL="0" indent="0">
              <a:lnSpc>
                <a:spcPct val="114000"/>
              </a:lnSpc>
              <a:buNone/>
            </a:pPr>
            <a:r>
              <a:rPr lang="hu-HU" sz="2400" b="1" i="1" dirty="0"/>
              <a:t>Példa:</a:t>
            </a:r>
            <a:r>
              <a:rPr lang="hu-HU" sz="2400" dirty="0"/>
              <a:t> ha </a:t>
            </a:r>
            <a:r>
              <a:rPr lang="hu-HU" sz="2400" b="1" i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n</a:t>
            </a:r>
            <a:r>
              <a:rPr lang="hu-HU" sz="24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 = 5</a:t>
            </a:r>
            <a:r>
              <a:rPr lang="hu-HU" sz="2400" dirty="0"/>
              <a:t>, a parancs utáni konfiguráció: </a:t>
            </a:r>
            <a:r>
              <a:rPr lang="hu-HU" sz="2400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bjbjb</a:t>
            </a:r>
            <a:r>
              <a:rPr lang="hu-HU" sz="2400" dirty="0"/>
              <a:t>, ahol </a:t>
            </a:r>
            <a:r>
              <a:rPr lang="hu-HU" sz="24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b</a:t>
            </a:r>
            <a:r>
              <a:rPr lang="hu-HU" sz="2400" dirty="0"/>
              <a:t> balra fordult gyereket, </a:t>
            </a:r>
            <a:r>
              <a:rPr lang="hu-HU" sz="24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j</a:t>
            </a:r>
            <a:r>
              <a:rPr lang="hu-HU" sz="2400" dirty="0"/>
              <a:t> jobbra fordult gyereket jelent, az eredmény: </a:t>
            </a:r>
            <a:r>
              <a:rPr lang="hu-HU" sz="24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339259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FD7DF6B-E4F4-42DB-81D6-0F9FC3A95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Elemzés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FD2BEDE1-1BD8-4FF1-AED0-F68C511DDF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400" dirty="0"/>
              <a:t>Amikor két gyermek egymással szemben találja magát, a két gyermeket egy </a:t>
            </a:r>
            <a:r>
              <a:rPr lang="hu-HU" sz="2400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jb</a:t>
            </a:r>
            <a:r>
              <a:rPr lang="hu-HU" sz="2400" dirty="0"/>
              <a:t> karakterpáros ábrázolja.</a:t>
            </a:r>
          </a:p>
          <a:p>
            <a:r>
              <a:rPr lang="hu-HU" sz="2400" dirty="0"/>
              <a:t>Az algoritmusban ezt a karakterpárost felülírjuk </a:t>
            </a:r>
            <a:r>
              <a:rPr lang="hu-HU" sz="2400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bj</a:t>
            </a:r>
            <a:r>
              <a:rPr lang="hu-HU" sz="2400" dirty="0"/>
              <a:t>-vel. </a:t>
            </a:r>
          </a:p>
          <a:p>
            <a:r>
              <a:rPr lang="hu-HU" sz="2400" dirty="0"/>
              <a:t>Ekkor előfordulhat, hogy a </a:t>
            </a:r>
            <a:r>
              <a:rPr lang="hu-HU" sz="24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j</a:t>
            </a:r>
            <a:r>
              <a:rPr lang="hu-HU" sz="2400" dirty="0"/>
              <a:t>-vel ábrázolt gyermek mellett egy </a:t>
            </a:r>
            <a:r>
              <a:rPr lang="hu-HU" sz="24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b</a:t>
            </a:r>
            <a:r>
              <a:rPr lang="hu-HU" sz="2400" dirty="0"/>
              <a:t>-vel ábrázolt gyermek áll, de most már nem szabad felülírni az értékeiket, mivel a szövegben ki van kötve, hogy egy időegység alatt egy gyermek csak egyszer fordul meg.</a:t>
            </a:r>
          </a:p>
          <a:p>
            <a:r>
              <a:rPr lang="hu-HU" sz="2400" dirty="0"/>
              <a:t>Ezt két féleképpen is megoldhatjuk:</a:t>
            </a:r>
          </a:p>
          <a:p>
            <a:pPr lvl="1"/>
            <a:r>
              <a:rPr lang="hu-HU" sz="2000" dirty="0"/>
              <a:t>Készítünk egy „másolatot” a sorozatról, amelyen végigmegyünk, keressük a </a:t>
            </a:r>
            <a:r>
              <a:rPr lang="hu-HU" sz="2000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jb</a:t>
            </a:r>
            <a:r>
              <a:rPr lang="hu-HU" sz="2000" dirty="0"/>
              <a:t> párokat de a módosításokat az eredeti sorozaton végezzük; végül a másolatra rámásoljuk az eredetit.</a:t>
            </a:r>
          </a:p>
          <a:p>
            <a:pPr lvl="1"/>
            <a:r>
              <a:rPr lang="hu-HU" sz="2000" dirty="0"/>
              <a:t>A másolat használata elkerülhető, ha abban az esetben, amikor két gyermek állapota megváltozik, a ciklusváltozót 2-vel növeljük</a:t>
            </a:r>
          </a:p>
          <a:p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3152286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C7DDD4B-30A0-401B-9F38-E02499BC52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A legfontosabb észrevétel 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5113F6AC-DFC5-4DF3-B774-200A048193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500"/>
              </a:spcBef>
            </a:pPr>
            <a:r>
              <a:rPr lang="hu-HU" sz="2400" dirty="0"/>
              <a:t>Az algoritmus hasonlít a buborékrendezéshez!</a:t>
            </a:r>
          </a:p>
          <a:p>
            <a:pPr>
              <a:lnSpc>
                <a:spcPct val="100000"/>
              </a:lnSpc>
              <a:spcBef>
                <a:spcPts val="500"/>
              </a:spcBef>
            </a:pPr>
            <a:r>
              <a:rPr lang="hu-HU" sz="2400" dirty="0"/>
              <a:t>Különbségek: </a:t>
            </a:r>
          </a:p>
          <a:p>
            <a:pPr lvl="1">
              <a:lnSpc>
                <a:spcPct val="100000"/>
              </a:lnSpc>
            </a:pPr>
            <a:r>
              <a:rPr lang="hu-HU" dirty="0"/>
              <a:t>Nem szükséges felcserélni a két elemet, felülírjuk ezeket.</a:t>
            </a:r>
          </a:p>
          <a:p>
            <a:pPr lvl="1">
              <a:lnSpc>
                <a:spcPct val="100000"/>
              </a:lnSpc>
            </a:pPr>
            <a:r>
              <a:rPr lang="hu-HU" dirty="0"/>
              <a:t>Vagy készítünk ideiglenes másolatot a gyermekek sorozatáról, vagy minden felülírás után kettőt lépünk előre; ebben az esetben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Amíg</a:t>
            </a:r>
            <a:r>
              <a:rPr lang="hu-HU" dirty="0"/>
              <a:t> struktúrával dolgozunk a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Minden</a:t>
            </a:r>
            <a:r>
              <a:rPr lang="hu-HU" dirty="0"/>
              <a:t> helyett.</a:t>
            </a:r>
          </a:p>
          <a:p>
            <a:pPr>
              <a:lnSpc>
                <a:spcPct val="100000"/>
              </a:lnSpc>
              <a:spcBef>
                <a:spcPts val="500"/>
              </a:spcBef>
            </a:pPr>
            <a:r>
              <a:rPr lang="hu-HU" sz="2400" dirty="0"/>
              <a:t>Az időt csak akkor növeljük, ha volt fordulás, mivel az utolsó bejárást csak ellenőrzés céljából végezzük.</a:t>
            </a:r>
          </a:p>
        </p:txBody>
      </p:sp>
    </p:spTree>
    <p:extLst>
      <p:ext uri="{BB962C8B-B14F-4D97-AF65-F5344CB8AC3E}">
        <p14:creationId xmlns:p14="http://schemas.microsoft.com/office/powerpoint/2010/main" val="1921321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06906FB6-4CE1-4244-A1BC-F7A5418F1B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Autofit/>
          </a:bodyPr>
          <a:lstStyle/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hu-HU" sz="21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Algoritmus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1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balraÁt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(n, </a:t>
            </a:r>
            <a:r>
              <a:rPr lang="hu-HU" sz="21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gy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):			// </a:t>
            </a:r>
            <a:r>
              <a:rPr lang="hu-HU" sz="2100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Négyzetes bonyolultság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hu-HU" sz="21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időEgység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0				// </a:t>
            </a:r>
            <a:r>
              <a:rPr lang="hu-HU" sz="2100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Bemenet: az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n </a:t>
            </a:r>
            <a:r>
              <a:rPr lang="hu-HU" sz="2100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elemű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1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gy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100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karakterlánc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hu-HU" sz="21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Ismételd							    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// </a:t>
            </a:r>
            <a:r>
              <a:rPr lang="hu-HU" sz="2100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Kimenet: </a:t>
            </a:r>
            <a:r>
              <a:rPr lang="hu-HU" sz="21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időEgység</a:t>
            </a:r>
            <a:endParaRPr lang="hu-HU" sz="21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i 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1 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fordult 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100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hamis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</a:t>
            </a:r>
            <a:r>
              <a:rPr lang="hu-HU" sz="21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Amíg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i &lt; n </a:t>
            </a:r>
            <a:r>
              <a:rPr lang="hu-HU" sz="21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végezd el: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	</a:t>
            </a:r>
            <a:r>
              <a:rPr lang="hu-HU" sz="21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Ha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1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gy</a:t>
            </a:r>
            <a:r>
              <a:rPr lang="hu-HU" sz="2100" baseline="-200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= 'j' </a:t>
            </a:r>
            <a:r>
              <a:rPr lang="hu-HU" sz="21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és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1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gy</a:t>
            </a:r>
            <a:r>
              <a:rPr lang="hu-HU" sz="2100" baseline="-200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</a:t>
            </a:r>
            <a:r>
              <a:rPr lang="hu-HU" sz="2100" baseline="-20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+ 1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= 'b' </a:t>
            </a:r>
            <a:r>
              <a:rPr lang="hu-HU" sz="21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akkor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		</a:t>
            </a:r>
            <a:r>
              <a:rPr lang="hu-HU" sz="21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gy</a:t>
            </a:r>
            <a:r>
              <a:rPr lang="hu-HU" sz="2100" baseline="-200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'b'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		</a:t>
            </a:r>
            <a:r>
              <a:rPr lang="hu-HU" sz="21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gy</a:t>
            </a:r>
            <a:r>
              <a:rPr lang="hu-HU" sz="2100" baseline="-200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</a:t>
            </a:r>
            <a:r>
              <a:rPr lang="hu-HU" sz="2100" baseline="-20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+ 1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'j'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		i 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i + 2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		fordult = </a:t>
            </a:r>
            <a:r>
              <a:rPr lang="hu-HU" sz="2100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igaz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	</a:t>
            </a:r>
            <a:r>
              <a:rPr lang="hu-HU" sz="21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különben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		i 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i + 1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	</a:t>
            </a:r>
            <a:r>
              <a:rPr lang="hu-HU" sz="21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vége(ha)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</a:t>
            </a:r>
            <a:r>
              <a:rPr lang="hu-HU" sz="21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vége(amíg)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</a:t>
            </a:r>
            <a:r>
              <a:rPr lang="hu-HU" sz="21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Ha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fordult </a:t>
            </a:r>
            <a:r>
              <a:rPr lang="hu-HU" sz="21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akkor </a:t>
            </a:r>
            <a:r>
              <a:rPr lang="hu-HU" sz="21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időEgység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1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időEgység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+ 1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</a:t>
            </a:r>
            <a:r>
              <a:rPr lang="hu-HU" sz="21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vége(ha)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hu-HU" sz="21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ameddig nem 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fordult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hu-HU" sz="21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térítsd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1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időEgység</a:t>
            </a:r>
            <a:endParaRPr lang="hu-HU" sz="21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hu-HU" sz="21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Vége(algoritmus)</a:t>
            </a:r>
          </a:p>
        </p:txBody>
      </p:sp>
    </p:spTree>
    <p:extLst>
      <p:ext uri="{BB962C8B-B14F-4D97-AF65-F5344CB8AC3E}">
        <p14:creationId xmlns:p14="http://schemas.microsoft.com/office/powerpoint/2010/main" val="41591126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4EA1AACC-D28B-412E-9BB2-386612179A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hu-HU" sz="21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Algoritmus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1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balraÁt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(n, </a:t>
            </a:r>
            <a:r>
              <a:rPr lang="hu-HU" sz="21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gy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):					// </a:t>
            </a:r>
            <a:r>
              <a:rPr lang="hu-HU" sz="2100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lineáris algoritmus</a:t>
            </a:r>
            <a:endParaRPr lang="hu-HU" sz="21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hu-HU" sz="21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időEgység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0; idő 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0; lépés 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0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	</a:t>
            </a:r>
            <a:r>
              <a:rPr lang="hu-HU" sz="21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Minden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i = 1, n </a:t>
            </a:r>
            <a:r>
              <a:rPr lang="hu-HU" sz="21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végezd el: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		</a:t>
            </a:r>
            <a:r>
              <a:rPr lang="hu-HU" sz="21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Ha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1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gy</a:t>
            </a:r>
            <a:r>
              <a:rPr lang="hu-HU" sz="2100" baseline="-200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= 'j' </a:t>
            </a:r>
            <a:r>
              <a:rPr lang="hu-HU" sz="21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akkor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	idő 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idő + 1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           	</a:t>
            </a:r>
            <a:r>
              <a:rPr lang="hu-HU" sz="21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Ha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lépés &gt; 0 </a:t>
            </a:r>
            <a:r>
              <a:rPr lang="hu-HU" sz="21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akkor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l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		lépés 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lépés – 1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hu-HU" sz="21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	vége(ha)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hu-HU" sz="21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    	vége(ha)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hu-HU" sz="21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    	Ha </a:t>
            </a:r>
            <a:r>
              <a:rPr lang="hu-HU" sz="21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gy</a:t>
            </a:r>
            <a:r>
              <a:rPr lang="hu-HU" sz="2100" baseline="-200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= 'b' </a:t>
            </a:r>
            <a:r>
              <a:rPr lang="hu-HU" sz="21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akkor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			</a:t>
            </a:r>
            <a:r>
              <a:rPr lang="hu-HU" sz="21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Ha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idő &gt; 0 </a:t>
            </a:r>
            <a:r>
              <a:rPr lang="hu-HU" sz="21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akkor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       			</a:t>
            </a:r>
            <a:r>
              <a:rPr lang="hu-HU" sz="21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időEgység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idő + lépés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		   		lépés 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lépés + 1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hu-HU" sz="2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       		</a:t>
            </a:r>
            <a:r>
              <a:rPr lang="hu-HU" sz="21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vége(ha)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hu-HU" sz="21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    	vége(ha)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hu-HU" sz="21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	vége(minden)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hu-HU" sz="21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	térítsd </a:t>
            </a:r>
            <a:r>
              <a:rPr lang="hu-HU" sz="21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időEgység</a:t>
            </a:r>
            <a:endParaRPr lang="hu-HU" sz="21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hu-HU" sz="21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Vége(algoritmus)</a:t>
            </a:r>
          </a:p>
        </p:txBody>
      </p:sp>
    </p:spTree>
    <p:extLst>
      <p:ext uri="{BB962C8B-B14F-4D97-AF65-F5344CB8AC3E}">
        <p14:creationId xmlns:p14="http://schemas.microsoft.com/office/powerpoint/2010/main" val="19902992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>
              <a:defRPr/>
            </a:pPr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2. Az átlagos várakozási idő minimalizálása</a:t>
            </a:r>
          </a:p>
        </p:txBody>
      </p:sp>
      <p:sp>
        <p:nvSpPr>
          <p:cNvPr id="167939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>
              <a:buNone/>
              <a:defRPr/>
            </a:pPr>
            <a:r>
              <a:rPr lang="hu-HU" sz="2400" i="1" dirty="0">
                <a:cs typeface="Times New Roman" pitchFamily="18" charset="0"/>
              </a:rPr>
              <a:t>Egy ügyvédi irodába egyszerre érkezik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</a:t>
            </a:r>
            <a:r>
              <a:rPr lang="hu-HU" sz="2400" i="1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i="1" dirty="0">
                <a:cs typeface="Times New Roman" pitchFamily="18" charset="0"/>
              </a:rPr>
              <a:t>személy, akiknek az intéznivalóit az ügyvéd ismeri, és így azt is tudja, hogy egy-egy személlyel hány percet fog eltölteni. </a:t>
            </a:r>
          </a:p>
          <a:p>
            <a:pPr>
              <a:buNone/>
              <a:defRPr/>
            </a:pPr>
            <a:r>
              <a:rPr lang="hu-HU" sz="2400" i="1" dirty="0">
                <a:cs typeface="Times New Roman" pitchFamily="18" charset="0"/>
              </a:rPr>
              <a:t>Állapítsuk meg azt a </a:t>
            </a:r>
            <a:r>
              <a:rPr lang="hu-H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sorrend</a:t>
            </a:r>
            <a:r>
              <a:rPr lang="hu-HU" sz="2400" i="1" dirty="0">
                <a:cs typeface="Times New Roman" pitchFamily="18" charset="0"/>
              </a:rPr>
              <a:t>et, amelyben fogadnia kellene a személyeket ahhoz, hogy az</a:t>
            </a:r>
            <a:r>
              <a:rPr lang="hu-HU" sz="2400" i="1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átlagos várakozási id</a:t>
            </a:r>
            <a:r>
              <a:rPr lang="hu-HU" sz="2400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ő</a:t>
            </a:r>
            <a:r>
              <a:rPr lang="hu-HU" sz="2400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minimális legyen</a:t>
            </a:r>
            <a:r>
              <a:rPr lang="hu-HU" sz="2400" i="1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. </a:t>
            </a:r>
          </a:p>
          <a:p>
            <a:pPr>
              <a:buNone/>
              <a:defRPr/>
            </a:pP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Megoldás</a:t>
            </a:r>
          </a:p>
          <a:p>
            <a:pPr>
              <a:buNone/>
              <a:defRPr/>
            </a:pPr>
            <a:r>
              <a:rPr lang="hu-HU" sz="2400" dirty="0">
                <a:cs typeface="Times New Roman" pitchFamily="18" charset="0"/>
              </a:rPr>
              <a:t>Az átlagos várakozási id</a:t>
            </a:r>
            <a:r>
              <a:rPr lang="hu-HU" sz="2400" dirty="0">
                <a:cs typeface="Arial" charset="0"/>
              </a:rPr>
              <a:t>ő</a:t>
            </a:r>
            <a:r>
              <a:rPr lang="hu-HU" sz="2400" dirty="0">
                <a:cs typeface="Times New Roman" pitchFamily="18" charset="0"/>
              </a:rPr>
              <a:t> 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</a:t>
            </a:r>
            <a:r>
              <a:rPr lang="hu-HU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dirty="0">
                <a:cs typeface="Times New Roman" pitchFamily="18" charset="0"/>
              </a:rPr>
              <a:t>személy várakozási idejének számtani középarányosa, </a:t>
            </a:r>
            <a:r>
              <a:rPr lang="hu-HU" sz="2400" dirty="0">
                <a:cs typeface="Times New Roman" pitchFamily="18" charset="0"/>
                <a:sym typeface="Symbol" pitchFamily="18" charset="2"/>
              </a:rPr>
              <a:t> </a:t>
            </a:r>
            <a:r>
              <a:rPr lang="hu-H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az átlagos várakozási idő csökkentése a várakozási idők összegének csökkentését jelenti. </a:t>
            </a:r>
          </a:p>
          <a:p>
            <a:pPr>
              <a:buNone/>
              <a:defRPr/>
            </a:pPr>
            <a:endParaRPr lang="hu-HU" sz="2400" i="1" dirty="0"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8509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Példa</a:t>
            </a:r>
          </a:p>
        </p:txBody>
      </p:sp>
      <p:sp>
        <p:nvSpPr>
          <p:cNvPr id="169987" name="Rectangle 3"/>
          <p:cNvSpPr>
            <a:spLocks noGrp="1" noChangeArrowheads="1"/>
          </p:cNvSpPr>
          <p:nvPr>
            <p:ph idx="1"/>
          </p:nvPr>
        </p:nvSpPr>
        <p:spPr>
          <a:xfrm>
            <a:off x="574431" y="1125539"/>
            <a:ext cx="10961077" cy="5399087"/>
          </a:xfrm>
        </p:spPr>
        <p:txBody>
          <a:bodyPr rtlCol="0">
            <a:normAutofit/>
          </a:bodyPr>
          <a:lstStyle/>
          <a:p>
            <a:pPr>
              <a:buNone/>
              <a:defRPr/>
            </a:pPr>
            <a:r>
              <a:rPr lang="hu-HU" sz="2400" dirty="0">
                <a:cs typeface="Times New Roman" pitchFamily="18" charset="0"/>
              </a:rPr>
              <a:t>Legyen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= 3</a:t>
            </a:r>
            <a:r>
              <a:rPr lang="hu-HU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dirty="0">
                <a:cs typeface="Times New Roman" pitchFamily="18" charset="0"/>
              </a:rPr>
              <a:t>és a tárgyalási id</a:t>
            </a:r>
            <a:r>
              <a:rPr lang="hu-HU" sz="2400" dirty="0">
                <a:cs typeface="Arial" charset="0"/>
              </a:rPr>
              <a:t>ő</a:t>
            </a:r>
            <a:r>
              <a:rPr lang="hu-HU" sz="2400" dirty="0">
                <a:cs typeface="Times New Roman" pitchFamily="18" charset="0"/>
              </a:rPr>
              <a:t>k: </a:t>
            </a:r>
          </a:p>
          <a:p>
            <a:pPr>
              <a:buNone/>
              <a:defRPr/>
            </a:pP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t</a:t>
            </a:r>
            <a:r>
              <a:rPr lang="hu-HU" sz="2400" b="1" baseline="-300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1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= 60</a:t>
            </a:r>
            <a:r>
              <a:rPr lang="hu-HU" sz="2400" dirty="0">
                <a:cs typeface="Times New Roman" pitchFamily="18" charset="0"/>
              </a:rPr>
              <a:t>,</a:t>
            </a:r>
            <a:r>
              <a:rPr lang="hu-HU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t</a:t>
            </a:r>
            <a:r>
              <a:rPr lang="hu-HU" sz="2400" b="1" baseline="-300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2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= 10</a:t>
            </a:r>
            <a:r>
              <a:rPr lang="hu-HU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dirty="0">
                <a:cs typeface="Times New Roman" pitchFamily="18" charset="0"/>
              </a:rPr>
              <a:t>és</a:t>
            </a:r>
            <a:r>
              <a:rPr lang="hu-HU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t</a:t>
            </a:r>
            <a:r>
              <a:rPr lang="hu-HU" sz="2400" b="1" baseline="-300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3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= 30</a:t>
            </a:r>
            <a:r>
              <a:rPr lang="hu-HU" sz="2400" dirty="0">
                <a:cs typeface="Times New Roman" pitchFamily="18" charset="0"/>
              </a:rPr>
              <a:t>. </a:t>
            </a:r>
          </a:p>
          <a:p>
            <a:pPr>
              <a:defRPr/>
            </a:pPr>
            <a:r>
              <a:rPr lang="hu-HU" sz="2400" dirty="0">
                <a:cs typeface="Times New Roman" pitchFamily="18" charset="0"/>
              </a:rPr>
              <a:t>az els</a:t>
            </a:r>
            <a:r>
              <a:rPr lang="hu-HU" sz="2400" dirty="0">
                <a:cs typeface="Arial" charset="0"/>
              </a:rPr>
              <a:t>ő </a:t>
            </a:r>
            <a:r>
              <a:rPr lang="hu-HU" sz="2400" dirty="0">
                <a:cs typeface="Times New Roman" pitchFamily="18" charset="0"/>
              </a:rPr>
              <a:t>személy nem kell várakozzon, </a:t>
            </a:r>
          </a:p>
          <a:p>
            <a:pPr>
              <a:defRPr/>
            </a:pPr>
            <a:r>
              <a:rPr lang="hu-HU" sz="2400" dirty="0">
                <a:cs typeface="Times New Roman" pitchFamily="18" charset="0"/>
              </a:rPr>
              <a:t>a második személy annyit várakozik, amennyi ideig tárgyal az els</a:t>
            </a:r>
            <a:r>
              <a:rPr lang="hu-HU" sz="2400" dirty="0">
                <a:cs typeface="Arial" charset="0"/>
              </a:rPr>
              <a:t>ő</a:t>
            </a:r>
            <a:r>
              <a:rPr lang="hu-HU" sz="2400" dirty="0">
                <a:cs typeface="Times New Roman" pitchFamily="18" charset="0"/>
              </a:rPr>
              <a:t>, </a:t>
            </a:r>
          </a:p>
          <a:p>
            <a:pPr>
              <a:defRPr/>
            </a:pPr>
            <a:r>
              <a:rPr lang="hu-HU" sz="2400" dirty="0">
                <a:cs typeface="Times New Roman" pitchFamily="18" charset="0"/>
              </a:rPr>
              <a:t>a harmadik addig várakozik ameddig befejez</a:t>
            </a:r>
            <a:r>
              <a:rPr lang="hu-HU" sz="2400" dirty="0">
                <a:cs typeface="Arial" charset="0"/>
              </a:rPr>
              <a:t>ő</a:t>
            </a:r>
            <a:r>
              <a:rPr lang="hu-HU" sz="2400" dirty="0">
                <a:cs typeface="Times New Roman" pitchFamily="18" charset="0"/>
              </a:rPr>
              <a:t>dik a két el</a:t>
            </a:r>
            <a:r>
              <a:rPr lang="hu-HU" sz="2400" dirty="0">
                <a:cs typeface="Arial" charset="0"/>
              </a:rPr>
              <a:t>ő</a:t>
            </a:r>
            <a:r>
              <a:rPr lang="hu-HU" sz="2400" dirty="0">
                <a:cs typeface="Times New Roman" pitchFamily="18" charset="0"/>
              </a:rPr>
              <a:t>tte lev</a:t>
            </a:r>
            <a:r>
              <a:rPr lang="hu-HU" sz="2400" dirty="0">
                <a:cs typeface="Arial" charset="0"/>
              </a:rPr>
              <a:t>ő</a:t>
            </a:r>
            <a:r>
              <a:rPr lang="hu-HU" sz="2400" dirty="0">
                <a:cs typeface="Times New Roman" pitchFamily="18" charset="0"/>
              </a:rPr>
              <a:t>vel való beszélgetés. </a:t>
            </a:r>
          </a:p>
          <a:p>
            <a:pPr>
              <a:buNone/>
              <a:defRPr/>
            </a:pP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Ha a fogadás sorrendje változik, a várakozási id</a:t>
            </a: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ő</a:t>
            </a: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k összege is változik. </a:t>
            </a:r>
          </a:p>
          <a:p>
            <a:pPr>
              <a:buNone/>
              <a:defRPr/>
            </a:pP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Sorrend 	A várakozási id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ő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k összege</a:t>
            </a:r>
          </a:p>
          <a:p>
            <a:pPr>
              <a:buNone/>
              <a:defRPr/>
            </a:pP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1   2   3      	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idő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= 0 + 60 + (60 + 10) = 130</a:t>
            </a:r>
          </a:p>
          <a:p>
            <a:pPr>
              <a:buNone/>
              <a:defRPr/>
            </a:pP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1   3   2      	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idő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= 0 + 60 + (60 + 30) = 150</a:t>
            </a:r>
          </a:p>
          <a:p>
            <a:pPr>
              <a:buNone/>
              <a:defRPr/>
            </a:pP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2   3   1      	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idő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= 0 + 10 + (10 + 30) = 50</a:t>
            </a:r>
          </a:p>
          <a:p>
            <a:pPr>
              <a:buNone/>
              <a:defRPr/>
            </a:pP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2   1   3      	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idő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= 0 + 10 + (10 + 60) = 80</a:t>
            </a:r>
          </a:p>
          <a:p>
            <a:pPr>
              <a:buNone/>
              <a:defRPr/>
            </a:pPr>
            <a:endParaRPr lang="hu-H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4639"/>
            <a:ext cx="8229600" cy="993775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Megjegyzés</a:t>
            </a:r>
          </a:p>
        </p:txBody>
      </p:sp>
      <p:sp>
        <p:nvSpPr>
          <p:cNvPr id="177155" name="Rectangle 3"/>
          <p:cNvSpPr>
            <a:spLocks noGrp="1" noChangeArrowheads="1"/>
          </p:cNvSpPr>
          <p:nvPr>
            <p:ph idx="1"/>
          </p:nvPr>
        </p:nvSpPr>
        <p:spPr>
          <a:xfrm>
            <a:off x="855785" y="1412876"/>
            <a:ext cx="10480430" cy="5184775"/>
          </a:xfrm>
        </p:spPr>
        <p:txBody>
          <a:bodyPr rtlCol="0">
            <a:noAutofit/>
          </a:bodyPr>
          <a:lstStyle/>
          <a:p>
            <a:pPr>
              <a:buNone/>
              <a:defRPr/>
            </a:pPr>
            <a:r>
              <a:rPr lang="hu-HU" sz="2400" dirty="0">
                <a:cs typeface="Times New Roman" pitchFamily="18" charset="0"/>
              </a:rPr>
              <a:t>Magától értet</a:t>
            </a:r>
            <a:r>
              <a:rPr lang="hu-HU" sz="2400" dirty="0">
                <a:cs typeface="Arial" charset="0"/>
              </a:rPr>
              <a:t>ő</a:t>
            </a:r>
            <a:r>
              <a:rPr lang="hu-HU" sz="2400" dirty="0">
                <a:cs typeface="Times New Roman" pitchFamily="18" charset="0"/>
              </a:rPr>
              <a:t>dik, hogy ha létezik több egyenl</a:t>
            </a:r>
            <a:r>
              <a:rPr lang="hu-HU" sz="2400" dirty="0">
                <a:cs typeface="Arial" charset="0"/>
              </a:rPr>
              <a:t>ő</a:t>
            </a:r>
            <a:r>
              <a:rPr lang="hu-HU" sz="2400" dirty="0">
                <a:cs typeface="Times New Roman" pitchFamily="18" charset="0"/>
              </a:rPr>
              <a:t> fogadási id</a:t>
            </a:r>
            <a:r>
              <a:rPr lang="hu-HU" sz="2400" dirty="0">
                <a:cs typeface="Arial" charset="0"/>
              </a:rPr>
              <a:t>ő</a:t>
            </a:r>
            <a:r>
              <a:rPr lang="hu-HU" sz="2400" dirty="0">
                <a:cs typeface="Times New Roman" pitchFamily="18" charset="0"/>
              </a:rPr>
              <a:t>, nem számít milyen sorrendben kerülnek sorra az egyenl</a:t>
            </a:r>
            <a:r>
              <a:rPr lang="hu-HU" sz="2400" dirty="0">
                <a:cs typeface="Arial" charset="0"/>
              </a:rPr>
              <a:t>ő</a:t>
            </a:r>
            <a:r>
              <a:rPr lang="hu-HU" sz="2400" dirty="0">
                <a:cs typeface="Times New Roman" pitchFamily="18" charset="0"/>
              </a:rPr>
              <a:t> tárgyalási id</a:t>
            </a:r>
            <a:r>
              <a:rPr lang="hu-HU" sz="2400" dirty="0">
                <a:cs typeface="Arial" charset="0"/>
              </a:rPr>
              <a:t>ő</a:t>
            </a:r>
            <a:r>
              <a:rPr lang="hu-HU" sz="2400" dirty="0">
                <a:cs typeface="Times New Roman" pitchFamily="18" charset="0"/>
              </a:rPr>
              <a:t>t igényl</a:t>
            </a:r>
            <a:r>
              <a:rPr lang="hu-HU" sz="2400" dirty="0">
                <a:cs typeface="Arial" charset="0"/>
              </a:rPr>
              <a:t>ő</a:t>
            </a:r>
            <a:r>
              <a:rPr lang="hu-HU" sz="2400" dirty="0">
                <a:cs typeface="Times New Roman" pitchFamily="18" charset="0"/>
              </a:rPr>
              <a:t> személyek. </a:t>
            </a:r>
          </a:p>
          <a:p>
            <a:pPr>
              <a:buFont typeface="Symbol" pitchFamily="18" charset="2"/>
              <a:buChar char="Þ"/>
              <a:defRPr/>
            </a:pPr>
            <a:r>
              <a:rPr lang="hu-HU" sz="2400" dirty="0">
                <a:cs typeface="Times New Roman" pitchFamily="18" charset="0"/>
              </a:rPr>
              <a:t>A feladatnak több megoldása lesz.</a:t>
            </a:r>
          </a:p>
          <a:p>
            <a:pPr marL="0" indent="0">
              <a:buNone/>
              <a:defRPr/>
            </a:pP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Következtetés</a:t>
            </a:r>
          </a:p>
          <a:p>
            <a:pPr>
              <a:defRPr/>
            </a:pPr>
            <a:r>
              <a:rPr lang="hu-HU" sz="2400" dirty="0">
                <a:cs typeface="Times New Roman" pitchFamily="18" charset="0"/>
              </a:rPr>
              <a:t>Ahhoz, hogy minimalizáljuk az átlagos várakozási id</a:t>
            </a:r>
            <a:r>
              <a:rPr lang="hu-HU" sz="2400" dirty="0">
                <a:cs typeface="Arial" charset="0"/>
              </a:rPr>
              <a:t>ő</a:t>
            </a:r>
            <a:r>
              <a:rPr lang="hu-HU" sz="2400" dirty="0">
                <a:cs typeface="Times New Roman" pitchFamily="18" charset="0"/>
              </a:rPr>
              <a:t>t, </a:t>
            </a:r>
            <a:r>
              <a:rPr lang="hu-HU" sz="2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minimalizálnunk kell a várakozási id</a:t>
            </a:r>
            <a:r>
              <a:rPr lang="hu-HU" sz="2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ő</a:t>
            </a:r>
            <a:r>
              <a:rPr lang="hu-HU" sz="2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k összegét</a:t>
            </a:r>
            <a:r>
              <a:rPr lang="hu-HU" sz="2400" dirty="0">
                <a:cs typeface="Times New Roman" pitchFamily="18" charset="0"/>
              </a:rPr>
              <a:t>. </a:t>
            </a:r>
          </a:p>
          <a:p>
            <a:pPr>
              <a:defRPr/>
            </a:pPr>
            <a:r>
              <a:rPr lang="hu-HU" sz="2400" dirty="0">
                <a:cs typeface="Times New Roman" pitchFamily="18" charset="0"/>
              </a:rPr>
              <a:t>Egy személy addig várakozik, amíg az összes el</a:t>
            </a:r>
            <a:r>
              <a:rPr lang="hu-HU" sz="2400" dirty="0">
                <a:cs typeface="Arial" charset="0"/>
              </a:rPr>
              <a:t>ő</a:t>
            </a:r>
            <a:r>
              <a:rPr lang="hu-HU" sz="2400" dirty="0">
                <a:cs typeface="Times New Roman" pitchFamily="18" charset="0"/>
              </a:rPr>
              <a:t>tte fogadott személlyel tárgyal az ügyvéd. </a:t>
            </a:r>
          </a:p>
          <a:p>
            <a:pPr marL="0" indent="0">
              <a:buNone/>
              <a:defRPr/>
            </a:pPr>
            <a:r>
              <a:rPr lang="hu-H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Az eredmény tehát a személyek sorszámainak egy olyan permutációja, amelynek megfelel</a:t>
            </a:r>
            <a:r>
              <a:rPr lang="hu-H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ő</a:t>
            </a:r>
            <a:r>
              <a:rPr lang="hu-H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en az ügyvéd minden lépésben a legkevesebb id</a:t>
            </a:r>
            <a:r>
              <a:rPr lang="hu-H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ő</a:t>
            </a:r>
            <a:r>
              <a:rPr lang="hu-H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t igényl</a:t>
            </a:r>
            <a:r>
              <a:rPr lang="hu-H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ő</a:t>
            </a:r>
            <a:r>
              <a:rPr lang="hu-H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személyt fogadja</a:t>
            </a:r>
            <a:r>
              <a:rPr lang="hu-HU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: </a:t>
            </a:r>
          </a:p>
          <a:p>
            <a:pPr>
              <a:buFont typeface="Symbol" pitchFamily="18" charset="2"/>
              <a:buChar char="Þ"/>
              <a:defRPr/>
            </a:pPr>
            <a:endParaRPr lang="hu-HU" sz="2400" dirty="0"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>
              <a:buNone/>
              <a:defRPr/>
            </a:pPr>
            <a:r>
              <a:rPr lang="hu-HU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 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2095</TotalTime>
  <Words>1732</Words>
  <Application>Microsoft Office PowerPoint</Application>
  <PresentationFormat>Szélesvásznú</PresentationFormat>
  <Paragraphs>153</Paragraphs>
  <Slides>16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Consolas</vt:lpstr>
      <vt:lpstr>Symbol</vt:lpstr>
      <vt:lpstr>Wingdings</vt:lpstr>
      <vt:lpstr>Office-téma</vt:lpstr>
      <vt:lpstr>Megoldott feladatok</vt:lpstr>
      <vt:lpstr>1. Balra át</vt:lpstr>
      <vt:lpstr>Elemzés</vt:lpstr>
      <vt:lpstr>A legfontosabb észrevétel </vt:lpstr>
      <vt:lpstr>PowerPoint-bemutató</vt:lpstr>
      <vt:lpstr>PowerPoint-bemutató</vt:lpstr>
      <vt:lpstr>2. Az átlagos várakozási idő minimalizálása</vt:lpstr>
      <vt:lpstr>Példa</vt:lpstr>
      <vt:lpstr>Megjegyzés</vt:lpstr>
      <vt:lpstr>Megoldás </vt:lpstr>
      <vt:lpstr>PowerPoint-bemutató</vt:lpstr>
      <vt:lpstr>3. Autó bérbeadás</vt:lpstr>
      <vt:lpstr>Példa</vt:lpstr>
      <vt:lpstr>PowerPoint-bemutató</vt:lpstr>
      <vt:lpstr>4. k-dik legkisebb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Megoldott feladatok</dc:title>
  <dc:creator>Klára</dc:creator>
  <cp:lastModifiedBy>CLARA IONESCU</cp:lastModifiedBy>
  <cp:revision>29</cp:revision>
  <dcterms:created xsi:type="dcterms:W3CDTF">2019-12-15T14:37:13Z</dcterms:created>
  <dcterms:modified xsi:type="dcterms:W3CDTF">2022-01-30T07:59:29Z</dcterms:modified>
</cp:coreProperties>
</file>