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95" r:id="rId2"/>
    <p:sldId id="480" r:id="rId3"/>
    <p:sldId id="482" r:id="rId4"/>
    <p:sldId id="316" r:id="rId5"/>
    <p:sldId id="317" r:id="rId6"/>
    <p:sldId id="318" r:id="rId7"/>
    <p:sldId id="319" r:id="rId8"/>
    <p:sldId id="339" r:id="rId9"/>
    <p:sldId id="438" r:id="rId10"/>
    <p:sldId id="439" r:id="rId11"/>
    <p:sldId id="481" r:id="rId12"/>
    <p:sldId id="322" r:id="rId13"/>
    <p:sldId id="334" r:id="rId14"/>
    <p:sldId id="483" r:id="rId15"/>
    <p:sldId id="320" r:id="rId16"/>
    <p:sldId id="484" r:id="rId17"/>
    <p:sldId id="354" r:id="rId18"/>
    <p:sldId id="355" r:id="rId19"/>
    <p:sldId id="346" r:id="rId20"/>
    <p:sldId id="347" r:id="rId21"/>
    <p:sldId id="348" r:id="rId22"/>
    <p:sldId id="356" r:id="rId23"/>
    <p:sldId id="357" r:id="rId24"/>
    <p:sldId id="378" r:id="rId25"/>
    <p:sldId id="380" r:id="rId26"/>
    <p:sldId id="381" r:id="rId27"/>
    <p:sldId id="382" r:id="rId28"/>
    <p:sldId id="383" r:id="rId29"/>
    <p:sldId id="385" r:id="rId30"/>
    <p:sldId id="386" r:id="rId31"/>
    <p:sldId id="485" r:id="rId32"/>
    <p:sldId id="486" r:id="rId33"/>
    <p:sldId id="487" r:id="rId34"/>
    <p:sldId id="323" r:id="rId35"/>
    <p:sldId id="500" r:id="rId36"/>
    <p:sldId id="420" r:id="rId37"/>
    <p:sldId id="424" r:id="rId38"/>
    <p:sldId id="421" r:id="rId39"/>
    <p:sldId id="422" r:id="rId40"/>
    <p:sldId id="423" r:id="rId41"/>
    <p:sldId id="443" r:id="rId42"/>
    <p:sldId id="477" r:id="rId43"/>
    <p:sldId id="425" r:id="rId44"/>
    <p:sldId id="426" r:id="rId45"/>
    <p:sldId id="427" r:id="rId46"/>
    <p:sldId id="428" r:id="rId47"/>
    <p:sldId id="429" r:id="rId48"/>
    <p:sldId id="430" r:id="rId49"/>
    <p:sldId id="431" r:id="rId50"/>
    <p:sldId id="434" r:id="rId51"/>
    <p:sldId id="435" r:id="rId52"/>
    <p:sldId id="436" r:id="rId53"/>
    <p:sldId id="437" r:id="rId54"/>
    <p:sldId id="321" r:id="rId55"/>
    <p:sldId id="493" r:id="rId56"/>
    <p:sldId id="488" r:id="rId57"/>
    <p:sldId id="489" r:id="rId58"/>
    <p:sldId id="490" r:id="rId59"/>
    <p:sldId id="491" r:id="rId60"/>
    <p:sldId id="492" r:id="rId61"/>
    <p:sldId id="495" r:id="rId62"/>
    <p:sldId id="496" r:id="rId63"/>
    <p:sldId id="497" r:id="rId64"/>
    <p:sldId id="498" r:id="rId65"/>
    <p:sldId id="499" r:id="rId6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4660"/>
  </p:normalViewPr>
  <p:slideViewPr>
    <p:cSldViewPr>
      <p:cViewPr varScale="1">
        <p:scale>
          <a:sx n="59" d="100"/>
          <a:sy n="59" d="100"/>
        </p:scale>
        <p:origin x="968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02AA8-941A-4337-840D-0B93C88B4E7D}" type="datetimeFigureOut">
              <a:rPr lang="hu-HU" smtClean="0"/>
              <a:t>2021. 10. 30.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E5215-F032-45E0-A91E-F9A6A95CA50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1428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E5215-F032-45E0-A91E-F9A6A95CA50C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2712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E5215-F032-45E0-A91E-F9A6A95CA50C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29972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3CE-61D0-4243-AE04-A7E511B4FD54}" type="datetime1">
              <a:rPr lang="hu-HU" smtClean="0"/>
              <a:t>2021. 10. 30.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177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1219-BE78-49C3-AD71-549580C8E8A8}" type="datetime1">
              <a:rPr lang="hu-HU" smtClean="0"/>
              <a:t>2021. 10. 30.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871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CBD-9D57-462D-8641-979754DB1671}" type="datetime1">
              <a:rPr lang="hu-HU" smtClean="0"/>
              <a:t>2021. 10. 30.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6925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09358-8F1A-4D73-AD8F-B3B332543AE6}" type="datetime1">
              <a:rPr lang="hu-HU" smtClean="0"/>
              <a:t>2021. 10. 30.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Algoritmusok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4C9F8-AF7B-4752-AC9E-B58C62E07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3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8852-3B91-4C0A-8048-0337D00E2D4B}" type="datetime1">
              <a:rPr lang="hu-HU" smtClean="0"/>
              <a:t>2021. 10. 30.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5548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1DD7-9E75-4DEC-87F2-51FC01B89A8D}" type="datetime1">
              <a:rPr lang="hu-HU" smtClean="0"/>
              <a:t>2021. 10. 30.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8328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26FB-45F7-4622-B604-655FDF6B0D12}" type="datetime1">
              <a:rPr lang="hu-HU" smtClean="0"/>
              <a:t>2021. 10. 30.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534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C0F6-59FB-48B1-B43C-399F60B64DB7}" type="datetime1">
              <a:rPr lang="hu-HU" smtClean="0"/>
              <a:t>2021. 10. 30.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4012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886C-94FB-4ECB-ABD4-47E3CCEE267D}" type="datetime1">
              <a:rPr lang="hu-HU" smtClean="0"/>
              <a:t>2021. 10. 30.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437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65DD-9D53-40A2-ADB5-78317B73FCB7}" type="datetime1">
              <a:rPr lang="hu-HU" smtClean="0"/>
              <a:t>2021. 10. 30.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591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FD41-00C6-4549-BC54-43FDDE30E09A}" type="datetime1">
              <a:rPr lang="hu-HU" smtClean="0"/>
              <a:t>2021. 10. 30.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02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202AC-6AE2-44BB-9081-01B9DB8568CE}" type="datetime1">
              <a:rPr lang="hu-HU" smtClean="0"/>
              <a:t>2021. 10. 30.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Algoritmusok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551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9B87D-2002-40DB-A9FD-792467A65B90}" type="datetime1">
              <a:rPr lang="hu-HU" smtClean="0"/>
              <a:t>2021. 10. 30.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/>
              <a:t>Algoritmusok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13C12-5B33-4A4C-ACC1-A2440A40C3F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3402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lara@cs.ubbcluj.r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3_Programok/02_Palindrom.cpp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Programok/Cpp/04_GyorsHatvany.cpp" TargetMode="External"/><Relationship Id="rId2" Type="http://schemas.openxmlformats.org/officeDocument/2006/relationships/hyperlink" Target="Programok/Cpp/03_GyorsHatvany.cpp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Elemi algoritmusok</a:t>
            </a:r>
            <a:br>
              <a:rPr lang="hu-H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hu-H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Számjegyek és oszthatóság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Arial" pitchFamily="34" charset="0"/>
              </a:rPr>
              <a:t>dr. </a:t>
            </a:r>
            <a:r>
              <a:rPr lang="hu-HU" dirty="0" err="1">
                <a:latin typeface="Arial" pitchFamily="34" charset="0"/>
              </a:rPr>
              <a:t>Ionescu</a:t>
            </a:r>
            <a:r>
              <a:rPr lang="hu-HU" dirty="0">
                <a:latin typeface="Arial" pitchFamily="34" charset="0"/>
              </a:rPr>
              <a:t> Klára</a:t>
            </a:r>
          </a:p>
          <a:p>
            <a:pPr>
              <a:spcBef>
                <a:spcPct val="50000"/>
              </a:spcBef>
            </a:pPr>
            <a:r>
              <a:rPr lang="hu-HU" dirty="0" err="1">
                <a:latin typeface="Arial" pitchFamily="34" charset="0"/>
                <a:hlinkClick r:id="rId3"/>
              </a:rPr>
              <a:t>clara</a:t>
            </a:r>
            <a:r>
              <a:rPr lang="en-US" dirty="0">
                <a:latin typeface="Arial" pitchFamily="34" charset="0"/>
                <a:hlinkClick r:id="rId3"/>
              </a:rPr>
              <a:t>@cs.ubbcluj</a:t>
            </a:r>
            <a:r>
              <a:rPr lang="en-US">
                <a:latin typeface="Arial" pitchFamily="34" charset="0"/>
                <a:hlinkClick r:id="rId3"/>
              </a:rPr>
              <a:t>.ro</a:t>
            </a:r>
            <a:endParaRPr lang="hu-HU" dirty="0">
              <a:latin typeface="Arial" pitchFamily="34" charset="0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3C81EE8-466E-4D77-95CE-47B5FB8B4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0829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9144000" cy="5949280"/>
          </a:xfr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Lnko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(a, b,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lnko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):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Funkció: meghatározza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legnagyobb közös osztóját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Bemeneti paraméterek: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a, b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Kimeneti paraméter: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lnko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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 	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ismételt kivonásokkal</a:t>
            </a:r>
            <a:endParaRPr lang="hu-HU" b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&gt; b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– b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különben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 – 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vége(ha)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vége(amíg)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lnko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		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kimeneti paraméter nélkül: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„térítsd a” 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387F0-C6BD-4D5D-A7C0-D8FCB5120A44}" type="slidenum">
              <a:rPr lang="hu-HU" smtClean="0"/>
              <a:pPr>
                <a:defRPr/>
              </a:pPr>
              <a:t>10</a:t>
            </a:fld>
            <a:endParaRPr lang="hu-H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F927DD1-1AEB-4C6A-9F3E-B8C15CA00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Kivonások helyett osztásokkal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711409E-4622-4BD0-A5FB-F05E41A36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496" y="1412776"/>
            <a:ext cx="9108504" cy="5257800"/>
          </a:xfr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Lnko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(a, b,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lnko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):</a:t>
            </a:r>
          </a:p>
          <a:p>
            <a:pPr algn="r"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Funkció: meghatározza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legnagyobb közös osztóját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r"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Bemeneti paraméterek: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a, b </a:t>
            </a:r>
          </a:p>
          <a:p>
            <a:pPr algn="r"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Kimeneti paraméter: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lnko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Ismételd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	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	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ismételt osztásokkal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hu-HU" b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maradék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</a:t>
            </a: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b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maradék</a:t>
            </a: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ameddig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maradék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=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kilépünk, amikor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maradék = 0 </a:t>
            </a: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lnko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		      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kimeneti paraméter nélkül: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„térítsd a” 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3FDB4816-3930-40A6-9DE4-A6E49BC7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1454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defRPr/>
            </a:pP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3. Mi a hatása?</a:t>
            </a:r>
            <a:endParaRPr lang="ro-RO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8435" name="Tartalom helye 2"/>
          <p:cNvSpPr>
            <a:spLocks noGrp="1"/>
          </p:cNvSpPr>
          <p:nvPr>
            <p:ph idx="1"/>
          </p:nvPr>
        </p:nvSpPr>
        <p:spPr>
          <a:xfrm>
            <a:off x="1981200" y="1484786"/>
            <a:ext cx="5122912" cy="3096343"/>
          </a:xfr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 </a:t>
            </a:r>
            <a:r>
              <a:rPr lang="en-US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Mi_ez(a,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b,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érték</a:t>
            </a:r>
            <a:r>
              <a:rPr lang="en-US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Amíg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 0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 végezd el:</a:t>
            </a:r>
            <a:endParaRPr lang="hu-HU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a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b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vége(amíg)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érték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 </a:t>
            </a:r>
            <a:r>
              <a:rPr lang="en-US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  <a:r>
              <a:rPr lang="en-US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  <a:endParaRPr lang="hu-HU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eaLnBrk="1" hangingPunct="1">
              <a:buFont typeface="Wingdings" pitchFamily="2" charset="2"/>
              <a:buNone/>
            </a:pPr>
            <a:endParaRPr lang="hu-HU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/>
            <a:endParaRPr lang="ro-RO" dirty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/>
            <a:endParaRPr lang="ro-RO" dirty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/>
            <a:endParaRPr lang="ro-RO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 flipV="1">
            <a:off x="5278632" y="4694984"/>
            <a:ext cx="6336704" cy="1938992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u-HU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Úgy néz ki, mintha </a:t>
            </a:r>
            <a:r>
              <a:rPr lang="hu-HU" sz="2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Euklidész</a:t>
            </a:r>
            <a:r>
              <a:rPr lang="hu-HU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algoritmusa lenne, de vegyük észre, hogy, mivel nincs segédváltozó, b kiszámolásakor a-nak megváltoztatott értékét használjuk. Ezért, bármely a és b értékek esetében b 0 lesz az első lépésben, így az Amíg feltételében már 0-val osztunk. Tehát a hatás: hibaüzenet (Nullával osztás). 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8C43DBA-2B1B-40D1-96D6-C1F3B359A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900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524000" y="288032"/>
            <a:ext cx="9144000" cy="764704"/>
          </a:xfrm>
        </p:spPr>
        <p:txBody>
          <a:bodyPr>
            <a:normAutofit/>
          </a:bodyPr>
          <a:lstStyle/>
          <a:p>
            <a:pPr algn="l"/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4. Fordított szám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1424" y="1052736"/>
            <a:ext cx="10729192" cy="216024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hu-HU" i="1" dirty="0"/>
              <a:t>„Fordítsunk” meg adott (legtöbb 9 számjegyű) természetes számot! (Generáljuk az adott szám számjegyeit az eredetivel fordított sorrendben tartalmazó számot!)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Elemzés</a:t>
            </a:r>
            <a:endParaRPr lang="en-US" b="1" i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  <a:p>
            <a:pPr marL="118872" indent="0">
              <a:lnSpc>
                <a:spcPct val="90000"/>
              </a:lnSpc>
              <a:buNone/>
              <a:defRPr/>
            </a:pPr>
            <a:r>
              <a:rPr lang="hu-HU" dirty="0">
                <a:cs typeface="Times New Roman" pitchFamily="18" charset="0"/>
              </a:rPr>
              <a:t>Az </a:t>
            </a: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újszám</a:t>
            </a:r>
            <a:r>
              <a:rPr lang="hu-HU" dirty="0">
                <a:cs typeface="Times New Roman" pitchFamily="18" charset="0"/>
              </a:rPr>
              <a:t> kezdeti értéke nulla, majd minden lépésben </a:t>
            </a:r>
            <a:r>
              <a:rPr lang="hu-HU" dirty="0"/>
              <a:t>meg</a:t>
            </a:r>
            <a:r>
              <a:rPr lang="hu-HU" dirty="0">
                <a:cs typeface="Times New Roman" pitchFamily="18" charset="0"/>
              </a:rPr>
              <a:t>határozzuk</a:t>
            </a:r>
            <a:r>
              <a:rPr lang="hu-HU" dirty="0"/>
              <a:t> </a:t>
            </a: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újszám</a:t>
            </a:r>
            <a:r>
              <a:rPr lang="hu-HU" dirty="0">
                <a:cs typeface="Times New Roman" pitchFamily="18" charset="0"/>
              </a:rPr>
              <a:t> új értékét a </a:t>
            </a:r>
            <a:r>
              <a:rPr lang="hu-HU" i="1" dirty="0" err="1">
                <a:cs typeface="Times New Roman" pitchFamily="18" charset="0"/>
              </a:rPr>
              <a:t>Horner</a:t>
            </a:r>
            <a:r>
              <a:rPr lang="hu-HU" dirty="0">
                <a:cs typeface="Times New Roman" pitchFamily="18" charset="0"/>
              </a:rPr>
              <a:t> sém</a:t>
            </a:r>
            <a:r>
              <a:rPr lang="hu-HU" dirty="0"/>
              <a:t>ával</a:t>
            </a:r>
            <a:r>
              <a:rPr lang="hu-HU" dirty="0">
                <a:cs typeface="Times New Roman" pitchFamily="18" charset="0"/>
              </a:rPr>
              <a:t>.</a:t>
            </a:r>
          </a:p>
          <a:p>
            <a:pPr marL="118872" indent="0">
              <a:lnSpc>
                <a:spcPct val="90000"/>
              </a:lnSpc>
              <a:buNone/>
              <a:defRPr/>
            </a:pPr>
            <a:endParaRPr lang="hu-HU" b="1" dirty="0"/>
          </a:p>
          <a:p>
            <a:pPr marL="118872" indent="0">
              <a:lnSpc>
                <a:spcPct val="90000"/>
              </a:lnSpc>
              <a:buNone/>
              <a:defRPr/>
            </a:pPr>
            <a:endParaRPr lang="hu-HU" b="1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9E08A2D4-6B79-4086-BF2D-E051DB44C5CA}"/>
              </a:ext>
            </a:extLst>
          </p:cNvPr>
          <p:cNvSpPr txBox="1"/>
          <p:nvPr/>
        </p:nvSpPr>
        <p:spPr>
          <a:xfrm>
            <a:off x="945160" y="3025036"/>
            <a:ext cx="10335416" cy="35999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fordítottSzám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(szám,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újSzám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):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		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bemeneti adat: szám, kimeneti adat: 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újSzám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újSzám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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újSzám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újSzám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* 10 + szám </a:t>
            </a:r>
            <a:r>
              <a:rPr lang="hu-HU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 	    // 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Horner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séma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szám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div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 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vége(amíg)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F80C460-FE95-4A47-832F-19EE3E8DB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59580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defRPr/>
            </a:pP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5. Palindromszám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742984" cy="4539208"/>
          </a:xfrm>
        </p:spPr>
        <p:txBody>
          <a:bodyPr rtlCol="0">
            <a:noAutofit/>
          </a:bodyPr>
          <a:lstStyle/>
          <a:p>
            <a:pPr>
              <a:buNone/>
              <a:defRPr/>
            </a:pPr>
            <a:r>
              <a:rPr lang="hu-HU" i="1" dirty="0"/>
              <a:t>Adott természetes számról döntsük el, hogy palindromszám-e vagy sem! </a:t>
            </a:r>
            <a:r>
              <a:rPr lang="hu-HU" dirty="0"/>
              <a:t>Egy számot </a:t>
            </a:r>
            <a:r>
              <a:rPr lang="hu-HU" i="1" dirty="0"/>
              <a:t>palindromszám</a:t>
            </a:r>
            <a:r>
              <a:rPr lang="hu-HU" dirty="0"/>
              <a:t>nak (vagy tükörszámnak) nevezünk, ha egyenlő a „fordított”-jával, vagyis azzal a számmal, amelyet a szám számjegyei fordított sorrendben alkotnak.</a:t>
            </a:r>
            <a:endParaRPr lang="hu-HU" b="1" dirty="0"/>
          </a:p>
          <a:p>
            <a:pPr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Megoldás</a:t>
            </a:r>
          </a:p>
          <a:p>
            <a:pPr>
              <a:defRPr/>
            </a:pPr>
            <a:r>
              <a:rPr lang="hu-HU" dirty="0"/>
              <a:t>A számot számjegyekre bontjuk.</a:t>
            </a:r>
          </a:p>
          <a:p>
            <a:pPr>
              <a:defRPr/>
            </a:pPr>
            <a:r>
              <a:rPr lang="hu-HU" dirty="0"/>
              <a:t>Hasonlóan az előző algoritmushoz, a felbontással párhuzamosan felépítjük az új számot.</a:t>
            </a:r>
            <a:r>
              <a:rPr lang="hu-HU" sz="2800" dirty="0"/>
              <a:t> </a:t>
            </a:r>
          </a:p>
          <a:p>
            <a:pPr>
              <a:defRPr/>
            </a:pPr>
            <a:r>
              <a:rPr lang="hu-HU" dirty="0"/>
              <a:t>Az új szám generálását ugyancsak a </a:t>
            </a:r>
            <a:r>
              <a:rPr lang="hu-HU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Horner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-séma</a:t>
            </a:r>
            <a:r>
              <a:rPr lang="hu-HU" dirty="0"/>
              <a:t> néven ismert módszer segítségével végezzük: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újszám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Symbol" pitchFamily="18" charset="2"/>
              </a:rPr>
              <a:t>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újszám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Symbol" pitchFamily="18" charset="2"/>
              </a:rPr>
              <a:t>*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10 +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szj</a:t>
            </a:r>
            <a:r>
              <a:rPr lang="hu-HU" dirty="0"/>
              <a:t>.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A798A5F-50AE-4E66-A01F-B87DA701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4357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defRPr/>
            </a:pP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5. Palindromszám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dirty="0"/>
              <a:t>Az algoritmus a számjegyeket úgy határozza meg, hogy ismételten osztja az eredeti számot 10-zel </a:t>
            </a:r>
          </a:p>
          <a:p>
            <a:pPr>
              <a:buFont typeface="Symbol" pitchFamily="18" charset="2"/>
              <a:buChar char="Þ"/>
              <a:defRPr/>
            </a:pPr>
            <a:r>
              <a:rPr lang="hu-HU" dirty="0"/>
              <a:t>az algoritmus végén az eredeti szám értéke 0. </a:t>
            </a:r>
          </a:p>
          <a:p>
            <a:pPr>
              <a:buNone/>
              <a:defRPr/>
            </a:pPr>
            <a:r>
              <a:rPr lang="hu-HU" b="1" dirty="0"/>
              <a:t>De:</a:t>
            </a:r>
            <a:r>
              <a:rPr lang="hu-HU" dirty="0"/>
              <a:t> nekünk szükségünk van az eredeti értékre ahhoz, hogy összehasonlíthassuk az új számmal!!!</a:t>
            </a:r>
          </a:p>
          <a:p>
            <a:pPr>
              <a:defRPr/>
            </a:pPr>
            <a:r>
              <a:rPr lang="hu-HU" dirty="0"/>
              <a:t>Ezért a beolvasott számról a feldolgozás előtt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másolatot</a:t>
            </a:r>
            <a:r>
              <a:rPr lang="hu-HU" dirty="0"/>
              <a:t> készítünk.</a:t>
            </a:r>
          </a:p>
          <a:p>
            <a:pPr marL="0" indent="0">
              <a:buNone/>
              <a:defRPr/>
            </a:pPr>
            <a:endParaRPr lang="hu-HU" dirty="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59DF91E5-B8EE-408D-BA1C-46930D671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5165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9396536" cy="6741368"/>
          </a:xfr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Palindrom(szám,</a:t>
            </a:r>
            <a:r>
              <a:rPr lang="en-US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p):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           // 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bemeneti adat: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, kimeneti adat: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// p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igaz, ha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palindrom, különben hamis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másolat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újszám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&gt; 0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számjegy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  </a:t>
            </a:r>
            <a:r>
              <a:rPr lang="en-US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// 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számjegyekre bontás 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újszám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újszám*10 + szj</a:t>
            </a:r>
            <a:r>
              <a:rPr lang="en-US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// 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Horner séma 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szám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div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  // 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feldolgozott számjegyet levágjuk 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vége(amíg)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noProof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 </a:t>
            </a:r>
            <a:r>
              <a:rPr lang="hu-HU" noProof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noProof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újszám = másolat</a:t>
            </a:r>
          </a:p>
          <a:p>
            <a:pPr eaLnBrk="1" hangingPunct="1">
              <a:buFont typeface="Wingdings" pitchFamily="2" charset="2"/>
              <a:buNone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 	</a:t>
            </a:r>
          </a:p>
          <a:p>
            <a:pPr eaLnBrk="1" hangingPunct="1">
              <a:buFont typeface="Wingdings" pitchFamily="2" charset="2"/>
              <a:buNone/>
            </a:pPr>
            <a:endParaRPr lang="hu-HU" b="1" noProof="1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hlinkClick r:id="rId2" action="ppaction://hlinkfile"/>
            </a:endParaRPr>
          </a:p>
          <a:p>
            <a:pPr eaLnBrk="1" hangingPunct="1">
              <a:buFont typeface="Wingdings" pitchFamily="2" charset="2"/>
              <a:buNone/>
            </a:pPr>
            <a:endParaRPr lang="hu-HU" b="1" noProof="1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hlinkClick r:id="rId2" action="ppaction://hlinkfile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5447928" y="4082296"/>
            <a:ext cx="5040560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/* </a:t>
            </a:r>
            <a:r>
              <a:rPr lang="hu-HU" sz="2000" i="1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ugyanaz mint: </a:t>
            </a:r>
          </a:p>
          <a:p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000" b="1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újszám = másolat </a:t>
            </a:r>
            <a:r>
              <a:rPr lang="hu-HU" sz="2000" b="1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en-US" sz="2000" noProof="1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r>
              <a:rPr lang="en-US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 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i="1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igaz</a:t>
            </a:r>
          </a:p>
          <a:p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000" b="1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en-US" sz="2000" noProof="1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r>
              <a:rPr lang="en-US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 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i="1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hamis</a:t>
            </a:r>
          </a:p>
          <a:p>
            <a:r>
              <a:rPr lang="hu-HU" sz="2000" b="1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vége(ha) </a:t>
            </a:r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de jobb!!! </a:t>
            </a:r>
          </a:p>
          <a:p>
            <a:r>
              <a:rPr lang="hu-HU" sz="2000" noProof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*/</a:t>
            </a:r>
            <a:endParaRPr lang="hu-HU" sz="2000" dirty="0">
              <a:solidFill>
                <a:srgbClr val="00B0F0"/>
              </a:solidFill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E72E3E7E-5F66-4212-8DCD-8D2D54A5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4582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6. Törzstényezők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67414" y="1484785"/>
            <a:ext cx="9000994" cy="4680519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hu-HU" i="1" dirty="0">
                <a:cs typeface="Times New Roman" pitchFamily="18" charset="0"/>
              </a:rPr>
              <a:t>Bontsuk törzstényezőkre az adott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</a:t>
            </a:r>
            <a:r>
              <a:rPr lang="hu-HU" i="1" dirty="0">
                <a:cs typeface="Times New Roman" pitchFamily="18" charset="0"/>
              </a:rPr>
              <a:t> számot!</a:t>
            </a:r>
          </a:p>
          <a:p>
            <a:pPr>
              <a:buFont typeface="Arial" charset="0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Elemzés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A számot ismételten osztjuk, előbb 2-vel, majd 3-mal stb., ameddig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cs typeface="Times New Roman" pitchFamily="18" charset="0"/>
              </a:rPr>
              <a:t> 1-gyé nem válik.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Minden osztóval addig osztunk amíg a maradék 0.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Amint egy bizonyos osztó már nem osztja maradéktalanul a számunkat, kiírjuk (az osztások számát hatványként használva).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A kiírást figyelmesen végezzük!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Lehet így is: </a:t>
            </a:r>
            <a:r>
              <a:rPr lang="en-US" dirty="0">
                <a:cs typeface="Times New Roman" pitchFamily="18" charset="0"/>
              </a:rPr>
              <a:t>2 2 3</a:t>
            </a:r>
            <a:endParaRPr lang="hu-HU" dirty="0">
              <a:cs typeface="Times New Roman" pitchFamily="18" charset="0"/>
            </a:endParaRP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Elegánsabb így: 2</a:t>
            </a:r>
            <a:r>
              <a:rPr lang="en-US" dirty="0">
                <a:cs typeface="Times New Roman" pitchFamily="18" charset="0"/>
              </a:rPr>
              <a:t>^2 * 3</a:t>
            </a:r>
            <a:endParaRPr lang="hu-HU" dirty="0">
              <a:cs typeface="Times New Roman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10200456" y="1628800"/>
            <a:ext cx="1224136" cy="224676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Példa</a:t>
            </a:r>
          </a:p>
          <a:p>
            <a:r>
              <a:rPr lang="hu-H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12      2</a:t>
            </a:r>
          </a:p>
          <a:p>
            <a:r>
              <a:rPr lang="hu-H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6      2</a:t>
            </a:r>
          </a:p>
          <a:p>
            <a:r>
              <a:rPr lang="hu-H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3      </a:t>
            </a:r>
            <a:r>
              <a:rPr lang="hu-HU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3</a:t>
            </a:r>
            <a:endParaRPr lang="hu-H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hu-H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1</a:t>
            </a:r>
          </a:p>
        </p:txBody>
      </p:sp>
      <p:cxnSp>
        <p:nvCxnSpPr>
          <p:cNvPr id="8" name="Egyenes összekötő 7"/>
          <p:cNvCxnSpPr/>
          <p:nvPr/>
        </p:nvCxnSpPr>
        <p:spPr>
          <a:xfrm>
            <a:off x="10848528" y="2204864"/>
            <a:ext cx="0" cy="158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D886757-907D-4DEB-89D2-E6C91BD2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3666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95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Törzstényezők(n):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en-US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ó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 2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			   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Bemeneti adat: n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Ismételd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hatvány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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 </a:t>
            </a:r>
            <a:r>
              <a:rPr lang="hu-HU" sz="23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 </a:t>
            </a:r>
            <a:r>
              <a:rPr lang="en-US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=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hatvány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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hatvány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+ 1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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div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Ha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hatvány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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Ki: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osztó, '^', hatvány, ‚ ‚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kiírás helyett el lehetne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Ha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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Ki: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'* ‚ 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menteni egy tömbbe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vége(ha)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vége(ha)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 = 2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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 + 1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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 + 2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ameddig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 = 1                        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kilépünk, ha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 = 1</a:t>
            </a:r>
          </a:p>
          <a:p>
            <a:pPr>
              <a:lnSpc>
                <a:spcPct val="95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E701A21-ED78-4D53-826A-E69BDF616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3258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u-HU" noProof="1">
                <a:effectLst>
                  <a:outerShdw blurRad="38100" dist="38100" dir="2700000" algn="tl">
                    <a:srgbClr val="000000"/>
                  </a:outerShdw>
                </a:effectLst>
              </a:rPr>
              <a:t>7. Tökéletes szám</a:t>
            </a:r>
            <a:endParaRPr lang="hu-H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1424" y="1484785"/>
            <a:ext cx="10297144" cy="4916016"/>
          </a:xfrm>
        </p:spPr>
        <p:txBody>
          <a:bodyPr>
            <a:noAutofit/>
          </a:bodyPr>
          <a:lstStyle/>
          <a:p>
            <a:pPr>
              <a:buFont typeface="Arial" charset="0"/>
              <a:buNone/>
              <a:defRPr/>
            </a:pPr>
            <a:r>
              <a:rPr lang="hu-HU" i="1" dirty="0"/>
              <a:t>Keressük meg és írjuk ki az első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i="1" dirty="0"/>
              <a:t> </a:t>
            </a:r>
            <a:r>
              <a:rPr lang="hu-HU" dirty="0"/>
              <a:t>(</a:t>
            </a:r>
            <a:r>
              <a:rPr lang="hu-HU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n</a:t>
            </a:r>
            <a:r>
              <a:rPr lang="hu-H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≤ 4</a:t>
            </a:r>
            <a:r>
              <a:rPr lang="hu-HU" dirty="0"/>
              <a:t>) </a:t>
            </a:r>
            <a:r>
              <a:rPr lang="hu-HU" i="1" dirty="0"/>
              <a:t>tökéletes számot! Egy szám tökéletes, ha egyenlő a nála kisebb osztóinak összegével.</a:t>
            </a:r>
          </a:p>
          <a:p>
            <a:pPr>
              <a:buFont typeface="Arial" charset="0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Példa: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hu-H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6 = 1 + 2 + 3</a:t>
            </a:r>
            <a:r>
              <a:rPr lang="hu-HU" dirty="0"/>
              <a:t>. </a:t>
            </a:r>
          </a:p>
          <a:p>
            <a:pPr>
              <a:buFont typeface="Arial" charset="0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Elemzés:</a:t>
            </a:r>
          </a:p>
          <a:p>
            <a:pPr>
              <a:defRPr/>
            </a:pPr>
            <a:r>
              <a:rPr lang="hu-HU" dirty="0"/>
              <a:t>Az első szám amit vizsgálunk: 2</a:t>
            </a:r>
          </a:p>
          <a:p>
            <a:pPr>
              <a:defRPr/>
            </a:pPr>
            <a:r>
              <a:rPr lang="hu-HU" dirty="0"/>
              <a:t>Osztókat csak a szám feléig érdemes keresni</a:t>
            </a:r>
          </a:p>
          <a:p>
            <a:pPr>
              <a:defRPr/>
            </a:pPr>
            <a:r>
              <a:rPr lang="hu-HU" dirty="0"/>
              <a:t>Amint találunk egy osztót, hozzáadjuk egy segédváltozó értékéhez</a:t>
            </a:r>
          </a:p>
          <a:p>
            <a:pPr>
              <a:defRPr/>
            </a:pPr>
            <a:r>
              <a:rPr lang="hu-HU" dirty="0"/>
              <a:t>Ha ez a szám egyenlő a vizsgált számmal, találtunk egy tökéletes számot.</a:t>
            </a:r>
          </a:p>
          <a:p>
            <a:pPr>
              <a:defRPr/>
            </a:pPr>
            <a:r>
              <a:rPr lang="hu-HU" dirty="0"/>
              <a:t>Ha implementáljuk a következő algoritmust, és megpróbáljuk futtatni </a:t>
            </a:r>
            <a:r>
              <a:rPr lang="hu-H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n</a:t>
            </a:r>
            <a:r>
              <a:rPr lang="hu-HU" dirty="0"/>
              <a:t> = 5-re, észlelni fogjuk, hogy a program nagyon sokat „gondolkozik”.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3635D90F-7992-4CC4-82E9-B0DA996E9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5146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A19201-F22D-4E01-B6F5-4B9048331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Mit nevezünk elemi algoritmusnak?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A7CBAE6-B5DA-4502-8713-5F23E062E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Egyszerű „recept” egy adott feladat megoldására, ahol:</a:t>
            </a:r>
          </a:p>
          <a:p>
            <a:pPr lvl="1"/>
            <a:r>
              <a:rPr lang="hu-HU" sz="2400" dirty="0"/>
              <a:t>Nincs szükség összetett adatszerkezetre</a:t>
            </a:r>
          </a:p>
          <a:p>
            <a:pPr lvl="1"/>
            <a:r>
              <a:rPr lang="hu-HU" sz="2400" dirty="0"/>
              <a:t>Aritmetikai, logikai és relációs műveleteket alkalmazunk</a:t>
            </a:r>
          </a:p>
          <a:p>
            <a:pPr lvl="1"/>
            <a:r>
              <a:rPr lang="hu-HU" sz="2400" dirty="0"/>
              <a:t>Az eredmény könnyen generálható, értelmezhető</a:t>
            </a:r>
          </a:p>
          <a:p>
            <a:r>
              <a:rPr lang="hu-HU" dirty="0"/>
              <a:t>Ugyanakkor: az illető feladat megjelenhet más feladat részfeladataként</a:t>
            </a:r>
          </a:p>
          <a:p>
            <a:r>
              <a:rPr lang="hu-HU" dirty="0"/>
              <a:t>Általános megoldást adunk, ahhoz, hogy újra-felhasználható legyen</a:t>
            </a:r>
          </a:p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384BB84-F323-41A7-8529-EFAFD593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5471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524000" y="0"/>
            <a:ext cx="9252520" cy="6525344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TökéletesSzámokKiírása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(hány):</a:t>
            </a:r>
          </a:p>
          <a:p>
            <a:pPr algn="r"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Bemeneti adat: hány, a kiírandó tökéletes számok száma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hu-HU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darab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0; szám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2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még nincs egy tökéletes szám sem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hu-HU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darab &lt; hány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osztókÖsszege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                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 első osztó az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hu-HU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ngy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négyzetgyök(szám)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 = 2,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ngy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			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 = 0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osztókÖsszege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osztókÖsszege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+ osztó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osztók összege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hu-HU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  Ha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 ≠ szám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div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			  	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a szám nem négyzetszám</a:t>
            </a:r>
            <a:endParaRPr lang="hu-HU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osztókÖsszege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osztókÖsszege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+ szám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div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osztó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vége(ha)</a:t>
            </a:r>
            <a:endParaRPr lang="hu-HU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vége(ha)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vége(minden)  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20E47ED7-B69F-40CA-ACEB-917A2AE41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4617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524000" y="44625"/>
            <a:ext cx="9144000" cy="3312367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Ha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osztókÖsszege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szám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darab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darab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+ 1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vége(ha)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szám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+ 1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következő vizsgálandó szám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vége(amíg)</a:t>
            </a:r>
          </a:p>
          <a:p>
            <a:pPr>
              <a:lnSpc>
                <a:spcPct val="105000"/>
              </a:lnSpc>
              <a:buFont typeface="Arial" charset="0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17CFDD3C-2B88-484A-B043-EEA6D5FCC3B1}"/>
              </a:ext>
            </a:extLst>
          </p:cNvPr>
          <p:cNvSpPr txBox="1"/>
          <p:nvPr/>
        </p:nvSpPr>
        <p:spPr>
          <a:xfrm>
            <a:off x="1559496" y="3356992"/>
            <a:ext cx="9144000" cy="304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hu-HU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Érdekes:  </a:t>
            </a:r>
            <a:r>
              <a:rPr lang="hu-H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az alábbi képletekkel tökéletes számokat számíthatunk ki.</a:t>
            </a:r>
            <a:endParaRPr lang="hu-HU" sz="2400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6 = 2</a:t>
            </a:r>
            <a:r>
              <a:rPr lang="hu-HU" sz="2400" b="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* (2</a:t>
            </a:r>
            <a:r>
              <a:rPr lang="hu-HU" sz="2400" b="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– 1)</a:t>
            </a:r>
            <a:endParaRPr lang="hu-HU" sz="2400" b="1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28 = 2</a:t>
            </a:r>
            <a:r>
              <a:rPr lang="hu-HU" sz="2400" b="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* (2</a:t>
            </a:r>
            <a:r>
              <a:rPr lang="hu-HU" sz="2400" b="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3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– 1)</a:t>
            </a:r>
            <a:endParaRPr lang="hu-HU" sz="2400" b="1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496 = 2</a:t>
            </a:r>
            <a:r>
              <a:rPr lang="hu-HU" sz="2400" b="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4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* (2</a:t>
            </a:r>
            <a:r>
              <a:rPr lang="hu-HU" sz="2400" b="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5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– 1)</a:t>
            </a:r>
            <a:endParaRPr lang="hu-HU" sz="2400" b="1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8128 = 2</a:t>
            </a:r>
            <a:r>
              <a:rPr lang="hu-HU" sz="2400" b="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6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* (2</a:t>
            </a:r>
            <a:r>
              <a:rPr lang="hu-HU" sz="2400" b="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7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– 1)</a:t>
            </a:r>
            <a:endParaRPr lang="hu-HU" sz="2400" b="1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…</a:t>
            </a:r>
            <a:endParaRPr lang="hu-HU" sz="2400" b="1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?? = 2</a:t>
            </a:r>
            <a:r>
              <a:rPr lang="hu-HU" sz="2400" b="1" i="1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i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* (2</a:t>
            </a:r>
            <a:r>
              <a:rPr lang="hu-HU" sz="2400" b="1" i="1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i</a:t>
            </a:r>
            <a:r>
              <a:rPr lang="hu-HU" sz="2400" b="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+1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– 1), ahol </a:t>
            </a:r>
            <a:r>
              <a:rPr lang="hu-HU" sz="2400" b="1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i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= 2, 4, 6… és </a:t>
            </a:r>
            <a:r>
              <a:rPr lang="hu-HU" sz="2400" b="1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</a:t>
            </a:r>
            <a:r>
              <a:rPr lang="hu-HU" sz="2400" b="0" baseline="-25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hu-HU" sz="24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= 6</a:t>
            </a:r>
            <a:endParaRPr lang="hu-HU" sz="2400" b="1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9FEBAAE-EC20-43FE-A280-D40D26086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84260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Lépések finomítása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idx="1"/>
          </p:nvPr>
        </p:nvSpPr>
        <p:spPr>
          <a:xfrm>
            <a:off x="983432" y="1981200"/>
            <a:ext cx="10369152" cy="3680048"/>
          </a:xfrm>
        </p:spPr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hu-HU" dirty="0"/>
              <a:t>Bonyolultabb feladatok esetében az algoritmus leírása nem könnyű feladat. </a:t>
            </a:r>
          </a:p>
          <a:p>
            <a:pPr eaLnBrk="1" hangingPunct="1">
              <a:defRPr/>
            </a:pPr>
            <a:r>
              <a:rPr lang="hu-HU" dirty="0"/>
              <a:t>Ezért célszerű először a megoldást körvonalazni, és csak azután részletezni: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hu-HU" i="1" dirty="0"/>
              <a:t>A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feladat elemzése </a:t>
            </a:r>
            <a:r>
              <a:rPr lang="hu-HU" i="1" dirty="0"/>
              <a:t>során sor kerül:</a:t>
            </a:r>
          </a:p>
          <a:p>
            <a:pPr eaLnBrk="1" hangingPunct="1">
              <a:defRPr/>
            </a:pPr>
            <a:r>
              <a:rPr lang="hu-HU" dirty="0"/>
              <a:t>a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bemeneti és kimeneti adatok </a:t>
            </a:r>
            <a:r>
              <a:rPr lang="hu-HU" dirty="0"/>
              <a:t>megállapítására;</a:t>
            </a:r>
          </a:p>
          <a:p>
            <a:pPr eaLnBrk="1" hangingPunct="1">
              <a:defRPr/>
            </a:pPr>
            <a:r>
              <a:rPr lang="hu-HU" dirty="0"/>
              <a:t>a megfelelő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adatszerkezetek</a:t>
            </a:r>
            <a:r>
              <a:rPr lang="hu-HU" dirty="0"/>
              <a:t> kiválasztására és megtervezésére;</a:t>
            </a:r>
            <a:endParaRPr lang="en-US" dirty="0"/>
          </a:p>
          <a:p>
            <a:pPr eaLnBrk="1" hangingPunct="1">
              <a:defRPr/>
            </a:pPr>
            <a:r>
              <a:rPr lang="hu-HU" dirty="0"/>
              <a:t>a feladat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követelményeinek</a:t>
            </a:r>
            <a:r>
              <a:rPr lang="hu-HU" dirty="0"/>
              <a:t> szétválasztására;</a:t>
            </a:r>
          </a:p>
          <a:p>
            <a:pPr eaLnBrk="1" hangingPunct="1">
              <a:defRPr/>
            </a:pPr>
            <a:r>
              <a:rPr lang="hu-HU" dirty="0"/>
              <a:t>a megoldási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módszer</a:t>
            </a:r>
            <a:r>
              <a:rPr lang="hu-HU" dirty="0"/>
              <a:t> megállapítására;</a:t>
            </a:r>
          </a:p>
          <a:p>
            <a:pPr eaLnBrk="1" hangingPunct="1">
              <a:defRPr/>
            </a:pPr>
            <a:r>
              <a:rPr lang="hu-HU" dirty="0">
                <a:cs typeface="Times New Roman" pitchFamily="18" charset="0"/>
              </a:rPr>
              <a:t>a megoldás lépéseinek leírására.</a:t>
            </a:r>
            <a:endParaRPr lang="hu-HU" dirty="0"/>
          </a:p>
          <a:p>
            <a:pPr eaLnBrk="1" hangingPunct="1">
              <a:buFont typeface="Wingdings" pitchFamily="2" charset="2"/>
              <a:buNone/>
              <a:defRPr/>
            </a:pPr>
            <a:endParaRPr lang="hu-HU" noProof="1"/>
          </a:p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D34C5C9-AB02-44D5-BB51-23525B606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22</a:t>
            </a:fld>
            <a:endParaRPr lang="hu-H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Lépések finomítása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Lépések finomítása: </a:t>
            </a:r>
            <a:r>
              <a:rPr lang="hu-HU" dirty="0"/>
              <a:t>folyamat, amely tart az algoritmus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kezdeti vázlatától</a:t>
            </a:r>
            <a:r>
              <a:rPr lang="hu-HU" dirty="0"/>
              <a:t>, a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végleges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kidolgozott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algoritmus</a:t>
            </a:r>
            <a:r>
              <a:rPr lang="hu-HU" dirty="0"/>
              <a:t>ig.</a:t>
            </a:r>
            <a:endParaRPr lang="hu-HU" sz="2800" dirty="0"/>
          </a:p>
          <a:p>
            <a:pPr lvl="1" eaLnBrk="1" hangingPunct="1">
              <a:defRPr/>
            </a:pPr>
            <a:r>
              <a:rPr lang="hu-HU" sz="2400" dirty="0"/>
              <a:t>Kiindulunk a feladat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specifikációi</a:t>
            </a:r>
            <a:r>
              <a:rPr lang="hu-HU" sz="2400" dirty="0"/>
              <a:t>ból és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fentről lefele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2400" dirty="0"/>
              <a:t>megtervezzük az algoritmust.</a:t>
            </a:r>
          </a:p>
          <a:p>
            <a:pPr lvl="1" eaLnBrk="1" hangingPunct="1">
              <a:defRPr/>
            </a:pPr>
            <a:r>
              <a:rPr lang="hu-HU" sz="2400" dirty="0"/>
              <a:t>Újabb meg újabb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változatok</a:t>
            </a:r>
            <a:r>
              <a:rPr lang="hu-HU" sz="2400" dirty="0"/>
              <a:t>at dolgozunk ki, amelyek eleinte tartalmaznak magyarul leírt magyarázó sorokat, majd ezeket standard utasításokra írjuk át. </a:t>
            </a:r>
          </a:p>
          <a:p>
            <a:pPr lvl="1" eaLnBrk="1" hangingPunct="1">
              <a:defRPr/>
            </a:pPr>
            <a:r>
              <a:rPr lang="hu-HU" sz="2400" dirty="0"/>
              <a:t>Így az algoritmus változatai mindegyre bővülnek egyik változattól a másikig. </a:t>
            </a:r>
          </a:p>
          <a:p>
            <a:pPr marL="0" indent="0"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Végül</a:t>
            </a:r>
            <a:r>
              <a:rPr lang="hu-HU" dirty="0">
                <a:cs typeface="Times New Roman" pitchFamily="18" charset="0"/>
              </a:rPr>
              <a:t>: kódolás, majd tesztelés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EE0E6271-2199-4E1B-B0F9-A9A65C855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23</a:t>
            </a:fld>
            <a:endParaRPr lang="hu-H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77724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8. Fibonacci-számok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2425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447800"/>
            <a:ext cx="10225136" cy="4876800"/>
          </a:xfrm>
        </p:spPr>
        <p:txBody>
          <a:bodyPr rtlCol="0">
            <a:noAutofit/>
          </a:bodyPr>
          <a:lstStyle/>
          <a:p>
            <a:pPr>
              <a:buNone/>
              <a:defRPr/>
            </a:pPr>
            <a:r>
              <a:rPr lang="hu-HU" i="1" dirty="0">
                <a:cs typeface="Times New Roman" pitchFamily="18" charset="0"/>
              </a:rPr>
              <a:t>Generáljuk és írjuk ki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i="1" dirty="0">
                <a:cs typeface="Times New Roman" pitchFamily="18" charset="0"/>
              </a:rPr>
              <a:t>-edik Fibonacci-számot!</a:t>
            </a:r>
            <a:endParaRPr lang="en-US" dirty="0"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Elemzés</a:t>
            </a:r>
            <a:endParaRPr lang="en-US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Bemeneti adatok: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természetes szám</a:t>
            </a:r>
            <a:endParaRPr lang="en-US" dirty="0">
              <a:cs typeface="Times New Roman" pitchFamily="18" charset="0"/>
            </a:endParaRPr>
          </a:p>
          <a:p>
            <a:pPr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Kimeneti adatok: </a:t>
            </a:r>
            <a:r>
              <a:rPr lang="hu-HU" dirty="0">
                <a:cs typeface="Times New Roman" pitchFamily="18" charset="0"/>
              </a:rPr>
              <a:t>az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cs typeface="Times New Roman" pitchFamily="18" charset="0"/>
              </a:rPr>
              <a:t>-edik Fibonacci-szám</a:t>
            </a:r>
            <a:endParaRPr lang="en-US" dirty="0">
              <a:cs typeface="Times New Roman" pitchFamily="18" charset="0"/>
            </a:endParaRP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nincs szükség adatszerkezetre</a:t>
            </a:r>
            <a:r>
              <a:rPr lang="hu-HU" dirty="0"/>
              <a:t> (</a:t>
            </a:r>
            <a:r>
              <a:rPr lang="hu-HU" dirty="0">
                <a:cs typeface="Times New Roman" pitchFamily="18" charset="0"/>
              </a:rPr>
              <a:t>a sorozatot nem szükséges tárolni</a:t>
            </a:r>
            <a:r>
              <a:rPr lang="hu-HU" dirty="0"/>
              <a:t>)</a:t>
            </a:r>
            <a:endParaRPr lang="en-US" dirty="0"/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a feladat követelményeinek szétválasztása: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hu-HU" dirty="0">
                <a:cs typeface="Times New Roman" pitchFamily="18" charset="0"/>
              </a:rPr>
              <a:t>beolvasunk egy természetes számot, </a:t>
            </a:r>
            <a:endParaRPr lang="en-US" dirty="0"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hu-HU" dirty="0">
                <a:cs typeface="Times New Roman" pitchFamily="18" charset="0"/>
              </a:rPr>
              <a:t>kiszámítjuk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cs typeface="Times New Roman" pitchFamily="18" charset="0"/>
              </a:rPr>
              <a:t>-edik Fibonacci-számot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hu-HU" dirty="0">
                <a:cs typeface="Times New Roman" pitchFamily="18" charset="0"/>
              </a:rPr>
              <a:t>kiírjuk az eredményt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Minden </a:t>
            </a:r>
            <a:r>
              <a:rPr lang="hu-HU" i="1" dirty="0">
                <a:cs typeface="Times New Roman" pitchFamily="18" charset="0"/>
              </a:rPr>
              <a:t>Fibonacci-szám</a:t>
            </a:r>
            <a:r>
              <a:rPr lang="hu-HU" dirty="0">
                <a:cs typeface="Times New Roman" pitchFamily="18" charset="0"/>
              </a:rPr>
              <a:t> a megel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kett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nek az összege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0,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1,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</a:t>
            </a:r>
            <a:r>
              <a:rPr lang="hu-HU" b="1" i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</a:t>
            </a:r>
            <a:r>
              <a:rPr lang="hu-HU" b="1" i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-1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</a:t>
            </a:r>
            <a:r>
              <a:rPr lang="hu-HU" b="1" i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b="1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-2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, ha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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2</a:t>
            </a:r>
            <a:r>
              <a:rPr lang="hu-H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hu-HU" dirty="0">
                <a:cs typeface="Times New Roman" pitchFamily="18" charset="0"/>
              </a:rPr>
              <a:t>A </a:t>
            </a:r>
            <a:r>
              <a:rPr lang="hu-HU" i="1" dirty="0">
                <a:cs typeface="Times New Roman" pitchFamily="18" charset="0"/>
              </a:rPr>
              <a:t>Fibonacci</a:t>
            </a:r>
            <a:r>
              <a:rPr lang="hu-HU" dirty="0">
                <a:cs typeface="Times New Roman" pitchFamily="18" charset="0"/>
              </a:rPr>
              <a:t>-számok sorozata: </a:t>
            </a: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0,</a:t>
            </a:r>
            <a:r>
              <a:rPr lang="hu-H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1, 1, 2, 3, 5, 8, 13, 21, 34, 55, 89, …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19FAB710-E866-4C2F-95C4-74332616C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24</a:t>
            </a:fld>
            <a:endParaRPr lang="hu-H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381000"/>
            <a:ext cx="77724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 megoldás lépései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26307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600200"/>
            <a:ext cx="7772400" cy="47244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Fibonacci(n):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hu-HU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Kezdőértékadások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a, b, c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Ki: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a, b, c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k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3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k &lt; n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végezd el: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e</a:t>
            </a:r>
            <a:r>
              <a:rPr lang="hu-HU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gy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Fibonacci szám kiszámítása c-ben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k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+ 1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Vége(amíg) </a:t>
            </a: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visszatérít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c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Vége(algoritmus)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DB26EC29-7C81-40B7-8CF5-5916C4415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25</a:t>
            </a:fld>
            <a:endParaRPr lang="hu-H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Lépések finomítása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27331" name="Rectangle 3"/>
          <p:cNvSpPr>
            <a:spLocks noGrp="1" noChangeArrowheads="1"/>
          </p:cNvSpPr>
          <p:nvPr>
            <p:ph idx="1"/>
          </p:nvPr>
        </p:nvSpPr>
        <p:spPr>
          <a:xfrm>
            <a:off x="911424" y="1417638"/>
            <a:ext cx="10225136" cy="505936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hu-HU" dirty="0">
                <a:cs typeface="Times New Roman" pitchFamily="18" charset="0"/>
              </a:rPr>
              <a:t>Az els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i="1" dirty="0">
                <a:cs typeface="Times New Roman" pitchFamily="18" charset="0"/>
              </a:rPr>
              <a:t>Fibonacci</a:t>
            </a:r>
            <a:r>
              <a:rPr lang="hu-HU" dirty="0">
                <a:cs typeface="Times New Roman" pitchFamily="18" charset="0"/>
              </a:rPr>
              <a:t> szám generálásához elegend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három változó: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dirty="0">
                <a:cs typeface="Times New Roman" pitchFamily="18" charset="0"/>
              </a:rPr>
              <a:t>,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és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hu-HU" dirty="0"/>
              <a:t>A</a:t>
            </a:r>
            <a:r>
              <a:rPr lang="hu-HU" dirty="0">
                <a:cs typeface="Times New Roman" pitchFamily="18" charset="0"/>
              </a:rPr>
              <a:t> számsorozat egy új tagját 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</a:t>
            </a:r>
            <a:r>
              <a:rPr lang="hu-HU" dirty="0">
                <a:cs typeface="Times New Roman" pitchFamily="18" charset="0"/>
              </a:rPr>
              <a:t>) úgy állítjuk 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, hogy a már kiszámolt elemeket 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balra „toljuk”</a:t>
            </a:r>
            <a:r>
              <a:rPr lang="hu-HU" b="1" i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egy pozícióval</a:t>
            </a:r>
            <a:r>
              <a:rPr lang="hu-HU" dirty="0"/>
              <a:t>.</a:t>
            </a:r>
          </a:p>
          <a:p>
            <a:pPr>
              <a:defRPr/>
            </a:pPr>
            <a:r>
              <a:rPr lang="hu-HU" dirty="0"/>
              <a:t>Így</a:t>
            </a:r>
            <a:r>
              <a:rPr lang="hu-HU" dirty="0">
                <a:cs typeface="Times New Roman" pitchFamily="18" charset="0"/>
              </a:rPr>
              <a:t> rendre megkapjuk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és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új értékét, majd ezek ismeretében kiszámíthatjuk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új értékét. </a:t>
            </a:r>
            <a:endParaRPr lang="hu-HU" dirty="0"/>
          </a:p>
          <a:p>
            <a:pPr>
              <a:defRPr/>
            </a:pPr>
            <a:r>
              <a:rPr lang="hu-HU" dirty="0"/>
              <a:t>Ezeket a</a:t>
            </a:r>
            <a:r>
              <a:rPr lang="hu-HU" dirty="0">
                <a:cs typeface="Times New Roman" pitchFamily="18" charset="0"/>
              </a:rPr>
              <a:t> lépéseket addig ismételjük, amíg a kért számú elemet 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nem állítottuk!</a:t>
            </a:r>
            <a:endParaRPr lang="en-US" dirty="0">
              <a:cs typeface="Times New Roman" pitchFamily="18" charset="0"/>
            </a:endParaRPr>
          </a:p>
          <a:p>
            <a:pPr>
              <a:defRPr/>
            </a:pPr>
            <a:r>
              <a:rPr lang="hu-HU" dirty="0"/>
              <a:t>A</a:t>
            </a:r>
            <a:r>
              <a:rPr lang="hu-HU" dirty="0">
                <a:cs typeface="Times New Roman" pitchFamily="18" charset="0"/>
              </a:rPr>
              <a:t> fenti vázlat</a:t>
            </a:r>
            <a:r>
              <a:rPr lang="hu-HU" dirty="0"/>
              <a:t> módosítása:</a:t>
            </a:r>
            <a:r>
              <a:rPr lang="hu-HU" dirty="0">
                <a:cs typeface="Times New Roman" pitchFamily="18" charset="0"/>
              </a:rPr>
              <a:t> ha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1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vagy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2</a:t>
            </a:r>
            <a:r>
              <a:rPr lang="hu-HU" dirty="0">
                <a:cs typeface="Times New Roman" pitchFamily="18" charset="0"/>
              </a:rPr>
              <a:t>, csak egy, illetve k</a:t>
            </a:r>
            <a:r>
              <a:rPr lang="hu-HU" dirty="0"/>
              <a:t>é</a:t>
            </a:r>
            <a:r>
              <a:rPr lang="hu-HU" dirty="0">
                <a:cs typeface="Times New Roman" pitchFamily="18" charset="0"/>
              </a:rPr>
              <a:t>t</a:t>
            </a:r>
            <a:r>
              <a:rPr lang="hu-HU" dirty="0"/>
              <a:t> </a:t>
            </a:r>
            <a:r>
              <a:rPr lang="hu-HU" dirty="0">
                <a:cs typeface="Times New Roman" pitchFamily="18" charset="0"/>
              </a:rPr>
              <a:t>számot</a:t>
            </a:r>
            <a:r>
              <a:rPr lang="hu-HU" dirty="0"/>
              <a:t> </a:t>
            </a:r>
            <a:r>
              <a:rPr lang="hu-HU" dirty="0">
                <a:cs typeface="Times New Roman" pitchFamily="18" charset="0"/>
              </a:rPr>
              <a:t>kell kiírnunk. 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A kidolgozásban leírjuk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</a:t>
            </a:r>
            <a:r>
              <a:rPr lang="hu-HU" dirty="0">
                <a:cs typeface="Times New Roman" pitchFamily="18" charset="0"/>
              </a:rPr>
              <a:t> új értékének kiszámítását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4E921D0-7A7D-4356-ABD5-0F27BD394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26</a:t>
            </a:fld>
            <a:endParaRPr lang="hu-H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>
              <a:spcBef>
                <a:spcPts val="350"/>
              </a:spcBef>
              <a:buNone/>
              <a:defRPr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Fibonacci(n):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a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0;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1                              { </a:t>
            </a:r>
            <a:r>
              <a:rPr lang="hu-HU" sz="21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Bemeneti adat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: n }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Ha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n = 1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akkor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visszatérít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a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különben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Ha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n = 2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akkor  visszatérít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b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különben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c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 + b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 Ha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n = 3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akkor visszatérít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c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 különben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 </a:t>
            </a: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     k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3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Amíg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k &lt; n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végezd el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: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   a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b; b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c; c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 + b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 + 1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vége(amíg) </a:t>
            </a: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    visszatérít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c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vége(ha) 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vége(ha) </a:t>
            </a:r>
            <a:endParaRPr lang="en-US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spcBef>
                <a:spcPts val="350"/>
              </a:spcBef>
              <a:buNone/>
              <a:defRPr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Vége(algoritmus)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2B49A913-4994-4D88-8111-718E5BA2B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27</a:t>
            </a:fld>
            <a:endParaRPr lang="hu-H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9. Fibonacci-szám-e?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29379" name="Rectangle 3"/>
          <p:cNvSpPr>
            <a:spLocks noGrp="1" noChangeArrowheads="1"/>
          </p:cNvSpPr>
          <p:nvPr>
            <p:ph idx="1"/>
          </p:nvPr>
        </p:nvSpPr>
        <p:spPr>
          <a:xfrm>
            <a:off x="911424" y="1600201"/>
            <a:ext cx="10369152" cy="4781127"/>
          </a:xfrm>
        </p:spPr>
        <p:txBody>
          <a:bodyPr rtlCol="0">
            <a:noAutofit/>
          </a:bodyPr>
          <a:lstStyle/>
          <a:p>
            <a:pPr>
              <a:buNone/>
              <a:defRPr/>
            </a:pPr>
            <a:r>
              <a:rPr lang="hu-HU" i="1" dirty="0"/>
              <a:t>Á</a:t>
            </a:r>
            <a:r>
              <a:rPr lang="hu-HU" i="1" dirty="0">
                <a:cs typeface="Times New Roman" pitchFamily="18" charset="0"/>
              </a:rPr>
              <a:t>llapít</a:t>
            </a:r>
            <a:r>
              <a:rPr lang="hu-HU" i="1" dirty="0"/>
              <a:t>suk meg</a:t>
            </a:r>
            <a:r>
              <a:rPr lang="hu-HU" i="1" dirty="0">
                <a:cs typeface="Times New Roman" pitchFamily="18" charset="0"/>
              </a:rPr>
              <a:t> egy adott </a:t>
            </a:r>
            <a:r>
              <a:rPr lang="hu-HU" dirty="0">
                <a:cs typeface="Times New Roman" pitchFamily="18" charset="0"/>
              </a:rPr>
              <a:t>(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&gt; 1</a:t>
            </a:r>
            <a:r>
              <a:rPr lang="hu-HU" i="1" dirty="0">
                <a:cs typeface="Times New Roman" pitchFamily="18" charset="0"/>
              </a:rPr>
              <a:t>) számról, hogy Fibonacci-szám-e? Ha nem, bont</a:t>
            </a:r>
            <a:r>
              <a:rPr lang="hu-HU" i="1" dirty="0"/>
              <a:t>s</a:t>
            </a:r>
            <a:r>
              <a:rPr lang="hu-HU" i="1" dirty="0">
                <a:cs typeface="Times New Roman" pitchFamily="18" charset="0"/>
              </a:rPr>
              <a:t>uk</a:t>
            </a:r>
            <a:r>
              <a:rPr lang="hu-HU" i="1" dirty="0"/>
              <a:t> fel</a:t>
            </a:r>
            <a:r>
              <a:rPr lang="hu-HU" i="1" dirty="0">
                <a:cs typeface="Times New Roman" pitchFamily="18" charset="0"/>
              </a:rPr>
              <a:t> különböző (minimális számú) Fibonacci-szám összegére. </a:t>
            </a:r>
            <a:endParaRPr lang="en-US" i="1" dirty="0"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 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Elemzés</a:t>
            </a:r>
            <a:endParaRPr lang="en-US" b="1" i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cs typeface="Times New Roman" pitchFamily="18" charset="0"/>
              </a:rPr>
              <a:t>A</a:t>
            </a:r>
            <a:r>
              <a:rPr lang="hu-HU" dirty="0"/>
              <a:t>z</a:t>
            </a:r>
            <a:r>
              <a:rPr lang="hu-HU" dirty="0">
                <a:cs typeface="Times New Roman" pitchFamily="18" charset="0"/>
              </a:rPr>
              <a:t> </a:t>
            </a:r>
            <a:r>
              <a:rPr lang="hu-HU" dirty="0"/>
              <a:t>előbb</a:t>
            </a:r>
            <a:r>
              <a:rPr lang="hu-HU" dirty="0">
                <a:cs typeface="Times New Roman" pitchFamily="18" charset="0"/>
              </a:rPr>
              <a:t>i algoritmussal generáljuk a </a:t>
            </a:r>
            <a:r>
              <a:rPr lang="hu-HU" i="1" dirty="0">
                <a:cs typeface="Times New Roman" pitchFamily="18" charset="0"/>
              </a:rPr>
              <a:t>Fibonacci</a:t>
            </a:r>
            <a:r>
              <a:rPr lang="hu-HU" dirty="0">
                <a:cs typeface="Times New Roman" pitchFamily="18" charset="0"/>
              </a:rPr>
              <a:t>-számokat</a:t>
            </a:r>
            <a:r>
              <a:rPr lang="hu-HU" dirty="0"/>
              <a:t>,</a:t>
            </a:r>
            <a:r>
              <a:rPr lang="hu-HU" dirty="0">
                <a:cs typeface="Times New Roman" pitchFamily="18" charset="0"/>
              </a:rPr>
              <a:t> amíg egy olyan számot nem kapunk, amely nagyobb mint az adott szám vagy egyenl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vele. </a:t>
            </a:r>
          </a:p>
          <a:p>
            <a:pPr>
              <a:lnSpc>
                <a:spcPct val="90000"/>
              </a:lnSpc>
              <a:defRPr/>
            </a:pPr>
            <a:r>
              <a:rPr lang="hu-HU" dirty="0">
                <a:cs typeface="Times New Roman" pitchFamily="18" charset="0"/>
              </a:rPr>
              <a:t>Ha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utolsó értéke </a:t>
            </a:r>
            <a:r>
              <a:rPr lang="hu-HU" i="1" dirty="0">
                <a:cs typeface="Times New Roman" pitchFamily="18" charset="0"/>
              </a:rPr>
              <a:t>Fibonacci ­</a:t>
            </a:r>
            <a:r>
              <a:rPr lang="hu-HU" dirty="0">
                <a:cs typeface="Times New Roman" pitchFamily="18" charset="0"/>
              </a:rPr>
              <a:t>szám, az algoritmus véget ér</a:t>
            </a:r>
            <a:r>
              <a:rPr lang="hu-HU" dirty="0"/>
              <a:t>.</a:t>
            </a:r>
            <a:r>
              <a:rPr lang="hu-HU" dirty="0">
                <a:cs typeface="Times New Roman" pitchFamily="18" charset="0"/>
              </a:rPr>
              <a:t> </a:t>
            </a:r>
            <a:endParaRPr lang="hu-HU" dirty="0"/>
          </a:p>
          <a:p>
            <a:pPr>
              <a:lnSpc>
                <a:spcPct val="90000"/>
              </a:lnSpc>
              <a:defRPr/>
            </a:pPr>
            <a:r>
              <a:rPr lang="hu-HU" dirty="0"/>
              <a:t>K</a:t>
            </a:r>
            <a:r>
              <a:rPr lang="hu-HU" dirty="0">
                <a:cs typeface="Times New Roman" pitchFamily="18" charset="0"/>
              </a:rPr>
              <a:t>ülönben kiírjuk azt a legnagyobb </a:t>
            </a:r>
            <a:r>
              <a:rPr lang="hu-HU" i="1" dirty="0">
                <a:cs typeface="Times New Roman" pitchFamily="18" charset="0"/>
              </a:rPr>
              <a:t>Fibonacci</a:t>
            </a:r>
            <a:r>
              <a:rPr lang="hu-HU" dirty="0">
                <a:cs typeface="Times New Roman" pitchFamily="18" charset="0"/>
              </a:rPr>
              <a:t> számot, amely kisebb vagy egyenl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az adott számmal (ez 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i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</a:t>
            </a:r>
            <a:r>
              <a:rPr lang="hu-HU" dirty="0">
                <a:cs typeface="Times New Roman" pitchFamily="18" charset="0"/>
              </a:rPr>
              <a:t>ben </a:t>
            </a:r>
            <a:r>
              <a:rPr lang="hu-HU" dirty="0"/>
              <a:t>található</a:t>
            </a:r>
            <a:r>
              <a:rPr lang="hu-HU" dirty="0">
                <a:cs typeface="Times New Roman" pitchFamily="18" charset="0"/>
              </a:rPr>
              <a:t>)</a:t>
            </a:r>
            <a:r>
              <a:rPr lang="hu-HU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hu-HU" dirty="0"/>
              <a:t>M</a:t>
            </a:r>
            <a:r>
              <a:rPr lang="hu-HU" dirty="0">
                <a:cs typeface="Times New Roman" pitchFamily="18" charset="0"/>
              </a:rPr>
              <a:t>ajd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dirty="0"/>
              <a:t>-t</a:t>
            </a:r>
            <a:r>
              <a:rPr lang="hu-HU" dirty="0">
                <a:cs typeface="Times New Roman" pitchFamily="18" charset="0"/>
              </a:rPr>
              <a:t> kivonjuk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dirty="0"/>
              <a:t>aktuális </a:t>
            </a:r>
            <a:r>
              <a:rPr lang="hu-HU" dirty="0">
                <a:cs typeface="Times New Roman" pitchFamily="18" charset="0"/>
              </a:rPr>
              <a:t>értékéb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l.</a:t>
            </a:r>
            <a:endParaRPr lang="hu-HU" dirty="0"/>
          </a:p>
          <a:p>
            <a:pPr>
              <a:lnSpc>
                <a:spcPct val="90000"/>
              </a:lnSpc>
              <a:defRPr/>
            </a:pPr>
            <a:r>
              <a:rPr lang="hu-HU" dirty="0">
                <a:cs typeface="Times New Roman" pitchFamily="18" charset="0"/>
              </a:rPr>
              <a:t>Ha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egyenl</a:t>
            </a:r>
            <a:r>
              <a:rPr lang="hu-HU" dirty="0"/>
              <a:t>ő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aktuális értékével, az algoritmus véget ér</a:t>
            </a:r>
            <a:r>
              <a:rPr lang="hu-HU" dirty="0"/>
              <a:t>.</a:t>
            </a:r>
            <a:r>
              <a:rPr lang="hu-HU" dirty="0">
                <a:cs typeface="Times New Roman" pitchFamily="18" charset="0"/>
              </a:rPr>
              <a:t> </a:t>
            </a:r>
            <a:endParaRPr lang="hu-HU" dirty="0"/>
          </a:p>
          <a:p>
            <a:pPr>
              <a:lnSpc>
                <a:spcPct val="90000"/>
              </a:lnSpc>
              <a:defRPr/>
            </a:pPr>
            <a:r>
              <a:rPr lang="hu-HU" dirty="0"/>
              <a:t>K</a:t>
            </a:r>
            <a:r>
              <a:rPr lang="hu-HU" dirty="0">
                <a:cs typeface="Times New Roman" pitchFamily="18" charset="0"/>
              </a:rPr>
              <a:t>ülönben megismételjük az ellen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rzést. </a:t>
            </a:r>
            <a:endParaRPr lang="hu-HU" dirty="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AD38298E-85C1-4E80-943B-7C253B48D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28</a:t>
            </a:fld>
            <a:endParaRPr lang="hu-H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Fibonacci-szám-e?</a:t>
            </a:r>
            <a:endParaRPr lang="en-GB" sz="4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314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dirty="0">
                <a:cs typeface="Times New Roman" pitchFamily="18" charset="0"/>
              </a:rPr>
              <a:t>Amíg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(amelyb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l minden lépésben kivonjuk 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i="1" dirty="0">
                <a:cs typeface="Times New Roman" pitchFamily="18" charset="0"/>
              </a:rPr>
              <a:t>Fibonacci</a:t>
            </a:r>
            <a:r>
              <a:rPr lang="hu-HU" dirty="0"/>
              <a:t>-</a:t>
            </a:r>
            <a:r>
              <a:rPr lang="hu-HU" dirty="0">
                <a:cs typeface="Times New Roman" pitchFamily="18" charset="0"/>
              </a:rPr>
              <a:t>számot, amelyet kiírunk) pozitív, meghatározunk egy-egy újabb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i="1" dirty="0">
                <a:cs typeface="Times New Roman" pitchFamily="18" charset="0"/>
              </a:rPr>
              <a:t>Fibonacci</a:t>
            </a:r>
            <a:r>
              <a:rPr lang="hu-HU" dirty="0"/>
              <a:t>-</a:t>
            </a:r>
            <a:r>
              <a:rPr lang="hu-HU" dirty="0">
                <a:cs typeface="Times New Roman" pitchFamily="18" charset="0"/>
              </a:rPr>
              <a:t>számot, amely kisebb vagy egyenl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az adott szám aktuális értékével.</a:t>
            </a:r>
          </a:p>
          <a:p>
            <a:pPr>
              <a:defRPr/>
            </a:pPr>
            <a:r>
              <a:rPr lang="hu-H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feladat egyedi felbontást kér</a:t>
            </a:r>
            <a:r>
              <a:rPr lang="hu-HU" dirty="0">
                <a:cs typeface="Times New Roman" pitchFamily="18" charset="0"/>
              </a:rPr>
              <a:t>. Ezt biztosítja az elemek növekv</a:t>
            </a:r>
            <a:r>
              <a:rPr lang="hu-HU" dirty="0">
                <a:cs typeface="Arial" charset="0"/>
              </a:rPr>
              <a:t>ő</a:t>
            </a:r>
            <a:r>
              <a:rPr lang="hu-HU" dirty="0">
                <a:cs typeface="Times New Roman" pitchFamily="18" charset="0"/>
              </a:rPr>
              <a:t> sorrendben való megkeresése.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Vegyük észre, hogy ez a megkötés nem teszi lehetővé, hogy az összegként felírt számban szerepeljen két egymás utáni eleme a </a:t>
            </a:r>
            <a:r>
              <a:rPr lang="hu-HU" i="1" dirty="0">
                <a:cs typeface="Times New Roman" pitchFamily="18" charset="0"/>
              </a:rPr>
              <a:t>Fibonacci</a:t>
            </a:r>
            <a:r>
              <a:rPr lang="hu-HU" dirty="0">
                <a:cs typeface="Times New Roman" pitchFamily="18" charset="0"/>
              </a:rPr>
              <a:t> sorozatnak.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A4E113F-F283-4F9E-B123-EC7F9DB36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29</a:t>
            </a:fld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2E6A375-98FB-4A86-BA4A-FC14384E9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Alapszabályok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22E3757-C30C-4016-BA8A-5281EC1EB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Minden feladatot részfeladatokra bontunk, a részfeladatok megoldásait alprogramok (</a:t>
            </a:r>
            <a:r>
              <a:rPr lang="hu-HU" dirty="0" err="1"/>
              <a:t>al</a:t>
            </a:r>
            <a:r>
              <a:rPr lang="hu-HU" dirty="0"/>
              <a:t>-algoritmusok) formájában adjuk meg</a:t>
            </a:r>
          </a:p>
          <a:p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Egy alprogram = egy funkció</a:t>
            </a:r>
          </a:p>
          <a:p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Egy alprogram nem olvas be, nem ír ki, csak ha pontosan ez az egyetlen funkciója</a:t>
            </a:r>
          </a:p>
          <a:p>
            <a:r>
              <a:rPr lang="hu-HU" dirty="0"/>
              <a:t>A programegységek a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paramétereik</a:t>
            </a:r>
            <a:r>
              <a:rPr lang="hu-HU" dirty="0"/>
              <a:t> segítségével kommunikálnak egymással</a:t>
            </a:r>
          </a:p>
          <a:p>
            <a:r>
              <a:rPr lang="hu-HU" dirty="0"/>
              <a:t>Minden alprogramnak pontosan annyi paramétere lesz,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ahányra szüksége van </a:t>
            </a:r>
            <a:r>
              <a:rPr lang="hu-HU" dirty="0"/>
              <a:t>(minden, amit kintről kap, és minden, amit a hívás helyére továbbítania kell)</a:t>
            </a:r>
          </a:p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50229DE-EF64-45C3-80FF-67AC3BAB3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539318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10116616" cy="68580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Algoritmus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Fibonacci_szám_e(n, k, tagok):      //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az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számot vizsgáljuk 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0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; b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1; c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 + b</a:t>
            </a:r>
          </a:p>
          <a:p>
            <a:pPr>
              <a:lnSpc>
                <a:spcPct val="90000"/>
              </a:lnSpc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  <a:cs typeface="Courier New" pitchFamily="49" charset="0"/>
              </a:rPr>
              <a:t>    k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  <a:cs typeface="Courier New" pitchFamily="49" charset="0"/>
              </a:rPr>
              <a:t> 0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Amíg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c &lt; n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végezd el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: 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b;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b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c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c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 + b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//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a legnagyobb Fibonacci szám, amely </a:t>
            </a:r>
            <a:r>
              <a:rPr lang="en-US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&lt;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v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ége(amíg)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	                                                                  // c &gt;= n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 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c ≠ n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akkor</a:t>
            </a:r>
          </a:p>
          <a:p>
            <a:pPr>
              <a:lnSpc>
                <a:spcPct val="90000"/>
              </a:lnSpc>
              <a:spcBef>
                <a:spcPts val="400"/>
              </a:spcBef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k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k + 1; tagok[k]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b; 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 – b</a:t>
            </a:r>
          </a:p>
          <a:p>
            <a:pPr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Amíg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n &gt; 0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végezd el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:  //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amíg van még maradék az adott számból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Amíg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b &gt; n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végezd el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:		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elindulunk visszafele 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     c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b; b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c – b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 a legnagyobb Fibonacci szám, amely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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 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ége(amíg)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	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spcBef>
                <a:spcPts val="400"/>
              </a:spcBef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         k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k + 1; tagok[k]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b; 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 - b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spcBef>
                <a:spcPts val="400"/>
              </a:spcBef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ége(amíg)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spcBef>
                <a:spcPts val="400"/>
              </a:spcBef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ége(ha)</a:t>
            </a:r>
            <a:endParaRPr lang="en-GB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spcBef>
                <a:spcPts val="400"/>
              </a:spcBef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Vége(algoritmus)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A0EFEA46-162D-4521-9D81-4EFA015F5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30</a:t>
            </a:fld>
            <a:endParaRPr lang="hu-H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169721F-29D8-45A3-90EB-1086BCAF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10. Kettőhatvány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246061C-6182-4AD0-87FA-1775D5A62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i="1" dirty="0"/>
              <a:t>Adott az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n</a:t>
            </a:r>
            <a:r>
              <a:rPr lang="hu-HU" i="1" dirty="0"/>
              <a:t> nem nulla természetes szám</a:t>
            </a:r>
            <a:r>
              <a:rPr lang="hu-HU" dirty="0"/>
              <a:t> (0 &lt;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/>
              <a:t> ≤ 10</a:t>
            </a:r>
            <a:r>
              <a:rPr lang="hu-HU" baseline="30000" dirty="0"/>
              <a:t>9</a:t>
            </a:r>
            <a:r>
              <a:rPr lang="hu-HU" dirty="0"/>
              <a:t>). </a:t>
            </a:r>
            <a:r>
              <a:rPr lang="hu-HU" i="1" dirty="0"/>
              <a:t>Döntsük el, hogy kettőhatvány-e! Ha az adott szám nem kettőhatvány, bontsuk kettőhatványok összegére!</a:t>
            </a:r>
          </a:p>
          <a:p>
            <a:pPr marL="0" indent="0"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Elemzés</a:t>
            </a:r>
          </a:p>
          <a:p>
            <a:r>
              <a:rPr lang="hu-HU" dirty="0"/>
              <a:t>Generáljuk a kettőhatványokat, amíg kisebbek, mint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hu-HU" dirty="0"/>
          </a:p>
          <a:p>
            <a:r>
              <a:rPr lang="hu-HU" dirty="0"/>
              <a:t>Miután leállt a generálás, megvizsgáljuk, hogy a legutolsó kettőhatvány egyenlő-e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/>
              <a:t>-</a:t>
            </a:r>
            <a:r>
              <a:rPr lang="hu-HU" dirty="0" err="1"/>
              <a:t>nel</a:t>
            </a:r>
            <a:r>
              <a:rPr lang="hu-HU" dirty="0"/>
              <a:t> és így eldöntjük, a választ az kérdésre</a:t>
            </a:r>
          </a:p>
          <a:p>
            <a:r>
              <a:rPr lang="hu-HU" dirty="0"/>
              <a:t>Ha az utolsó kettőhatvány nagyobb, mint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/>
              <a:t>, osztjuk kettővel, így megvan a felbontás első tagja </a:t>
            </a:r>
          </a:p>
          <a:p>
            <a:r>
              <a:rPr lang="hu-HU" dirty="0"/>
              <a:t>Ezt kivonjuk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/>
              <a:t>-</a:t>
            </a:r>
            <a:r>
              <a:rPr lang="hu-HU" dirty="0" err="1"/>
              <a:t>ből</a:t>
            </a:r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F948D6E-E509-420B-9E72-72A1D2FF3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14353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D251CAD-F666-4A17-B759-3BF12F553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Kettőhatvány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C51E2A7-9841-42AC-9808-27810471A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83161"/>
          </a:xfrm>
        </p:spPr>
        <p:txBody>
          <a:bodyPr>
            <a:normAutofit lnSpcReduction="10000"/>
          </a:bodyPr>
          <a:lstStyle/>
          <a:p>
            <a:r>
              <a:rPr lang="hu-HU" dirty="0"/>
              <a:t>A következő tagokat megkaphatnánk, ha újra végrehajtanánk az előbb leírt műveletsort, amíg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/>
              <a:t> nullává nem válik </a:t>
            </a:r>
          </a:p>
          <a:p>
            <a:r>
              <a:rPr lang="hu-HU" dirty="0"/>
              <a:t>Észrevétel: így újból elölről kezdenénk a kettőhatványok generálását; ha visszafele haladunk, osztva kettővel az aktuális kettőhatványt, hatékonyabb megoldáshoz jutunk</a:t>
            </a:r>
          </a:p>
          <a:p>
            <a:r>
              <a:rPr lang="hu-HU" dirty="0"/>
              <a:t>Ugyanakkor, ha nem lenne a második követelmény, a döntést sokkal egyszerűbben így oldhatnánk meg: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kett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ő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Hatv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ny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(n)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 &amp; (n - 1) = 0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//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&amp;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=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bitenkénti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„és” művelet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r>
              <a:rPr lang="hu-HU" dirty="0"/>
              <a:t>Ugyancsak bitenként hajtódnak végre a balra, illetve jobbra tolások: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&lt;&lt;</a:t>
            </a:r>
            <a:r>
              <a:rPr lang="hu-HU" dirty="0"/>
              <a:t>: balra tolás (egyenértékű a 2-vel történő szorzással)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&gt;&gt;</a:t>
            </a:r>
            <a:r>
              <a:rPr lang="hu-HU" dirty="0"/>
              <a:t>: jobbra tolás (egyenértékű a 2-vel történő osztással)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62254E8-02A6-4DF1-B47A-2DCAB2C38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63015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3AE04701-F818-4028-856F-FD85E77A6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 </a:t>
            </a:r>
            <a:r>
              <a:rPr lang="hu-HU" sz="18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kettőHatvány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(n, m):			// m </a:t>
            </a:r>
            <a:r>
              <a:rPr lang="hu-HU" sz="1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kimeneti paraméter</a:t>
            </a:r>
          </a:p>
          <a:p>
            <a:pPr marL="0" indent="0">
              <a:buNone/>
            </a:pP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m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</a:p>
          <a:p>
            <a:pPr marL="0" indent="0">
              <a:buNone/>
            </a:pP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 &lt; n</a:t>
            </a: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 </a:t>
            </a:r>
          </a:p>
          <a:p>
            <a:pPr marL="0" indent="0">
              <a:buNone/>
            </a:pP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m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m * 2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vége(amíg)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térítsd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 = n</a:t>
            </a:r>
            <a:endParaRPr lang="hu-HU" sz="1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marL="0" indent="0">
              <a:buNone/>
            </a:pPr>
            <a:endParaRPr lang="hu-HU" sz="5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felbontás(n, m, k, tagok):// </a:t>
            </a:r>
            <a:r>
              <a:rPr lang="hu-HU" sz="1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 </a:t>
            </a:r>
            <a:r>
              <a:rPr lang="hu-HU" sz="1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értéke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</a:t>
            </a:r>
            <a:r>
              <a:rPr lang="hu-HU" sz="1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marad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anose="05050102010706020507" pitchFamily="18" charset="2"/>
              </a:rPr>
              <a:t> n </a:t>
            </a:r>
            <a:r>
              <a:rPr lang="hu-HU" sz="1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anose="05050102010706020507" pitchFamily="18" charset="2"/>
              </a:rPr>
              <a:t>kettőhatvány</a:t>
            </a:r>
            <a:endParaRPr lang="hu-HU" sz="18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k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Ha nem </a:t>
            </a:r>
            <a:r>
              <a:rPr lang="hu-HU" sz="18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kettőHatvány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(n, m)</a:t>
            </a: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akkor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Amíg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 &gt; 0</a:t>
            </a: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Amíg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 &gt; n</a:t>
            </a: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m / 2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vége(amíg)</a:t>
            </a:r>
          </a:p>
          <a:p>
            <a:pPr marL="0" indent="0">
              <a:buNone/>
            </a:pP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k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 + 1		</a:t>
            </a:r>
          </a:p>
          <a:p>
            <a:pPr marL="0" indent="0">
              <a:buNone/>
            </a:pP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tagok[k]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m</a:t>
            </a:r>
          </a:p>
          <a:p>
            <a:pPr marL="0" indent="0">
              <a:buNone/>
            </a:pP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n 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 – m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vége(amíg)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vége(ha)</a:t>
            </a:r>
          </a:p>
          <a:p>
            <a:pPr marL="0" indent="0">
              <a:buNone/>
            </a:pPr>
            <a:r>
              <a:rPr lang="hu-HU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</a:t>
            </a:r>
          </a:p>
          <a:p>
            <a:pPr marL="0" indent="0">
              <a:buNone/>
            </a:pPr>
            <a:endParaRPr lang="hu-HU" sz="1800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3DEF253-5650-4D44-ACD2-D746A3885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99433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defRPr/>
            </a:pP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11. Mi a hatása?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061048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Mi_ez(n):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 marL="118872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 = 1</a:t>
            </a:r>
          </a:p>
          <a:p>
            <a:pPr marL="118872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b = 0</a:t>
            </a:r>
          </a:p>
          <a:p>
            <a:pPr marL="118872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Minden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 = 1, n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végezd el:	</a:t>
            </a:r>
          </a:p>
          <a:p>
            <a:pPr marL="118872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b = a + b</a:t>
            </a:r>
          </a:p>
          <a:p>
            <a:pPr marL="118872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a = b – a</a:t>
            </a:r>
          </a:p>
          <a:p>
            <a:pPr marL="118872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vége(minden)</a:t>
            </a:r>
          </a:p>
          <a:p>
            <a:pPr marL="118872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visszatérít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</a:t>
            </a:r>
          </a:p>
          <a:p>
            <a:pPr marL="118872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Vége(algoritmus)</a:t>
            </a:r>
            <a:endParaRPr lang="hu-H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 rot="10800000">
            <a:off x="5015880" y="6298285"/>
            <a:ext cx="519492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hu-HU" b="1" dirty="0">
                <a:solidFill>
                  <a:srgbClr val="0070C0"/>
                </a:solidFill>
              </a:rPr>
              <a:t>Generálja és kiírja az n-edik Fibonacci számot.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6D4B1E0-A014-47C2-A089-2610D7BFA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781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E0B7FE6-6ABE-49A4-B182-CE2095E0E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Algoritmusok bonyolultsága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7C21EF5-2E52-4169-8800-44266B581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Amikor egy algoritmus hatékonyságát vizsgáljuk, tulajdonképpen a bonyolultságát szeretnénk megállapítani.</a:t>
            </a:r>
          </a:p>
          <a:p>
            <a:r>
              <a:rPr lang="hu-HU" dirty="0"/>
              <a:t>A bonyolultsághoz kapcsolódó információkról egy másik találkozásunk alkalmával fogok beszélni.</a:t>
            </a:r>
          </a:p>
          <a:p>
            <a:r>
              <a:rPr lang="hu-HU" dirty="0"/>
              <a:t>Addig is: a bonyolultságot a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</a:t>
            </a:r>
            <a:r>
              <a:rPr lang="hu-HU" dirty="0"/>
              <a:t> (</a:t>
            </a:r>
            <a:r>
              <a:rPr lang="hu-HU" dirty="0" err="1"/>
              <a:t>teta</a:t>
            </a:r>
            <a:r>
              <a:rPr lang="hu-HU" dirty="0"/>
              <a:t>) 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hu-HU" dirty="0"/>
              <a:t> (nagy O) és az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</a:t>
            </a:r>
            <a:r>
              <a:rPr lang="hu-HU" dirty="0"/>
              <a:t> (</a:t>
            </a:r>
            <a:r>
              <a:rPr lang="hu-HU" dirty="0" err="1"/>
              <a:t>omega</a:t>
            </a:r>
            <a:r>
              <a:rPr lang="hu-HU" dirty="0"/>
              <a:t>) függvényekkel jelöljük.</a:t>
            </a:r>
          </a:p>
          <a:p>
            <a:r>
              <a:rPr lang="hu-HU" dirty="0"/>
              <a:t>Ezeknek az argumentumuk egy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hu-HU" dirty="0"/>
              <a:t> függvény.</a:t>
            </a:r>
          </a:p>
          <a:p>
            <a:r>
              <a:rPr lang="hu-HU" dirty="0"/>
              <a:t>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hu-HU" dirty="0"/>
              <a:t> lehet a lineáris függvény, a másodfokú függvény, a logaritmikus, az exponenciális stb. </a:t>
            </a:r>
          </a:p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6226869-5247-469D-946B-16F78F4E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21543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Algoritmusok optimalizálása</a:t>
            </a:r>
            <a:endParaRPr lang="hu-HU" sz="44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Optimalizáláskor egy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kész</a:t>
            </a:r>
            <a:r>
              <a:rPr lang="hu-HU" dirty="0"/>
              <a:t> algoritmus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hatékonyságát próbáljuk növelni</a:t>
            </a:r>
            <a:r>
              <a:rPr lang="hu-HU" dirty="0"/>
              <a:t>.</a:t>
            </a:r>
          </a:p>
          <a:p>
            <a:r>
              <a:rPr lang="hu-HU" dirty="0"/>
              <a:t>Tehát túl vagyunk 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finomításon</a:t>
            </a:r>
            <a:r>
              <a:rPr lang="hu-HU" dirty="0"/>
              <a:t>. </a:t>
            </a:r>
          </a:p>
          <a:p>
            <a:r>
              <a:rPr lang="hu-HU" dirty="0"/>
              <a:t>Az algoritmus teljesen kész, de elégedetlenek vagyunk 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teljesítménnyel</a:t>
            </a:r>
            <a:r>
              <a:rPr lang="hu-HU" dirty="0"/>
              <a:t>.</a:t>
            </a:r>
          </a:p>
          <a:p>
            <a:r>
              <a:rPr lang="hu-HU" dirty="0"/>
              <a:t>Ha az algoritmus egyetlen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Minden</a:t>
            </a:r>
            <a:r>
              <a:rPr lang="hu-HU" dirty="0"/>
              <a:t> ciklust tartalmaz, megvizsgáljuk, hogy valóban minden adatot föl kell dolgoznunk?</a:t>
            </a:r>
          </a:p>
          <a:p>
            <a:r>
              <a:rPr lang="hu-HU" dirty="0"/>
              <a:t>Vajon nem állítható le a feldolgozás hamarabb?</a:t>
            </a:r>
          </a:p>
          <a:p>
            <a:r>
              <a:rPr lang="hu-HU" dirty="0"/>
              <a:t>Néha észrevesszük, hogy esetleg létezik egy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log n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hu-HU" dirty="0"/>
              <a:t> bonyolultságú algoritmus…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312229C-3E59-4D5F-9833-2C0DE5624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69630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Algoritmusok optimalizálása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83432" y="1484785"/>
            <a:ext cx="10369152" cy="4916016"/>
          </a:xfrm>
        </p:spPr>
        <p:txBody>
          <a:bodyPr>
            <a:noAutofit/>
          </a:bodyPr>
          <a:lstStyle/>
          <a:p>
            <a:r>
              <a:rPr lang="hu-HU" dirty="0"/>
              <a:t>Ha egy algoritmus bonyolultsága </a:t>
            </a:r>
            <a:r>
              <a:rPr lang="hu-HU" i="1" dirty="0"/>
              <a:t>lineáris</a:t>
            </a:r>
            <a:r>
              <a:rPr lang="hu-HU" dirty="0"/>
              <a:t>, keresünk egy </a:t>
            </a:r>
            <a:r>
              <a:rPr lang="hu-HU" dirty="0" err="1"/>
              <a:t>logaritmikusat</a:t>
            </a:r>
            <a:r>
              <a:rPr lang="hu-HU" dirty="0"/>
              <a:t> (lásd a következőkben például a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Gyorshatvány </a:t>
            </a:r>
            <a:r>
              <a:rPr lang="hu-HU" dirty="0"/>
              <a:t>algoritmust), ha nem sikerül, megpróbáljuk csökkenteni a lépések számát! </a:t>
            </a:r>
          </a:p>
          <a:p>
            <a:r>
              <a:rPr lang="hu-HU" dirty="0"/>
              <a:t>Csökkentjük a bonyolultságfüggvényt: </a:t>
            </a:r>
          </a:p>
          <a:p>
            <a:pPr marL="914400" lvl="1" indent="-457200">
              <a:buFont typeface="+mj-lt"/>
              <a:buAutoNum type="arabicPeriod"/>
            </a:pPr>
            <a:r>
              <a:rPr lang="hu-HU" sz="2400" dirty="0"/>
              <a:t>Megpróbáljuk gyorsítani az algoritmust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vagy</a:t>
            </a:r>
          </a:p>
          <a:p>
            <a:pPr marL="914400" lvl="1" indent="-457200">
              <a:buFont typeface="+mj-lt"/>
              <a:buAutoNum type="arabicPeriod"/>
            </a:pPr>
            <a:r>
              <a:rPr lang="hu-HU" sz="2400" dirty="0"/>
              <a:t>Kevesebb memóriaigénnyel akarjuk megoldani a problémát</a:t>
            </a:r>
          </a:p>
          <a:p>
            <a:pPr lvl="1"/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Igazi optimalizálás akkor történik, ha anélkül sikerül jobb futási idejű algoritmust találni, hogy növelnénk a tárigényt; szerencsés esetben ez is csökken</a:t>
            </a:r>
            <a:r>
              <a:rPr lang="hu-HU" sz="2400" dirty="0"/>
              <a:t>. 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97485F68-9A20-4B10-82FB-0257F57CF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53986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u-HU" b="1" noProof="1">
                <a:effectLst>
                  <a:outerShdw blurRad="38100" dist="38100" dir="2700000" algn="tl">
                    <a:srgbClr val="000000"/>
                  </a:outerShdw>
                </a:effectLst>
              </a:rPr>
              <a:t>12. Gyorshatvány</a:t>
            </a:r>
            <a:endParaRPr lang="ro-RO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i="1" dirty="0"/>
              <a:t>Adottak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 0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i="1" dirty="0"/>
              <a:t>valós és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 6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i="1" dirty="0"/>
              <a:t>természetes számok. Számítsuk ki az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b="1" i="1" baseline="30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i="1" dirty="0"/>
              <a:t> számot minél kevesebb szorzással!</a:t>
            </a:r>
            <a:endParaRPr lang="hu-HU" b="1" i="1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Elemzés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/>
              <a:t>A feladat triviális megoldása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1</a:t>
            </a:r>
            <a:r>
              <a:rPr lang="hu-HU" dirty="0"/>
              <a:t> szorzással történne (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Minden</a:t>
            </a:r>
            <a:r>
              <a:rPr lang="hu-HU" dirty="0"/>
              <a:t> típusú struktúrával):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...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eredmény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alap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Minden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i=2, n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végezd el: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eredmény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eredmény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* alap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vége(minden)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...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2862203-A7F7-4F72-A854-8C5553EF9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54894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u-HU" b="1" noProof="1">
                <a:effectLst>
                  <a:outerShdw blurRad="38100" dist="38100" dir="2700000" algn="tl">
                    <a:srgbClr val="000000"/>
                  </a:outerShdw>
                </a:effectLst>
              </a:rPr>
              <a:t>Gyorshatvány</a:t>
            </a:r>
            <a:endParaRPr lang="ro-RO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hu-HU" dirty="0"/>
              <a:t>A feladat megoldható kevesebb szorzással is, ha a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kitevő</a:t>
            </a:r>
            <a:r>
              <a:rPr lang="hu-HU" dirty="0"/>
              <a:t>t kifejezzük a </a:t>
            </a: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hu-HU" dirty="0"/>
              <a:t>-es számrendszerben, és </a:t>
            </a:r>
            <a:r>
              <a:rPr lang="hu-H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b="1" i="1" baseline="30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i="1" dirty="0" err="1"/>
              <a:t>-t</a:t>
            </a:r>
            <a:r>
              <a:rPr lang="hu-HU" dirty="0"/>
              <a:t> felírjuk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b="1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hu-HU" b="1" i="1" baseline="6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dirty="0"/>
              <a:t> alakú számok szorzataként 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&gt; 0</a:t>
            </a:r>
            <a:r>
              <a:rPr lang="hu-HU" dirty="0"/>
              <a:t>). </a:t>
            </a:r>
          </a:p>
          <a:p>
            <a:pPr>
              <a:defRPr/>
            </a:pPr>
            <a:r>
              <a:rPr lang="hu-HU" dirty="0"/>
              <a:t>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b="1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hu-HU" b="1" i="1" baseline="6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dirty="0"/>
              <a:t> számokat kiszámolhatjuk egymást követő négyzetre emelésekkel.</a:t>
            </a:r>
            <a:endParaRPr lang="hu-HU" b="1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/>
              <a:t>Mivel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 = (1001)</a:t>
            </a:r>
            <a:r>
              <a:rPr lang="hu-HU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hu-HU" dirty="0"/>
              <a:t>,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b="1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b="1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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x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= ((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x</a:t>
            </a:r>
            <a:r>
              <a:rPr lang="hu-HU" b="1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2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)</a:t>
            </a:r>
            <a:r>
              <a:rPr lang="hu-HU" b="1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2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)</a:t>
            </a:r>
            <a:r>
              <a:rPr lang="hu-HU" b="1" baseline="30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2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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x</a:t>
            </a:r>
          </a:p>
          <a:p>
            <a:pPr>
              <a:buNone/>
              <a:defRPr/>
            </a:pPr>
            <a:r>
              <a:rPr lang="hu-HU" dirty="0">
                <a:sym typeface="Symbol" pitchFamily="18" charset="2"/>
              </a:rPr>
              <a:t>Ennek alapján a következő algoritmust már </a:t>
            </a:r>
            <a:r>
              <a:rPr lang="hu-HU" b="1" i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Abu-Ja far Mohammed ibn Mura al-Kvarîzmi</a:t>
            </a:r>
            <a:r>
              <a:rPr lang="hu-HU" b="1" noProof="1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hu-HU" noProof="1">
                <a:cs typeface="Times New Roman" pitchFamily="18" charset="0"/>
              </a:rPr>
              <a:t>(780 k.–850 k.) arab matematikus ismerte:</a:t>
            </a:r>
            <a:endParaRPr lang="hu-HU" dirty="0">
              <a:sym typeface="Symbol" pitchFamily="18" charset="2"/>
            </a:endParaRPr>
          </a:p>
          <a:p>
            <a:pPr>
              <a:defRPr/>
            </a:pPr>
            <a:endParaRPr lang="ro-RO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05CD2EF-6B4A-46F4-9D14-FE44F1139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39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304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7408" y="609601"/>
            <a:ext cx="10009112" cy="790575"/>
          </a:xfrm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hu-HU" noProof="1">
                <a:effectLst>
                  <a:outerShdw blurRad="38100" dist="38100" dir="2700000" algn="tl">
                    <a:srgbClr val="000000"/>
                  </a:outerShdw>
                </a:effectLst>
              </a:rPr>
              <a:t>1. Kedvcsináló: Elnö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noProof="1">
                <a:effectLst>
                  <a:outerShdw blurRad="38100" dist="38100" dir="2700000" algn="tl">
                    <a:srgbClr val="000000"/>
                  </a:outerShdw>
                </a:effectLst>
              </a:rPr>
              <a:t>választás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844824"/>
            <a:ext cx="10441160" cy="4176464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hu-HU" i="1" dirty="0"/>
              <a:t>Egy elnökválasztás alkalmával igen sok jelölt indul. Nem tudjuk hány, de biztos több, mint 1 millió. Minden elnökjelölthöz egy természetes számot rendeltek. Állapítsuk meg a győztest, ha van ilyen! (Ahhoz, hogy nyerjen valaki a szavazóknak több, mint a felének rá kell szavaznia.)</a:t>
            </a:r>
          </a:p>
          <a:p>
            <a:pPr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Másként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</a:p>
          <a:p>
            <a:pPr>
              <a:defRPr/>
            </a:pPr>
            <a:r>
              <a:rPr lang="hu-HU" dirty="0"/>
              <a:t>Adva van nagyon sok nagy szám </a:t>
            </a:r>
          </a:p>
          <a:p>
            <a:pPr>
              <a:defRPr/>
            </a:pPr>
            <a:r>
              <a:rPr lang="hu-HU" dirty="0"/>
              <a:t>Ezeket nem lehet egy tömbben tárolni</a:t>
            </a:r>
          </a:p>
          <a:p>
            <a:pPr>
              <a:defRPr/>
            </a:pPr>
            <a:r>
              <a:rPr lang="hu-HU" dirty="0"/>
              <a:t>Meg kell találnunk, (ha létezik!), azt a számot, amely legalább a számok fele plusz 1-szer megtalálható az adott számok között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DDD526A0-8E3B-46CA-BFA8-F78BE2CC2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710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artalom helye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5085184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Gyorshatvány(alap, kitevő, eredmény):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  {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Bemenet: alap, kitevő. Kimenet: eredmény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}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eredmény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kitevő &gt; 0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kitevő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páratlan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eredmény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eredmény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* alap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vége(ha)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alap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alap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*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alap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kitevő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kitevő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div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2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vége(amíg)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hlinkClick r:id="rId2" action="ppaction://hlinkfile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hlinkClick r:id="rId3" action="ppaction://hlinkfile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9234945-AF7A-455C-B159-7EC126652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811291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13. Példa: Orosz szorzás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80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i="1" dirty="0"/>
              <a:t>Legyen a, b </a:t>
            </a:r>
            <a:r>
              <a:rPr lang="hu-HU" i="1" dirty="0">
                <a:sym typeface="Symbol" pitchFamily="18" charset="2"/>
              </a:rPr>
              <a:t></a:t>
            </a:r>
            <a:r>
              <a:rPr lang="hu-HU" i="1" dirty="0"/>
              <a:t> </a:t>
            </a:r>
            <a:r>
              <a:rPr lang="hu-HU" b="1" i="1" dirty="0"/>
              <a:t>N</a:t>
            </a:r>
            <a:r>
              <a:rPr lang="hu-HU" i="1" dirty="0"/>
              <a:t>*. Számítsuk ki a és b szorzatát! Tudjuk, hogy az orosz muzsik csak a következő műveleteket tudja elvégezni:</a:t>
            </a:r>
          </a:p>
          <a:p>
            <a:pPr lvl="1" eaLnBrk="1" hangingPunct="1">
              <a:defRPr/>
            </a:pPr>
            <a:r>
              <a:rPr lang="hu-HU" sz="2400" dirty="0"/>
              <a:t>el tudja dönteni, hogy egy szám páros vagy páratlan;</a:t>
            </a:r>
          </a:p>
          <a:p>
            <a:pPr lvl="1" eaLnBrk="1" hangingPunct="1">
              <a:defRPr/>
            </a:pPr>
            <a:r>
              <a:rPr lang="hu-HU" sz="2400" dirty="0"/>
              <a:t>össze tud adni két számot;</a:t>
            </a:r>
          </a:p>
          <a:p>
            <a:pPr lvl="1" eaLnBrk="1" hangingPunct="1">
              <a:defRPr/>
            </a:pPr>
            <a:r>
              <a:rPr lang="hu-HU" sz="2400" dirty="0"/>
              <a:t>össze tud hasonlítani egy számot 0-val;</a:t>
            </a:r>
          </a:p>
          <a:p>
            <a:pPr lvl="1" eaLnBrk="1" hangingPunct="1">
              <a:defRPr/>
            </a:pPr>
            <a:r>
              <a:rPr lang="hu-HU" sz="2400" dirty="0"/>
              <a:t>felezni tud egy számot (elosztani 2-vel).</a:t>
            </a:r>
            <a:endParaRPr lang="hu-HU" sz="2400" b="1" dirty="0"/>
          </a:p>
          <a:p>
            <a:pPr marL="0" indent="0">
              <a:buNone/>
              <a:defRPr/>
            </a:pPr>
            <a:r>
              <a:rPr lang="hu-HU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</a:t>
            </a:r>
          </a:p>
          <a:p>
            <a:pPr marL="0" indent="0">
              <a:buNone/>
              <a:defRPr/>
            </a:pPr>
            <a:endParaRPr lang="hu-H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/>
        </p:nvGraphicFramePr>
        <p:xfrm>
          <a:off x="2362200" y="4724400"/>
          <a:ext cx="609600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2400" b="1" kern="120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hu-HU" sz="2400" b="1" kern="1200" dirty="0">
                        <a:solidFill>
                          <a:srgbClr val="00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hu-HU" sz="2400" b="1" kern="1200" dirty="0">
                        <a:solidFill>
                          <a:srgbClr val="00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hu-HU" sz="2400" b="1" kern="1200" dirty="0">
                        <a:solidFill>
                          <a:srgbClr val="00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400" b="1" kern="1200" dirty="0"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387F0-C6BD-4D5D-A7C0-D8FCB5120A44}" type="slidenum">
              <a:rPr lang="hu-HU" smtClean="0"/>
              <a:pPr>
                <a:defRPr/>
              </a:pPr>
              <a:t>41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73690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9144000" cy="5805264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Orosz_szorzás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(x, y, p):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Kiszámítjuk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y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szorzatát, „szorzás” nélkül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Bemeneti adatok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 x, y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Kimeneti adat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 p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szorzat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p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 &gt; 0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</a:t>
            </a:r>
            <a:endParaRPr lang="hu-HU" b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páratlan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	p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p + y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vége(ha)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x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div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2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y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y + y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vége(amíg)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387F0-C6BD-4D5D-A7C0-D8FCB5120A44}" type="slidenum">
              <a:rPr lang="hu-HU" smtClean="0"/>
              <a:pPr>
                <a:defRPr/>
              </a:pPr>
              <a:t>42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13450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14. Prímszám-e?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9416" y="1484785"/>
            <a:ext cx="10742984" cy="4916016"/>
          </a:xfrm>
        </p:spPr>
        <p:txBody>
          <a:bodyPr>
            <a:noAutofit/>
          </a:bodyPr>
          <a:lstStyle/>
          <a:p>
            <a:pPr marL="118872" indent="0">
              <a:buNone/>
            </a:pPr>
            <a:r>
              <a:rPr lang="hu-HU" i="1" dirty="0"/>
              <a:t>Döntsük el az </a:t>
            </a: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i="1" dirty="0"/>
              <a:t> számról, hogy prímszám-e! (Létezik-e egész osztója önmagán és az </a:t>
            </a:r>
            <a:r>
              <a:rPr lang="hu-HU" dirty="0"/>
              <a:t>1</a:t>
            </a:r>
            <a:r>
              <a:rPr lang="hu-HU" i="1" dirty="0"/>
              <a:t>-en kívül?)</a:t>
            </a:r>
            <a:r>
              <a:rPr lang="hu-HU" dirty="0"/>
              <a:t> </a:t>
            </a:r>
          </a:p>
          <a:p>
            <a:pPr marL="118872" indent="0"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Elemzés:</a:t>
            </a:r>
            <a:r>
              <a:rPr lang="hu-HU" dirty="0"/>
              <a:t> </a:t>
            </a: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A prímszám definíciójából indulunk ki: </a:t>
            </a: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egy</a:t>
            </a: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szám akkor prím, ha pontosan két osztója van: </a:t>
            </a:r>
            <a:r>
              <a:rPr lang="hu-HU" b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és maga a szám</a:t>
            </a:r>
            <a:endParaRPr lang="hu-HU" dirty="0">
              <a:solidFill>
                <a:srgbClr val="0070C0"/>
              </a:solidFill>
            </a:endParaRPr>
          </a:p>
          <a:p>
            <a:pPr>
              <a:defRPr/>
            </a:pPr>
            <a:r>
              <a:rPr lang="hu-HU" b="1" i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Első ötlet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hu-HU" dirty="0">
                <a:cs typeface="Times New Roman" pitchFamily="18" charset="0"/>
              </a:rPr>
              <a:t> az algoritmus számolja meg az adott szám osztóit, elosztva ezt sorban valamennyi számmal </a:t>
            </a:r>
            <a:r>
              <a:rPr lang="hu-HU" b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hu-HU" noProof="1"/>
              <a:t>-től </a:t>
            </a:r>
            <a:r>
              <a:rPr lang="hu-HU" b="1" i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noProof="1"/>
              <a:t>-ig</a:t>
            </a:r>
            <a:r>
              <a:rPr lang="hu-HU" dirty="0">
                <a:cs typeface="Times New Roman" pitchFamily="18" charset="0"/>
              </a:rPr>
              <a:t> </a:t>
            </a:r>
            <a:endParaRPr lang="en-US" b="1" i="1" dirty="0">
              <a:cs typeface="Times New Roman" pitchFamily="18" charset="0"/>
            </a:endParaRPr>
          </a:p>
          <a:p>
            <a:pPr>
              <a:defRPr/>
            </a:pPr>
            <a:r>
              <a:rPr lang="hu-HU" dirty="0">
                <a:cs typeface="Times New Roman" pitchFamily="18" charset="0"/>
              </a:rPr>
              <a:t>A döntésnek megfelel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 üzenetet az osztók száma alapján írjuk ki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7DEAE06-A095-47FF-97C9-53158C235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470172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Prím-e?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524000" y="1484785"/>
            <a:ext cx="9144000" cy="4916016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Prím_1(n):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         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naiv algoritmus!!!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osztók_száma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0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osztó=1, n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: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n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mod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osztó = 0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osztók_száma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osztók_száma + 1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vége(ha)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vége(minden)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visszatérít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osztók_száma = 2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//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az osztók száma 2, igaz értéket térítünk vissza, </a:t>
            </a:r>
          </a:p>
          <a:p>
            <a:pPr>
              <a:buNone/>
              <a:defRPr/>
            </a:pP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különben hamis értéket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Vége(algoritmus)</a:t>
            </a:r>
            <a:endParaRPr lang="en-GB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 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endParaRPr lang="hu-H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9671039-8A79-4EC0-849C-E988AAB9A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71061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hu-HU" sz="4400" noProof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Optimalizálások</a:t>
            </a:r>
            <a:endParaRPr lang="en-GB" sz="4400" noProof="1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424" y="1268760"/>
            <a:ext cx="10670976" cy="151216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szre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vétel: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az osztások száma fölöslegesen nagy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hu-H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hu-HU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hu-HU" dirty="0">
                <a:cs typeface="Times New Roman" pitchFamily="18" charset="0"/>
              </a:rPr>
              <a:t>Ezt a számot csökkenteni lehet, mivel ha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és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/2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között nincs egyetlen osztó sem, akkor biztos nincs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/2</a:t>
            </a:r>
            <a:r>
              <a:rPr lang="hu-HU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és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között sem. </a:t>
            </a:r>
            <a:endParaRPr lang="hu-HU" dirty="0"/>
          </a:p>
          <a:p>
            <a:pPr eaLnBrk="1" hangingPunct="1">
              <a:lnSpc>
                <a:spcPct val="90000"/>
              </a:lnSpc>
              <a:defRPr/>
            </a:pPr>
            <a:r>
              <a:rPr lang="hu-HU" dirty="0"/>
              <a:t>Sőt,</a:t>
            </a:r>
            <a:r>
              <a:rPr lang="hu-HU" dirty="0">
                <a:cs typeface="Times New Roman" pitchFamily="18" charset="0"/>
              </a:rPr>
              <a:t> elég a szám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négyzetgyökéig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keresni a lehetséges osztót.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</a:t>
            </a:r>
            <a:endParaRPr lang="en-US" b="1" dirty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62058CF8-1393-490E-9936-61504ED8F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45</a:t>
            </a:fld>
            <a:endParaRPr lang="hu-HU"/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56170E74-C063-46EF-B4C0-8BD83189B42E}"/>
              </a:ext>
            </a:extLst>
          </p:cNvPr>
          <p:cNvSpPr txBox="1"/>
          <p:nvPr/>
        </p:nvSpPr>
        <p:spPr>
          <a:xfrm>
            <a:off x="1343472" y="2852936"/>
            <a:ext cx="6120680" cy="3929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ts val="300"/>
              </a:spcBef>
              <a:spcAft>
                <a:spcPts val="200"/>
              </a:spcAft>
              <a:buFont typeface="Wingdings" pitchFamily="2" charset="2"/>
              <a:buNone/>
              <a:defRPr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Algoritmus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Prím_2(n, prím):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spcBef>
                <a:spcPts val="300"/>
              </a:spcBef>
              <a:spcAft>
                <a:spcPts val="200"/>
              </a:spcAft>
              <a:buFont typeface="Wingdings" pitchFamily="2" charset="2"/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prím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igaz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</a:p>
          <a:p>
            <a:pPr>
              <a:spcBef>
                <a:spcPts val="300"/>
              </a:spcBef>
              <a:spcAft>
                <a:spcPts val="200"/>
              </a:spcAft>
              <a:buNone/>
              <a:defRPr/>
            </a:pPr>
            <a:r>
              <a:rPr lang="hu-H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ngy</a:t>
            </a:r>
            <a:r>
              <a:rPr lang="hu-H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négyzetgyök(n)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spcBef>
                <a:spcPts val="300"/>
              </a:spcBef>
              <a:spcAft>
                <a:spcPts val="200"/>
              </a:spcAft>
              <a:buFont typeface="Wingdings" pitchFamily="2" charset="2"/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Minden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osztó=2,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ngy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végezd el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: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spcBef>
                <a:spcPts val="300"/>
              </a:spcBef>
              <a:spcAft>
                <a:spcPts val="200"/>
              </a:spcAft>
              <a:buFont typeface="Wingdings" pitchFamily="2" charset="2"/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Ha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n </a:t>
            </a:r>
            <a:r>
              <a:rPr lang="hu-HU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osztó = 0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akkor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spcBef>
                <a:spcPts val="300"/>
              </a:spcBef>
              <a:spcAft>
                <a:spcPts val="200"/>
              </a:spcAft>
              <a:buFont typeface="Wingdings" pitchFamily="2" charset="2"/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prím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hamis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spcBef>
                <a:spcPts val="300"/>
              </a:spcBef>
              <a:spcAft>
                <a:spcPts val="200"/>
              </a:spcAft>
              <a:buFont typeface="Wingdings" pitchFamily="2" charset="2"/>
              <a:buNone/>
              <a:defRPr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vége(ha)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spcBef>
                <a:spcPts val="300"/>
              </a:spcBef>
              <a:spcAft>
                <a:spcPts val="200"/>
              </a:spcAft>
              <a:buFont typeface="Wingdings" pitchFamily="2" charset="2"/>
              <a:buNone/>
              <a:defRPr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vége(minden)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spcBef>
                <a:spcPts val="300"/>
              </a:spcBef>
              <a:spcAft>
                <a:spcPts val="200"/>
              </a:spcAft>
              <a:buFont typeface="Wingdings" pitchFamily="2" charset="2"/>
              <a:buNone/>
              <a:defRPr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Vége(algoritmus)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7375891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066800"/>
          </a:xfrm>
          <a:noFill/>
        </p:spPr>
        <p:txBody>
          <a:bodyPr>
            <a:normAutofit/>
          </a:bodyPr>
          <a:lstStyle/>
          <a:p>
            <a:r>
              <a:rPr lang="hu-HU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További optimalizálások</a:t>
            </a:r>
            <a:endParaRPr lang="ro-RO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911424" y="1412776"/>
            <a:ext cx="4968552" cy="4915347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sz="23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Észrevétel:</a:t>
            </a:r>
            <a:r>
              <a:rPr lang="hu-HU" sz="23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2300" dirty="0">
                <a:latin typeface="Calibri" pitchFamily="34" charset="0"/>
                <a:cs typeface="Calibri" pitchFamily="34" charset="0"/>
              </a:rPr>
              <a:t>a logikai változónak lehet több munkát adni.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sz="23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Leállítjuk</a:t>
            </a:r>
            <a:r>
              <a:rPr lang="hu-HU" sz="23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2300" dirty="0">
                <a:latin typeface="Calibri" pitchFamily="34" charset="0"/>
                <a:cs typeface="Calibri" pitchFamily="34" charset="0"/>
              </a:rPr>
              <a:t>a munkát abban a pillanatban, amikor találtunk egy osztót és a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prím</a:t>
            </a:r>
            <a:r>
              <a:rPr lang="hu-HU" sz="23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2300" dirty="0">
                <a:latin typeface="Calibri" pitchFamily="34" charset="0"/>
                <a:cs typeface="Calibri" pitchFamily="34" charset="0"/>
              </a:rPr>
              <a:t>logikai változó hamissá vált. </a:t>
            </a:r>
          </a:p>
          <a:p>
            <a:pPr eaLnBrk="1" hangingPunct="1">
              <a:defRPr/>
            </a:pPr>
            <a:r>
              <a:rPr lang="hu-HU" sz="2300" dirty="0">
                <a:latin typeface="Calibri" pitchFamily="34" charset="0"/>
                <a:cs typeface="Calibri" pitchFamily="34" charset="0"/>
              </a:rPr>
              <a:t>Lemondunk a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Minden</a:t>
            </a:r>
            <a:r>
              <a:rPr lang="hu-HU" sz="23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2300" dirty="0">
                <a:latin typeface="Calibri" pitchFamily="34" charset="0"/>
                <a:cs typeface="Calibri" pitchFamily="34" charset="0"/>
              </a:rPr>
              <a:t>típusú ciklusról és egy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Amíg</a:t>
            </a:r>
            <a:r>
              <a:rPr lang="hu-HU" sz="23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2300" dirty="0">
                <a:latin typeface="Calibri" pitchFamily="34" charset="0"/>
                <a:cs typeface="Calibri" pitchFamily="34" charset="0"/>
              </a:rPr>
              <a:t>vagy</a:t>
            </a:r>
            <a:r>
              <a:rPr lang="hu-HU" sz="23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Ismételd</a:t>
            </a:r>
            <a:r>
              <a:rPr lang="hu-HU" sz="23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2300" dirty="0">
                <a:latin typeface="Calibri" pitchFamily="34" charset="0"/>
                <a:cs typeface="Calibri" pitchFamily="34" charset="0"/>
              </a:rPr>
              <a:t>típusú ciklussal helyettesítjük. </a:t>
            </a:r>
          </a:p>
          <a:p>
            <a:pPr eaLnBrk="1" hangingPunct="1">
              <a:defRPr/>
            </a:pPr>
            <a:r>
              <a:rPr lang="hu-HU" sz="2300" dirty="0">
                <a:latin typeface="Calibri" pitchFamily="34" charset="0"/>
                <a:cs typeface="Calibri" pitchFamily="34" charset="0"/>
              </a:rPr>
              <a:t>Mivel </a:t>
            </a:r>
            <a:r>
              <a:rPr lang="hu-HU" sz="23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n</a:t>
            </a:r>
            <a:r>
              <a:rPr lang="hu-HU" sz="23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2300" dirty="0">
                <a:latin typeface="Calibri" pitchFamily="34" charset="0"/>
                <a:cs typeface="Calibri" pitchFamily="34" charset="0"/>
              </a:rPr>
              <a:t>nem változik a ciklus-magban, a négyzetgyököt csak egyszer számítjuk ki, a ciklusba lépés előtt. </a:t>
            </a:r>
            <a:endParaRPr lang="en-US" sz="23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564560" y="1412776"/>
            <a:ext cx="4716016" cy="5040561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Algoritmus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Prím_3(n, prím):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prím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igaz</a:t>
            </a:r>
          </a:p>
          <a:p>
            <a:pPr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osztó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2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ngy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négyzetgyök(n)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Amíg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prím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és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(osztó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  <a:sym typeface="Symbol" pitchFamily="18" charset="2"/>
              </a:rPr>
              <a:t>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ngy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)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v.e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:</a:t>
            </a:r>
            <a:endParaRPr lang="en-US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n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mod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osztó = 0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      prím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hamis</a:t>
            </a:r>
            <a:endParaRPr lang="en-US" sz="22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különben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</a:t>
            </a:r>
          </a:p>
          <a:p>
            <a:pPr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      osztó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osztó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+ 1</a:t>
            </a:r>
            <a:endParaRPr lang="en-US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vége(ha)</a:t>
            </a:r>
            <a:endParaRPr lang="en-US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   vége(amíg)</a:t>
            </a:r>
            <a:endParaRPr lang="en-US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alibri" pitchFamily="34" charset="0"/>
              </a:rPr>
              <a:t>Vége(algoritmus)</a:t>
            </a:r>
            <a:endParaRPr lang="en-GB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alibri" pitchFamily="34" charset="0"/>
            </a:endParaRP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B5C34C0-78A3-4C74-8E31-6C78C1C38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80956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u-HU" sz="4400" noProof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További optimalizálások</a:t>
            </a:r>
            <a:endParaRPr lang="en-GB" sz="4400" noProof="1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szrev</a:t>
            </a: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étel:</a:t>
            </a:r>
            <a:r>
              <a:rPr lang="hu-HU" b="1" i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páros számok mind oszthatók 2-vel, és a 2 kivételével nem prímek!</a:t>
            </a:r>
            <a:r>
              <a:rPr lang="hu-HU" b="1" i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hu-HU" b="1" i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hu-HU" dirty="0">
                <a:cs typeface="Times New Roman" pitchFamily="18" charset="0"/>
              </a:rPr>
              <a:t>De ha „megszabadultunk” a páros számok fölösleges vizsgálatától, akkor fölösleges páros számokkal osztani, hiszen páratlan számnak csak páratlan osztói lesznek! </a:t>
            </a:r>
            <a:endParaRPr lang="hu-HU" dirty="0"/>
          </a:p>
          <a:p>
            <a:pPr eaLnBrk="1" hangingPunct="1">
              <a:defRPr/>
            </a:pPr>
            <a:r>
              <a:rPr lang="hu-HU" dirty="0">
                <a:cs typeface="Times New Roman" pitchFamily="18" charset="0"/>
              </a:rPr>
              <a:t>Ahhoz, hogy az algoritmusunk tökéletesen m</a:t>
            </a:r>
            <a:r>
              <a:rPr lang="hu-HU" dirty="0"/>
              <a:t>ű</a:t>
            </a:r>
            <a:r>
              <a:rPr lang="hu-HU" dirty="0">
                <a:cs typeface="Times New Roman" pitchFamily="18" charset="0"/>
              </a:rPr>
              <a:t>ködjön, akkor is, ha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 =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dirty="0">
                <a:cs typeface="Times New Roman" pitchFamily="18" charset="0"/>
              </a:rPr>
              <a:t>, a következ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képpen járunk el:</a:t>
            </a:r>
            <a:endParaRPr lang="en-US" b="1" i="1" dirty="0">
              <a:cs typeface="Times New Roman" pitchFamily="18" charset="0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97FC8834-7F60-44E1-85BF-3065A78AC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26232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0"/>
            <a:ext cx="6300192" cy="68580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Prím_4(n, prím):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n = 1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 pr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í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hamis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különben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n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páros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prím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n = 2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különben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prím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igaz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osztó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3  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ngy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négyzetgyök(n)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prím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és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(osztó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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ngy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)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: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n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mod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osztó = 0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akkor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prím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hamis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különben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osztó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osztó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+ 2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vége(ha)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vége(amíg)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vége(ha)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vége(ha)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Vége(algoritmus)</a:t>
            </a:r>
            <a:endParaRPr lang="en-US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D6A1F169-CC00-41A4-BE2D-786A8FF6D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52026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721476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tudjuk, hogy a prímszámok 6 többszöröseinél eggyel 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				   kisebbek vagy nagyobbak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hu-HU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Prím_5(határ):</a:t>
            </a:r>
            <a:endParaRPr lang="en-US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Ha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 = 1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akkor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prím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hamis</a:t>
            </a:r>
            <a:endParaRPr lang="hu-HU" sz="23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különben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Ha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páros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prím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 = 2</a:t>
            </a:r>
            <a:endParaRPr lang="hu-HU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különben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 ≤ 5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prím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igaz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((n - 1) </a:t>
            </a:r>
            <a:r>
              <a:rPr lang="hu-HU" sz="23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6 ≠ 0)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((n + 1) </a:t>
            </a:r>
            <a:r>
              <a:rPr lang="hu-HU" sz="23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6 ≠ 0)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akkor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prím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hamis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osztó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3</a:t>
            </a:r>
            <a:endParaRPr lang="hu-HU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US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	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tovább ugyanaz, mint az előző algoritmusban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A4E19DFD-6AC6-40D5-87E6-E0513B761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442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Példák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853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0" indent="0">
              <a:buNone/>
              <a:defRPr/>
            </a:pP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N = 10</a:t>
            </a:r>
          </a:p>
          <a:p>
            <a:pPr marL="0" indent="0">
              <a:buNone/>
              <a:defRPr/>
            </a:pP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1, 2, 1,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, 2,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, 1,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		Nyerő: 1</a:t>
            </a:r>
          </a:p>
          <a:p>
            <a:pPr marL="0" indent="0">
              <a:buNone/>
              <a:defRPr/>
            </a:pP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1, 2, 1, 2, 1, 2, 1, 2, 1, 2		Nem nyer senki</a:t>
            </a:r>
          </a:p>
          <a:p>
            <a:pPr marL="0" indent="0">
              <a:buNone/>
              <a:defRPr/>
            </a:pP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1, 2, 1, 2, 1, 2, 1, 2, 1,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		Nyerő: 1</a:t>
            </a:r>
          </a:p>
          <a:p>
            <a:pPr marL="0" indent="0">
              <a:buNone/>
              <a:defRPr/>
            </a:pP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, 2, 3, 4, 5, 1, </a:t>
            </a:r>
            <a:r>
              <a:rPr lang="hu-HU" sz="2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		Nyerő: 1</a:t>
            </a:r>
          </a:p>
          <a:p>
            <a:pPr marL="0" indent="0">
              <a:buNone/>
              <a:defRPr/>
            </a:pPr>
            <a:r>
              <a:rPr lang="hu-HU" sz="2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1, 2, 3, 4, 5, 6, 1, 1, 1, 1		Nem nyer senki</a:t>
            </a:r>
          </a:p>
          <a:p>
            <a:pPr marL="0" indent="0">
              <a:buNone/>
              <a:defRPr/>
            </a:pPr>
            <a:endParaRPr lang="hu-HU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marL="0" indent="0"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Kérdés:</a:t>
            </a:r>
            <a:r>
              <a:rPr lang="hu-H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</a:p>
          <a:p>
            <a:pPr marL="0" indent="0">
              <a:buNone/>
              <a:defRPr/>
            </a:pPr>
            <a:r>
              <a:rPr lang="hu-HU" dirty="0"/>
              <a:t>	Mit lehet tenni egy számmal, ahhoz, hogy maximális értékű információt facsarjunk belőle?</a:t>
            </a:r>
            <a:endParaRPr lang="en-US" dirty="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1EA49650-9F94-4C7C-BC9C-403E3E7EE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52523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u-HU" sz="4400" noProof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15. Prímszámok generálása</a:t>
            </a:r>
            <a:endParaRPr lang="en-GB" sz="4400" noProof="1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i="1" dirty="0"/>
              <a:t>G</a:t>
            </a:r>
            <a:r>
              <a:rPr lang="hu-HU" i="1" dirty="0">
                <a:cs typeface="Times New Roman" pitchFamily="18" charset="0"/>
              </a:rPr>
              <a:t>eneráljuk egy adott számnál kisebb összes prímszámot</a:t>
            </a:r>
            <a:r>
              <a:rPr lang="hu-HU" i="1" dirty="0"/>
              <a:t>!</a:t>
            </a:r>
            <a:r>
              <a:rPr lang="hu-HU" i="1" dirty="0">
                <a:cs typeface="Times New Roman" pitchFamily="18" charset="0"/>
              </a:rPr>
              <a:t> </a:t>
            </a:r>
            <a:endParaRPr lang="hu-HU" i="1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Megoldás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/>
              <a:t>G</a:t>
            </a:r>
            <a:r>
              <a:rPr lang="hu-HU" dirty="0">
                <a:cs typeface="Times New Roman" pitchFamily="18" charset="0"/>
              </a:rPr>
              <a:t>eneráljuk a vizsgálandó számokat és ezekre alkalmazzuk az el</a:t>
            </a:r>
            <a:r>
              <a:rPr lang="hu-HU" dirty="0"/>
              <a:t>ő</a:t>
            </a:r>
            <a:r>
              <a:rPr lang="hu-HU" dirty="0">
                <a:cs typeface="Times New Roman" pitchFamily="18" charset="0"/>
              </a:rPr>
              <a:t>bb</a:t>
            </a:r>
            <a:r>
              <a:rPr lang="hu-HU" dirty="0"/>
              <a:t>i</a:t>
            </a:r>
            <a:r>
              <a:rPr lang="hu-HU" dirty="0">
                <a:cs typeface="Times New Roman" pitchFamily="18" charset="0"/>
              </a:rPr>
              <a:t> algoritmust: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62C5030A-96C7-4BEB-BAFD-815968C6C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35832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0"/>
            <a:ext cx="9144000" cy="68580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Prímek_1(határ, k, prímek):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prímek[1]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n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3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n &lt; határ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végezd el: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prím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igaz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osztó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3  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ngy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négyzetgyök(n)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prím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és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osztó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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ngy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: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n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mod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osztó = 0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prím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hamis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különben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osztó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osztó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+ 2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vége(ha)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vége(amíg)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Ha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prím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 k + 1;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prímek[k]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n</a:t>
            </a:r>
            <a:endParaRPr lang="en-US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+ 2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vége(amíg) 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Vége(algoritmus)	</a:t>
            </a:r>
            <a:endParaRPr lang="en-GB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A552C69-7401-4E04-9E52-399A20A5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96758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400" noProof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16. Eratoszthenész szitája</a:t>
            </a:r>
            <a:endParaRPr lang="ro-RO" sz="44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hu-HU" i="1" dirty="0"/>
              <a:t>Eratoszthenész</a:t>
            </a:r>
            <a:r>
              <a:rPr lang="hu-HU" dirty="0"/>
              <a:t> felírt minden számot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dirty="0"/>
              <a:t> és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3000</a:t>
            </a:r>
            <a:r>
              <a:rPr lang="hu-HU" dirty="0"/>
              <a:t> között egy papiruszra, megjegyezte a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dirty="0"/>
              <a:t>-t, mint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prímszámot</a:t>
            </a:r>
            <a:r>
              <a:rPr lang="hu-HU" dirty="0"/>
              <a:t>, majd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kihúzott minden páros számot</a:t>
            </a:r>
            <a:r>
              <a:rPr lang="hu-HU" dirty="0"/>
              <a:t>. </a:t>
            </a:r>
          </a:p>
          <a:p>
            <a:pPr eaLnBrk="1" hangingPunct="1">
              <a:defRPr/>
            </a:pPr>
            <a:r>
              <a:rPr lang="hu-HU" dirty="0"/>
              <a:t>Most megjegyezte az első számot, amelyet még nem húzott ki (ez a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dirty="0"/>
              <a:t>-as) és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kihúzott minden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-mal osztható számot</a:t>
            </a:r>
            <a:r>
              <a:rPr lang="hu-HU" dirty="0"/>
              <a:t>. </a:t>
            </a:r>
          </a:p>
          <a:p>
            <a:pPr eaLnBrk="1" hangingPunct="1">
              <a:defRPr/>
            </a:pPr>
            <a:r>
              <a:rPr lang="hu-HU" dirty="0"/>
              <a:t>Az algoritmusban a számokat tárolnunk kell, hogy megjegyezhessük, melyek azok, amelyeket kihúztunk, illetve melyek azok, amelyeket nem. </a:t>
            </a:r>
          </a:p>
          <a:p>
            <a:endParaRPr lang="ro-RO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8312F3A-BF98-41DC-B8BE-8D4E51EB0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098190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0"/>
            <a:ext cx="9296400" cy="6093296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Prímek_3(határ, prím):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határ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-</a:t>
            </a:r>
            <a:r>
              <a:rPr lang="hu-HU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nál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kisebb számokat vizsgálunk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2, határ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prím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igaz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még nincs kihúzva egy szám sem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vége(minden)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2,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sqrt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(n) &lt;= határ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prím</a:t>
            </a:r>
            <a:r>
              <a:rPr lang="hu-HU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még nincs kihúzva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* i                        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 első kihúzandó szám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 ≤ határ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prím</a:t>
            </a:r>
            <a:r>
              <a:rPr lang="hu-HU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hamis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          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kihúzzuk 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számot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 + i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következő kihúzandó többszöröse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-</a:t>
            </a:r>
            <a:r>
              <a:rPr lang="hu-HU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nek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vége(ha)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vége(minden)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1143953E-46C4-4ECE-8DA2-DC50C2DAA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53</a:t>
            </a:fld>
            <a:endParaRPr lang="hu-HU"/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35BA1977-AF6B-4B8F-8314-4A7C6D066B14}"/>
              </a:ext>
            </a:extLst>
          </p:cNvPr>
          <p:cNvSpPr txBox="1"/>
          <p:nvPr/>
        </p:nvSpPr>
        <p:spPr>
          <a:xfrm>
            <a:off x="1524000" y="6237312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Végül, a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prím</a:t>
            </a:r>
            <a:r>
              <a:rPr lang="hu-HU" sz="2400" dirty="0"/>
              <a:t> sorozat alapján kiírhatók (generálhatók) a prímszámok. </a:t>
            </a:r>
          </a:p>
        </p:txBody>
      </p:sp>
    </p:spTree>
    <p:extLst>
      <p:ext uri="{BB962C8B-B14F-4D97-AF65-F5344CB8AC3E}">
        <p14:creationId xmlns:p14="http://schemas.microsoft.com/office/powerpoint/2010/main" val="20760317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17. Mi a hatása a következő algoritmusnak?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hu-H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Bemeneti adat: </a:t>
            </a:r>
            <a:r>
              <a:rPr lang="hu-HU" sz="2800" dirty="0"/>
              <a:t>egy pozitív egész szám</a:t>
            </a:r>
          </a:p>
          <a:p>
            <a:pPr marL="118872" indent="0">
              <a:buNone/>
            </a:pPr>
            <a:r>
              <a:rPr lang="hu-H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Kimeneti adat: </a:t>
            </a:r>
            <a:r>
              <a:rPr lang="hu-HU" sz="2800" dirty="0"/>
              <a:t>egy szám</a:t>
            </a:r>
          </a:p>
          <a:p>
            <a:pPr marL="914400" lvl="1" indent="-457200">
              <a:buFont typeface="+mj-lt"/>
              <a:buAutoNum type="arabicPeriod"/>
            </a:pPr>
            <a:r>
              <a:rPr lang="hu-HU" sz="2400" dirty="0"/>
              <a:t>Jelöljük a bemeneti számot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/>
              <a:t>-nel</a:t>
            </a:r>
          </a:p>
          <a:p>
            <a:pPr marL="914400" lvl="1" indent="-457200">
              <a:buFont typeface="+mj-lt"/>
              <a:buAutoNum type="arabicPeriod"/>
            </a:pPr>
            <a:r>
              <a:rPr lang="hu-HU" sz="2400" dirty="0"/>
              <a:t>Legyen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 = 0 </a:t>
            </a:r>
            <a:r>
              <a:rPr lang="hu-HU" sz="2400" dirty="0"/>
              <a:t>és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 = 1</a:t>
            </a:r>
          </a:p>
          <a:p>
            <a:pPr marL="914400" lvl="1" indent="-457200">
              <a:buFont typeface="+mj-lt"/>
              <a:buAutoNum type="arabicPeriod"/>
            </a:pPr>
            <a:r>
              <a:rPr lang="hu-HU" sz="2400" dirty="0"/>
              <a:t>Növeljük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sz="2400" dirty="0"/>
              <a:t> értékét eggyel</a:t>
            </a:r>
          </a:p>
          <a:p>
            <a:pPr marL="914400" lvl="1" indent="-457200">
              <a:buFont typeface="+mj-lt"/>
              <a:buAutoNum type="arabicPeriod"/>
            </a:pPr>
            <a:r>
              <a:rPr lang="hu-HU" sz="2400" dirty="0"/>
              <a:t>Adjuk hozzá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</a:t>
            </a:r>
            <a:r>
              <a:rPr lang="hu-HU" sz="2400" dirty="0"/>
              <a:t> értékéhez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sz="2400" dirty="0"/>
              <a:t> kétszeresét</a:t>
            </a:r>
          </a:p>
          <a:p>
            <a:pPr marL="914400" lvl="1" indent="-457200">
              <a:buFont typeface="+mj-lt"/>
              <a:buAutoNum type="arabicPeriod"/>
            </a:pPr>
            <a:r>
              <a:rPr lang="hu-HU" sz="2400" dirty="0"/>
              <a:t>Növeljük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</a:t>
            </a:r>
            <a:r>
              <a:rPr lang="hu-HU" sz="2400" dirty="0"/>
              <a:t> értékét eggyel</a:t>
            </a:r>
          </a:p>
          <a:p>
            <a:pPr marL="914400" lvl="1" indent="-457200">
              <a:buFont typeface="+mj-lt"/>
              <a:buAutoNum type="arabicPeriod"/>
            </a:pPr>
            <a:r>
              <a:rPr lang="hu-HU" sz="2400" dirty="0"/>
              <a:t>Ha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</a:t>
            </a:r>
            <a:r>
              <a:rPr lang="hu-HU" sz="2400" dirty="0"/>
              <a:t> nem nagyobb mint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/>
              <a:t>, akkor ismételjük meg az algoritmust a 3. lépéstől</a:t>
            </a:r>
          </a:p>
          <a:p>
            <a:pPr marL="914400" lvl="1" indent="-457200">
              <a:buFont typeface="+mj-lt"/>
              <a:buAutoNum type="arabicPeriod"/>
            </a:pPr>
            <a:r>
              <a:rPr lang="hu-HU" sz="2400" dirty="0"/>
              <a:t>Írjuk ki 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sz="2400" dirty="0"/>
              <a:t> értékét</a:t>
            </a:r>
            <a:endParaRPr lang="hu-H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 rot="10800000">
            <a:off x="6096000" y="6398696"/>
            <a:ext cx="3816424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hu-HU" b="1" dirty="0" err="1">
                <a:solidFill>
                  <a:schemeClr val="accent1"/>
                </a:solidFill>
              </a:rPr>
              <a:t>floor</a:t>
            </a:r>
            <a:r>
              <a:rPr lang="hu-HU" b="1" dirty="0">
                <a:solidFill>
                  <a:schemeClr val="accent1"/>
                </a:solidFill>
              </a:rPr>
              <a:t>(</a:t>
            </a:r>
            <a:r>
              <a:rPr lang="hu-HU" b="1" dirty="0" err="1">
                <a:solidFill>
                  <a:schemeClr val="accent1"/>
                </a:solidFill>
              </a:rPr>
              <a:t>sqrt</a:t>
            </a:r>
            <a:r>
              <a:rPr lang="hu-HU" b="1" dirty="0">
                <a:solidFill>
                  <a:schemeClr val="accent1"/>
                </a:solidFill>
              </a:rPr>
              <a:t>(N))</a:t>
            </a:r>
            <a:endParaRPr lang="hu-HU" b="1" dirty="0">
              <a:solidFill>
                <a:srgbClr val="FFFF00"/>
              </a:solidFill>
            </a:endParaRP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8EC5EDF-8784-4470-94BF-016654213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460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A19201-F22D-4E01-B6F5-4B9048331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Általánosságok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A7CBAE6-B5DA-4502-8713-5F23E062E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számjegyekkel foglalkozó feladatok sok más feladat  részfeladataiként jelentkeznek. </a:t>
            </a:r>
          </a:p>
          <a:p>
            <a:r>
              <a:rPr lang="hu-HU" dirty="0"/>
              <a:t>Gyakran szükségünk van az „előfordulások”, illetve a „gyakoriság” tömbre.</a:t>
            </a:r>
          </a:p>
          <a:p>
            <a:r>
              <a:rPr lang="hu-HU" dirty="0"/>
              <a:t>Ezeknek használata sok esetben vezet jobb hatékonyságú megoldásokhoz.</a:t>
            </a:r>
          </a:p>
          <a:p>
            <a:r>
              <a:rPr lang="hu-HU" dirty="0"/>
              <a:t>Az oszthatóság vizsgálata szintén gyakran  jelenik meg.</a:t>
            </a:r>
          </a:p>
          <a:p>
            <a:endParaRPr lang="hu-HU" dirty="0"/>
          </a:p>
          <a:p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9DFF13F2-9A32-4BFF-9BFD-855BB51B2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62431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98FA888-922E-4CFE-9C67-EA44C883F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18. Hasonló számok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9302F4B-EDC5-4C7A-B7A8-A8DAF3D8C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1600201"/>
            <a:ext cx="10513168" cy="4525963"/>
          </a:xfrm>
        </p:spPr>
        <p:txBody>
          <a:bodyPr/>
          <a:lstStyle/>
          <a:p>
            <a:pPr marL="0" indent="0">
              <a:buNone/>
            </a:pPr>
            <a:r>
              <a:rPr lang="hu-HU" i="1" dirty="0"/>
              <a:t>Legyen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b="1" i="1" dirty="0"/>
              <a:t> </a:t>
            </a:r>
            <a:r>
              <a:rPr lang="hu-HU" i="1" dirty="0"/>
              <a:t>és</a:t>
            </a:r>
            <a:r>
              <a:rPr lang="hu-HU" b="1" i="1" dirty="0"/>
              <a:t>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</a:t>
            </a:r>
            <a:r>
              <a:rPr lang="hu-HU" b="1" i="1" dirty="0"/>
              <a:t> </a:t>
            </a:r>
            <a:r>
              <a:rPr lang="hu-HU" i="1" dirty="0"/>
              <a:t>két természetes szám, amelyeknek legtöbb 9 számjegyük van. Döntsük el, hogy a két szám </a:t>
            </a:r>
            <a:r>
              <a:rPr lang="hu-HU" b="1" i="1" dirty="0"/>
              <a:t>hasonló-e</a:t>
            </a:r>
            <a:r>
              <a:rPr lang="hu-HU" i="1" dirty="0"/>
              <a:t>. Két számot hasonlónak nevezünk, ha számjegyeik halmaza azonos: </a:t>
            </a:r>
            <a:r>
              <a:rPr lang="hu-HU" dirty="0"/>
              <a:t>2131 </a:t>
            </a:r>
            <a:r>
              <a:rPr lang="hu-HU" i="1" dirty="0"/>
              <a:t>és</a:t>
            </a:r>
            <a:r>
              <a:rPr lang="hu-HU" dirty="0"/>
              <a:t> 32211 </a:t>
            </a:r>
            <a:r>
              <a:rPr lang="hu-HU" i="1" dirty="0"/>
              <a:t>hasonló mivel számjegyeik halmaza ugyanaz:</a:t>
            </a:r>
            <a:r>
              <a:rPr lang="hu-HU" dirty="0"/>
              <a:t> {1,2,3}.</a:t>
            </a:r>
          </a:p>
          <a:p>
            <a:r>
              <a:rPr lang="hu-HU" dirty="0"/>
              <a:t>a) Két tömb használatával</a:t>
            </a:r>
          </a:p>
          <a:p>
            <a:r>
              <a:rPr lang="hu-HU" dirty="0"/>
              <a:t>b) Egy tömb segítségével</a:t>
            </a:r>
          </a:p>
          <a:p>
            <a:r>
              <a:rPr lang="hu-HU" dirty="0"/>
              <a:t>c) Tömbhasználat nélkül 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85D5818-90C6-4984-8707-16D104805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1469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E41CF2-B3B5-416C-BF1A-2DBF32B3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22114"/>
          </a:xfrm>
        </p:spPr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Hasonló számok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8DD960E-DD37-4A58-912B-08C1EE00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196753"/>
            <a:ext cx="10441160" cy="49294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Elemzés</a:t>
            </a:r>
          </a:p>
          <a:p>
            <a:pPr marL="0" indent="0">
              <a:buNone/>
            </a:pPr>
            <a:r>
              <a:rPr lang="hu-HU" dirty="0"/>
              <a:t>a) a feladat megoldása két tömb használatával rendkívül egyszerű: </a:t>
            </a:r>
          </a:p>
          <a:p>
            <a:pPr lvl="0"/>
            <a:r>
              <a:rPr lang="hu-HU" dirty="0"/>
              <a:t>meghatározzuk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b="1" dirty="0"/>
              <a:t> </a:t>
            </a:r>
            <a:r>
              <a:rPr lang="hu-HU" dirty="0"/>
              <a:t>és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</a:t>
            </a:r>
            <a:r>
              <a:rPr lang="hu-HU" b="1" dirty="0"/>
              <a:t> </a:t>
            </a:r>
            <a:r>
              <a:rPr lang="hu-HU" i="1" dirty="0"/>
              <a:t>előfordulási</a:t>
            </a:r>
            <a:r>
              <a:rPr lang="hu-HU" dirty="0"/>
              <a:t> tömbjét; </a:t>
            </a:r>
          </a:p>
          <a:p>
            <a:pPr lvl="0"/>
            <a:r>
              <a:rPr lang="hu-HU" dirty="0"/>
              <a:t>összehasonlítjuk a két tömböt, és eldöntjük, hogy a két tömb azonos-e. </a:t>
            </a:r>
          </a:p>
          <a:p>
            <a:pPr marL="0" indent="0">
              <a:buNone/>
            </a:pPr>
            <a:r>
              <a:rPr lang="hu-HU" dirty="0"/>
              <a:t>b) A feladat megoldása egy tömb használatával szintén egyszerű: </a:t>
            </a:r>
          </a:p>
          <a:p>
            <a:pPr lvl="0"/>
            <a:r>
              <a:rPr lang="hu-HU" dirty="0"/>
              <a:t>meghatározzuk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b="1" dirty="0"/>
              <a:t> </a:t>
            </a:r>
            <a:r>
              <a:rPr lang="hu-HU" i="1" dirty="0"/>
              <a:t>előfordulási</a:t>
            </a:r>
            <a:r>
              <a:rPr lang="hu-HU" dirty="0"/>
              <a:t> tömbjét; </a:t>
            </a:r>
          </a:p>
          <a:p>
            <a:pPr lvl="0"/>
            <a:r>
              <a:rPr lang="hu-HU" dirty="0"/>
              <a:t>meghatározzuk, rendre az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</a:t>
            </a:r>
            <a:r>
              <a:rPr lang="hu-HU" dirty="0"/>
              <a:t> szám számjegyeit, és vizsgáljuk, hogy ez a számjegy előfordult-e az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dirty="0"/>
              <a:t> számban; ha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</a:t>
            </a:r>
            <a:r>
              <a:rPr lang="hu-HU" dirty="0"/>
              <a:t> minden számjegyét megtaláljuk, következik, hogy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 </a:t>
            </a:r>
            <a:r>
              <a:rPr lang="hu-HU" dirty="0"/>
              <a:t>és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y </a:t>
            </a:r>
            <a:r>
              <a:rPr lang="hu-HU" dirty="0"/>
              <a:t>azonos. De ezt fordítva is megvizsgáljuk.</a:t>
            </a:r>
          </a:p>
          <a:p>
            <a:pPr marL="0" indent="0">
              <a:buNone/>
            </a:pPr>
            <a:r>
              <a:rPr lang="hu-HU" dirty="0"/>
              <a:t>c) Ha nem szabad tömböt használni, meg kell vizsgálnunk, hogy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dirty="0"/>
              <a:t> minden számjegye előfordul-e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 </a:t>
            </a:r>
            <a:r>
              <a:rPr lang="hu-HU" dirty="0"/>
              <a:t>-ban, és fordítva</a:t>
            </a:r>
            <a:endParaRPr lang="hu-HU" b="1" i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09A95C25-0835-4F0E-B71E-F7287351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32633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6C4FF4DA-0AA5-457E-BCFD-79DDC81CB8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előfordul(x,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): 			</a:t>
            </a:r>
            <a:r>
              <a:rPr lang="hu-HU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a)</a:t>
            </a:r>
          </a:p>
          <a:p>
            <a:pPr marL="0" indent="0" algn="r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létrehozzuk az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 számjegyeinek </a:t>
            </a:r>
            <a:r>
              <a:rPr lang="hu-HU" sz="20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előfordulástömbjét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hu-HU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0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Mnden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0, 9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hamis</a:t>
            </a:r>
          </a:p>
          <a:p>
            <a:pPr marL="0" indent="0"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vége(minden)</a:t>
            </a:r>
          </a:p>
          <a:p>
            <a:pPr marL="0" indent="0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 &gt; 0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[x </a:t>
            </a:r>
            <a:r>
              <a:rPr lang="hu-HU" sz="20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10]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igaz</a:t>
            </a:r>
          </a:p>
          <a:p>
            <a:pPr marL="0" indent="0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x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 /10</a:t>
            </a:r>
          </a:p>
          <a:p>
            <a:pPr marL="0" indent="0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</a:p>
          <a:p>
            <a:pPr marL="0" indent="0"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marL="0" indent="0">
              <a:buNone/>
            </a:pPr>
            <a:endParaRPr lang="hu-HU" sz="5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azonos_1(a, b):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eldöntjük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,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hogy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azonosak-e</a:t>
            </a:r>
          </a:p>
          <a:p>
            <a:pPr marL="0" indent="0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előfordul(a,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előfA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); előfordul(b,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előfB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</a:t>
            </a:r>
          </a:p>
          <a:p>
            <a:pPr marL="0" indent="0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i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  <a:endParaRPr lang="hu-H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Amíg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 ≤ 9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előfA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=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előfB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i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+ 1</a:t>
            </a:r>
          </a:p>
          <a:p>
            <a:pPr marL="0" indent="0"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vége(amíg)</a:t>
            </a:r>
          </a:p>
          <a:p>
            <a:pPr marL="0" indent="0"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térítsd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 &gt; 9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marL="0" indent="0">
              <a:buNone/>
            </a:pPr>
            <a:endParaRPr lang="hu-H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endParaRPr lang="hu-HU" sz="2000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F887719-BFFF-49D1-8DF2-15B73ECD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886191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D26BA30F-791F-4BFC-A444-A63DA07BC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237312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ab(a, b):			</a:t>
            </a:r>
            <a:r>
              <a:rPr lang="hu-H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b)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</a:t>
            </a:r>
            <a:r>
              <a:rPr lang="hu-HU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előfordulástömbjében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vizsgáljuk 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számjegyeinek megfelelő elemeket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előfordul(a,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 &gt; 0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[b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10]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b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 /10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vége(amíg)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 = 0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marL="0" indent="0">
              <a:buNone/>
            </a:pP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azonos_2(x, y):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x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számjegyeit keressük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y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számjegyei között és fordítva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ab(x, y)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ab(y, x)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21222F0-4094-4741-90D9-26EB43958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0063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6372200" cy="6741368"/>
          </a:xfr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rtlCol="0">
            <a:normAutofit lnSpcReduction="10000"/>
          </a:bodyPr>
          <a:lstStyle/>
          <a:p>
            <a:pPr>
              <a:buNone/>
              <a:defRPr/>
            </a:pPr>
            <a:r>
              <a:rPr lang="en-US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Algoritmus </a:t>
            </a:r>
            <a:r>
              <a:rPr lang="en-US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Szavaz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</a:t>
            </a:r>
            <a:endParaRPr lang="hu-HU" sz="2300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Be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:</a:t>
            </a:r>
            <a:r>
              <a:rPr lang="en-US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m</a:t>
            </a:r>
            <a:endParaRPr lang="hu-HU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jel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ö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lt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m</a:t>
            </a:r>
          </a:p>
          <a:p>
            <a:pPr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ny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1</a:t>
            </a:r>
            <a:endParaRPr lang="hu-HU" sz="2300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Am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íg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300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nincs vége az állománynak</a:t>
            </a:r>
            <a:r>
              <a:rPr lang="hu-HU" sz="2300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S Mincho" pitchFamily="49" charset="-128"/>
              </a:rPr>
              <a:t> 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>
              <a:buNone/>
              <a:defRPr/>
            </a:pP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Be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:</a:t>
            </a:r>
            <a:r>
              <a:rPr lang="en-US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en-US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m</a:t>
            </a:r>
          </a:p>
          <a:p>
            <a:pPr>
              <a:buNone/>
              <a:defRPr/>
            </a:pP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Ha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m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=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jel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ö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lt 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endParaRPr lang="hu-HU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ny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ny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+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</a:p>
          <a:p>
            <a:pPr>
              <a:buNone/>
              <a:defRPr/>
            </a:pP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k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ülö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nben </a:t>
            </a:r>
            <a:endParaRPr lang="hu-HU" sz="2300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ny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=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0 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</a:p>
          <a:p>
            <a:pPr>
              <a:buNone/>
              <a:defRPr/>
            </a:pP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jel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ö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lt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m</a:t>
            </a:r>
            <a:endParaRPr lang="hu-HU" sz="2300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h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ny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1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>
              <a:buNone/>
              <a:defRPr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ny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ny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-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300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endParaRPr lang="hu-HU" sz="2300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(ha)</a:t>
            </a:r>
            <a:endParaRPr lang="hu-HU" sz="2300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vége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(ha)</a:t>
            </a:r>
            <a:endParaRPr lang="hu-HU" sz="2300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None/>
              <a:defRPr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hu-HU" sz="2300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míg)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2F2E7D0A-3984-4A99-8194-4D6AD8090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135759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3AE0C6EF-79F2-4CE1-9EDF-CD66E987D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721476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AszámjegyeiBben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(a, b):			</a:t>
            </a:r>
            <a:r>
              <a:rPr lang="hu-H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c)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vizsgáljuk, hogy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 számjegye előfordul-e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b-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ben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auxB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 						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másolat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b-</a:t>
            </a:r>
            <a:r>
              <a:rPr lang="hu-HU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ről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&gt; 0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aUtolsóSzj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 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auxB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&gt; 0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aUtolsóSzj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≠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auxB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auxB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auxB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/ 10 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vége(amíg)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Ha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auxB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= 0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akkor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</a:p>
          <a:p>
            <a:pPr marL="0" indent="0" algn="r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auxB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lett, 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aktuális számjegye nincs meg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b-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ben 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hamis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vége(ha)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auxB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b 				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visszaállítjuk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értékét 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a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 / 10		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levágjuk az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 utolsó számjegyét 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vége(amíg)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igaz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marL="0" indent="0">
              <a:buNone/>
            </a:pPr>
            <a:endParaRPr lang="hu-HU" sz="6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azonos_3(x, y): 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vizsgáljuk, hogy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x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 számjegye előfordul-e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y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-ban, és fordítva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AszámjegyeiBben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(x, y)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AszámjegyeiBben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(y, x)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BF4ADA6-AA2D-4919-843A-2AF0390E2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60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248226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587457C-DFE4-45E8-8A2A-258076A86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>
                <a:effectLst>
                  <a:outerShdw blurRad="38100" dist="38100" dir="2700000" algn="tl">
                    <a:srgbClr val="000000"/>
                  </a:outerShdw>
                </a:effectLst>
              </a:rPr>
              <a:t>19. Legnagyobb </a:t>
            </a: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palindrom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81A58F7-804A-4787-AD28-21C53E8A1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i="1" dirty="0"/>
              <a:t>Adott az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i="1" dirty="0"/>
              <a:t> </a:t>
            </a:r>
            <a:r>
              <a:rPr lang="hu-HU" dirty="0"/>
              <a:t>(0 &lt;</a:t>
            </a:r>
            <a:r>
              <a:rPr lang="hu-HU" i="1" dirty="0"/>
              <a:t>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i="1" dirty="0"/>
              <a:t> </a:t>
            </a:r>
            <a:r>
              <a:rPr lang="hu-HU" dirty="0"/>
              <a:t>&lt; 2</a:t>
            </a:r>
            <a:r>
              <a:rPr lang="hu-HU" baseline="30000" dirty="0"/>
              <a:t>31</a:t>
            </a:r>
            <a:r>
              <a:rPr lang="hu-HU" dirty="0"/>
              <a:t>)</a:t>
            </a:r>
            <a:r>
              <a:rPr lang="hu-HU" i="1" dirty="0"/>
              <a:t> természetes szám. Határozzuk meg azt a </a:t>
            </a:r>
            <a:r>
              <a:rPr lang="hu-HU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maxPal</a:t>
            </a:r>
            <a:r>
              <a:rPr lang="hu-HU" b="1" i="1" dirty="0"/>
              <a:t> </a:t>
            </a:r>
            <a:r>
              <a:rPr lang="hu-HU" i="1" dirty="0"/>
              <a:t>számot, amely a legnagyobb palindrom, amelyet az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i="1" dirty="0"/>
              <a:t> szám minden számjegyének átrendezése által kaphatunk. Ha nem lehet kialakítani a palindromot, amelyben az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i="1" dirty="0"/>
              <a:t> szám minden számjegye szerepeljen, akkor </a:t>
            </a:r>
            <a:r>
              <a:rPr lang="hu-HU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maxPal</a:t>
            </a:r>
            <a:r>
              <a:rPr lang="hu-HU" i="1" dirty="0"/>
              <a:t> értéke </a:t>
            </a:r>
            <a:r>
              <a:rPr lang="hu-HU" dirty="0"/>
              <a:t>-1</a:t>
            </a:r>
            <a:r>
              <a:rPr lang="hu-HU" i="1" dirty="0"/>
              <a:t>. </a:t>
            </a:r>
          </a:p>
          <a:p>
            <a:pPr marL="0" indent="0" fontAlgn="base">
              <a:buNone/>
            </a:pPr>
            <a:r>
              <a:rPr lang="hu-HU" dirty="0"/>
              <a:t>1. </a:t>
            </a:r>
            <a:r>
              <a:rPr lang="hu-HU" i="1" dirty="0"/>
              <a:t>Példa:</a:t>
            </a:r>
            <a:r>
              <a:rPr lang="hu-HU" dirty="0"/>
              <a:t> ha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/>
              <a:t> = 21523531, akkor </a:t>
            </a:r>
            <a:r>
              <a:rPr lang="hu-HU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maxPal</a:t>
            </a:r>
            <a:r>
              <a:rPr lang="hu-HU" dirty="0"/>
              <a:t> = 53211235. </a:t>
            </a:r>
          </a:p>
          <a:p>
            <a:pPr marL="0" indent="0">
              <a:buNone/>
            </a:pPr>
            <a:r>
              <a:rPr lang="hu-HU" dirty="0"/>
              <a:t>2. </a:t>
            </a:r>
            <a:r>
              <a:rPr lang="hu-HU" i="1" dirty="0"/>
              <a:t>Példa: </a:t>
            </a:r>
            <a:r>
              <a:rPr lang="hu-HU" dirty="0"/>
              <a:t>ha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/>
              <a:t> = 12272351, akkor </a:t>
            </a:r>
            <a:r>
              <a:rPr lang="hu-HU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maxPal</a:t>
            </a:r>
            <a:r>
              <a:rPr lang="hu-HU" dirty="0"/>
              <a:t> = -1.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6558020-234B-4DFA-A4C1-22D31C2E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61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41721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7874C96-4816-4E5D-A6F8-546C9D4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Legnagyobb palindrom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446758B-902C-4B75-9693-7C4C2DA8A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Elemzés</a:t>
            </a:r>
          </a:p>
          <a:p>
            <a:r>
              <a:rPr lang="hu-HU" dirty="0"/>
              <a:t>Létrehozzuk az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dirty="0"/>
              <a:t> számjegyeinek gyakoriságtömbjét, amelynek feldolgozása lehetővé teszi, hogy a kért számot hatékonyan generálhassuk</a:t>
            </a:r>
          </a:p>
          <a:p>
            <a:r>
              <a:rPr lang="hu-HU" dirty="0"/>
              <a:t>Ha a számban csak páros gyakoriságok léteznek, elhelyezünk az új számba </a:t>
            </a:r>
            <a:r>
              <a:rPr lang="hu-HU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gyak</a:t>
            </a:r>
            <a:r>
              <a:rPr lang="hu-H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[i] / 2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dirty="0"/>
              <a:t>darab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dirty="0"/>
              <a:t> számjegyet, értékeik csökkenő sorrendjében, majd elhelyezünk az új számba </a:t>
            </a:r>
            <a:r>
              <a:rPr lang="hu-HU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gyak</a:t>
            </a:r>
            <a:r>
              <a:rPr lang="hu-H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[i] / 2</a:t>
            </a:r>
            <a:r>
              <a:rPr lang="hu-HU" dirty="0"/>
              <a:t> darab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dirty="0"/>
              <a:t> számjegyet, értékeik növekvő sorrendjében </a:t>
            </a:r>
          </a:p>
          <a:p>
            <a:r>
              <a:rPr lang="hu-HU" dirty="0"/>
              <a:t>Ha az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dirty="0"/>
              <a:t> számjegy gyakorisága páratlan, és a szám közepének megfelelő hely még nem foglalt, ide teszünk egy </a:t>
            </a:r>
            <a:r>
              <a:rPr lang="hu-HU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dirty="0"/>
              <a:t> számjegyet</a:t>
            </a:r>
          </a:p>
          <a:p>
            <a:r>
              <a:rPr lang="hu-HU" dirty="0"/>
              <a:t>Ha megjelenik még egy számjegy, amelynek gyakorisága páratlan, nem lehetséges palindromszámot generálni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6EC9E386-7706-4B15-AFCB-33BC12880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62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53236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29C33B6D-1BB6-40D4-BBD4-7B9A1482D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5445224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palindrom(n):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M</a:t>
            </a:r>
            <a:r>
              <a:rPr lang="nn-NO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in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den</a:t>
            </a:r>
            <a:r>
              <a:rPr lang="nn-N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0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, 9 végezd el:</a:t>
            </a:r>
            <a:endParaRPr lang="nn-NO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nn-N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nn-N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vége(minden)</a:t>
            </a:r>
            <a:endParaRPr lang="nn-NO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 &gt; 0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[n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10]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[n </a:t>
            </a:r>
            <a:r>
              <a:rPr lang="hu-HU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10] + 1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n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n / 10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szám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		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legnagyobb palindromszám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közép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-1              //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közepére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még nem került semmi</a:t>
            </a:r>
          </a:p>
          <a:p>
            <a:pPr marL="0" indent="0">
              <a:buNone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9 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számjegyeket csökkenő sorrendben dolgozzuk fel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…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978492A0-3754-4C01-B60A-DD4B96E8C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63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823182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832D0662-9AD8-4B43-BD42-F7DFAF12B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356351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≥ 0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2 = 1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</a:p>
          <a:p>
            <a:pPr marL="0" indent="0" algn="r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 páratlan </a:t>
            </a:r>
            <a:r>
              <a:rPr lang="hu-HU" sz="22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számszor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fordul elő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közép = -1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a közepére még nincs téve semmi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közép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</a:t>
            </a:r>
            <a:r>
              <a:rPr lang="hu-HU" sz="22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szjegy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lesz a szám közepén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– 1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elhasználtunk egy i számjegyet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i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+ 1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-1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a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közép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indexű hely foglalt, nem </a:t>
            </a:r>
          </a:p>
          <a:p>
            <a:pPr marL="0" indent="0" algn="r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tudunk palindromszámot generálni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vége(ha)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 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hány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/ 2</a:t>
            </a:r>
          </a:p>
          <a:p>
            <a:pPr marL="0" indent="0" algn="r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számjegyből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hány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darabot építünk a számba</a:t>
            </a:r>
            <a:endParaRPr lang="hu-HU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…</a:t>
            </a:r>
            <a:endParaRPr lang="hu-HU" sz="2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endParaRPr lang="hu-HU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861D57E-3346-4343-92EB-7670DE760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64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860111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76524BF9-4D6B-4D58-90C5-83D3FE368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Minden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j = 0, hány – 1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szám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* 10 + i</a:t>
            </a: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vége(minden)</a:t>
            </a: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</a:t>
            </a:r>
            <a:r>
              <a:rPr lang="hu-HU" sz="21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1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– hány     // hány </a:t>
            </a:r>
            <a:r>
              <a:rPr lang="hu-HU" sz="21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darab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i-</a:t>
            </a:r>
            <a:r>
              <a:rPr lang="hu-HU" sz="21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 felhasználtunk</a:t>
            </a:r>
          </a:p>
          <a:p>
            <a:pPr marL="0" indent="0">
              <a:buNone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vége(ha)</a:t>
            </a: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i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- 1		    // </a:t>
            </a:r>
            <a:r>
              <a:rPr lang="hu-HU" sz="21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következő (kisebb) számjegyérték</a:t>
            </a:r>
          </a:p>
          <a:p>
            <a:pPr marL="0" indent="0">
              <a:buNone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vége(amíg)</a:t>
            </a: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közép ≠ -1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                  // </a:t>
            </a:r>
            <a:r>
              <a:rPr lang="hu-HU" sz="21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a 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közép </a:t>
            </a:r>
            <a:r>
              <a:rPr lang="hu-HU" sz="21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kapott értéket</a:t>
            </a: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szám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* 10 + közép	                // </a:t>
            </a:r>
            <a:r>
              <a:rPr lang="hu-HU" sz="21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beépítjük a számba</a:t>
            </a:r>
          </a:p>
          <a:p>
            <a:pPr marL="0" indent="0">
              <a:buNone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vége(ha)</a:t>
            </a: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0, 9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 algn="r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1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most növekvő sorrendben dolgozzuk fel a számjegyeket</a:t>
            </a: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j = 0, </a:t>
            </a:r>
            <a:r>
              <a:rPr lang="hu-HU" sz="21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gyak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[i] - 1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 algn="r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1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 számjegyet beépítünk annyiszor, ahány maradt</a:t>
            </a:r>
            <a:endParaRPr lang="hu-HU" sz="2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szám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* 10 + i</a:t>
            </a:r>
          </a:p>
          <a:p>
            <a:pPr marL="0" indent="0">
              <a:buNone/>
            </a:pP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sz="2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</a:t>
            </a:r>
          </a:p>
          <a:p>
            <a:pPr marL="0" indent="0">
              <a:buNone/>
            </a:pPr>
            <a:r>
              <a:rPr lang="hu-HU" sz="2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6D8E0FF3-8D80-40C6-AFF3-D02E5CAC2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65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7762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1027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7380312" cy="6237312"/>
          </a:xfr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US" noProof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ea typeface="MS Mincho" pitchFamily="49" charset="-128"/>
              </a:rPr>
              <a:t> </a:t>
            </a:r>
            <a:r>
              <a:rPr lang="en-US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ny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0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0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nincs vége az állománynak</a:t>
            </a:r>
            <a:r>
              <a:rPr lang="hu-HU" i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Be: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m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+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   Ha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sz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m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=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jel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ö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lt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akkor 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ny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ny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+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1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(ha)</a:t>
            </a:r>
            <a:endParaRPr lang="hu-HU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(amíg)</a:t>
            </a:r>
            <a:endParaRPr lang="hu-HU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Ha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á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ny &gt; n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div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2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akkor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    Ki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: 'Nyertes a ',jel</a:t>
            </a:r>
            <a:r>
              <a:rPr lang="hu-H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ö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lt,'!'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k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ü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l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ö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nben 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: </a:t>
            </a:r>
            <a:r>
              <a:rPr lang="hu-HU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'Sajnos nem nyert senki!'</a:t>
            </a:r>
            <a:endParaRPr lang="hu-HU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(ha)</a:t>
            </a:r>
            <a:endParaRPr lang="hu-HU" b="1" noProof="1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ége(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hu-HU" b="1" noProof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lgoritmus)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B60401F-CD62-475D-8BCD-742CD9F3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06745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9630" name="Group 7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869698555"/>
              </p:ext>
            </p:extLst>
          </p:nvPr>
        </p:nvGraphicFramePr>
        <p:xfrm>
          <a:off x="1343472" y="335619"/>
          <a:ext cx="4392328" cy="6186762"/>
        </p:xfrm>
        <a:graphic>
          <a:graphicData uri="http://schemas.openxmlformats.org/drawingml/2006/table">
            <a:tbl>
              <a:tblPr/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i="1" kern="1200" noProof="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szavazat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i="1" kern="1200" noProof="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jelölt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i="1" kern="1200" noProof="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hány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  <a:endParaRPr lang="en-US" sz="26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3</a:t>
                      </a:r>
                      <a:endParaRPr lang="en-US" sz="26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0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0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  <a:endParaRPr lang="en-US" sz="2600" b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0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3</a:t>
                      </a:r>
                      <a:endParaRPr lang="en-US" sz="26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3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0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hu-HU" sz="2600" b="1" kern="1200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lang="en-US" sz="2600" b="1" kern="1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Szövegdoboz 1">
            <a:extLst>
              <a:ext uri="{FF2B5EF4-FFF2-40B4-BE49-F238E27FC236}">
                <a16:creationId xmlns:a16="http://schemas.microsoft.com/office/drawing/2014/main" id="{EABD89F2-C68B-43AA-BEAF-0C8B87B492C4}"/>
              </a:ext>
            </a:extLst>
          </p:cNvPr>
          <p:cNvSpPr txBox="1"/>
          <p:nvPr/>
        </p:nvSpPr>
        <p:spPr>
          <a:xfrm>
            <a:off x="6744072" y="1840756"/>
            <a:ext cx="4392328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Mit ábrázol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jelölt</a:t>
            </a:r>
            <a:r>
              <a:rPr lang="hu-HU" sz="2400" dirty="0"/>
              <a:t> változó?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Mi a jelentése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hány</a:t>
            </a:r>
            <a:r>
              <a:rPr lang="hu-HU" sz="2400" dirty="0"/>
              <a:t> változónak?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Miért különböző színűek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szavazat</a:t>
            </a:r>
            <a:r>
              <a:rPr lang="hu-HU" sz="2400" dirty="0"/>
              <a:t> oszlopban az egyes számok?</a:t>
            </a:r>
          </a:p>
        </p:txBody>
      </p: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FE7A75F1-B2AB-4541-A130-71B3638AF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4C9F8-AF7B-4752-AC9E-B58C62E0705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92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2. Két természetes szám legnagyobb közös osztója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196752"/>
            <a:ext cx="10972800" cy="5661248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u-HU" i="1" dirty="0"/>
              <a:t>Határozzuk meg két természetes szám legnagyobb közös osztóját!</a:t>
            </a:r>
            <a:r>
              <a:rPr lang="hu-HU" b="1" dirty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Megoldás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/>
              <a:t>Legyen a két szám: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dirty="0"/>
              <a:t> = 24 és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dirty="0"/>
              <a:t> = 36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/>
              <a:t>24 = 0 * 36 + 24 	(Mivel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/ b</a:t>
            </a:r>
            <a:r>
              <a:rPr lang="hu-HU" dirty="0"/>
              <a:t> egész osztás maradéka nem 0, felírjuk 36-ot)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/>
              <a:t>36 = 1 * 24 + 12	(A maradék most sem 0, folytatjuk az osztást)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/>
              <a:t>24 = 2 * 12 + 0		(A maradék 0, megvan a legnagyobb közös osztó: 12)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Általánosítva:</a:t>
            </a:r>
            <a:r>
              <a:rPr lang="hu-HU" dirty="0"/>
              <a:t>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q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b 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dirty="0"/>
              <a:t>Mivel tulajdonképpen egy </a:t>
            </a:r>
            <a:r>
              <a:rPr lang="hu-HU" i="1" dirty="0"/>
              <a:t>közös </a:t>
            </a:r>
            <a:r>
              <a:rPr lang="hu-HU" dirty="0"/>
              <a:t>osztót keresünk, ez felírható így is: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u-H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osztó </a:t>
            </a:r>
            <a:r>
              <a:rPr lang="hu-H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osztó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= </a:t>
            </a:r>
            <a:r>
              <a:rPr lang="hu-H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osztó</a:t>
            </a:r>
            <a:r>
              <a:rPr lang="hu-H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*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*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+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)/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osztó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</a:t>
            </a:r>
            <a:r>
              <a:rPr lang="hu-H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osztó</a:t>
            </a:r>
            <a:r>
              <a:rPr lang="hu-H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*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*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)/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osztó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+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osztó</a:t>
            </a:r>
            <a:r>
              <a:rPr lang="hu-H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*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osztó</a:t>
            </a:r>
            <a:r>
              <a:rPr lang="hu-H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>
              <a:buNone/>
              <a:defRPr/>
            </a:pPr>
            <a:r>
              <a:rPr lang="hu-HU" dirty="0"/>
              <a:t>Az utolsó relációban látszik, hogy az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osztó</a:t>
            </a:r>
            <a:r>
              <a:rPr lang="hu-HU" dirty="0"/>
              <a:t> a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dirty="0"/>
              <a:t>-</a:t>
            </a:r>
            <a:r>
              <a:rPr lang="hu-HU" dirty="0" err="1"/>
              <a:t>nek</a:t>
            </a:r>
            <a:r>
              <a:rPr lang="hu-HU" dirty="0"/>
              <a:t> és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hu-HU" dirty="0"/>
              <a:t>-</a:t>
            </a:r>
            <a:r>
              <a:rPr lang="hu-HU" dirty="0" err="1"/>
              <a:t>nek</a:t>
            </a:r>
            <a:r>
              <a:rPr lang="hu-HU" dirty="0"/>
              <a:t> is osztója, ezért dolgozhatunk a következő lépésben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dirty="0"/>
              <a:t> és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dirty="0"/>
              <a:t> helyett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dirty="0"/>
              <a:t>-vel és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hu-HU" dirty="0"/>
              <a:t>-</a:t>
            </a:r>
            <a:r>
              <a:rPr lang="hu-HU" dirty="0" err="1"/>
              <a:t>rel</a:t>
            </a:r>
            <a:r>
              <a:rPr lang="hu-HU" dirty="0"/>
              <a:t>. </a:t>
            </a:r>
          </a:p>
          <a:p>
            <a:pPr>
              <a:buNone/>
              <a:defRPr/>
            </a:pPr>
            <a:r>
              <a:rPr lang="hu-HU" dirty="0"/>
              <a:t>A feladat átalakult: már nem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dirty="0"/>
              <a:t> és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dirty="0"/>
              <a:t> </a:t>
            </a:r>
            <a:r>
              <a:rPr lang="hu-HU" dirty="0" err="1"/>
              <a:t>lnko</a:t>
            </a:r>
            <a:r>
              <a:rPr lang="hu-HU" dirty="0"/>
              <a:t>-ját keressük, hanem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dirty="0"/>
              <a:t> és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hu-HU" dirty="0"/>
              <a:t> </a:t>
            </a:r>
            <a:r>
              <a:rPr lang="hu-HU" dirty="0" err="1"/>
              <a:t>lnko</a:t>
            </a:r>
            <a:r>
              <a:rPr lang="hu-HU" dirty="0"/>
              <a:t>-ját, de ez egyben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dirty="0"/>
              <a:t> és </a:t>
            </a:r>
            <a:r>
              <a:rPr lang="hu-H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dirty="0"/>
              <a:t>-</a:t>
            </a:r>
            <a:r>
              <a:rPr lang="hu-HU" dirty="0" err="1"/>
              <a:t>nek</a:t>
            </a:r>
            <a:r>
              <a:rPr lang="hu-HU" dirty="0"/>
              <a:t> is </a:t>
            </a:r>
            <a:r>
              <a:rPr lang="hu-HU" dirty="0" err="1"/>
              <a:t>lnko</a:t>
            </a:r>
            <a:r>
              <a:rPr lang="hu-HU" dirty="0"/>
              <a:t>-ja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hu-HU" dirty="0"/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387F0-C6BD-4D5D-A7C0-D8FCB5120A44}" type="slidenum">
              <a:rPr lang="hu-HU" smtClean="0"/>
              <a:pPr>
                <a:defRPr/>
              </a:pPr>
              <a:t>9</a:t>
            </a:fld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18833</TotalTime>
  <Words>6369</Words>
  <Application>Microsoft Office PowerPoint</Application>
  <PresentationFormat>Szélesvásznú</PresentationFormat>
  <Paragraphs>825</Paragraphs>
  <Slides>65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65</vt:i4>
      </vt:variant>
    </vt:vector>
  </HeadingPairs>
  <TitlesOfParts>
    <vt:vector size="71" baseType="lpstr">
      <vt:lpstr>Arial</vt:lpstr>
      <vt:lpstr>Bookman Old Style</vt:lpstr>
      <vt:lpstr>Calibri</vt:lpstr>
      <vt:lpstr>Symbol</vt:lpstr>
      <vt:lpstr>Wingdings</vt:lpstr>
      <vt:lpstr>Office-téma</vt:lpstr>
      <vt:lpstr>Elemi algoritmusok Számjegyek és oszthatóság</vt:lpstr>
      <vt:lpstr>Mit nevezünk elemi algoritmusnak? </vt:lpstr>
      <vt:lpstr>Alapszabályok</vt:lpstr>
      <vt:lpstr>1. Kedvcsináló: Elnökválasztás</vt:lpstr>
      <vt:lpstr>Példák</vt:lpstr>
      <vt:lpstr>PowerPoint-bemutató</vt:lpstr>
      <vt:lpstr>PowerPoint-bemutató</vt:lpstr>
      <vt:lpstr>PowerPoint-bemutató</vt:lpstr>
      <vt:lpstr>2. Két természetes szám legnagyobb közös osztója</vt:lpstr>
      <vt:lpstr>PowerPoint-bemutató</vt:lpstr>
      <vt:lpstr>Kivonások helyett osztásokkal</vt:lpstr>
      <vt:lpstr>3. Mi a hatása?</vt:lpstr>
      <vt:lpstr>4. Fordított szám</vt:lpstr>
      <vt:lpstr>5. Palindromszám</vt:lpstr>
      <vt:lpstr>5. Palindromszám</vt:lpstr>
      <vt:lpstr>PowerPoint-bemutató</vt:lpstr>
      <vt:lpstr>6. Törzstényezők</vt:lpstr>
      <vt:lpstr>PowerPoint-bemutató</vt:lpstr>
      <vt:lpstr>7. Tökéletes szám</vt:lpstr>
      <vt:lpstr>PowerPoint-bemutató</vt:lpstr>
      <vt:lpstr>PowerPoint-bemutató</vt:lpstr>
      <vt:lpstr>Lépések finomítása</vt:lpstr>
      <vt:lpstr>Lépések finomítása</vt:lpstr>
      <vt:lpstr>8. Fibonacci-számok</vt:lpstr>
      <vt:lpstr>A megoldás lépései</vt:lpstr>
      <vt:lpstr>Lépések finomítása</vt:lpstr>
      <vt:lpstr>PowerPoint-bemutató</vt:lpstr>
      <vt:lpstr>9. Fibonacci-szám-e?</vt:lpstr>
      <vt:lpstr>Fibonacci-szám-e?</vt:lpstr>
      <vt:lpstr>PowerPoint-bemutató</vt:lpstr>
      <vt:lpstr>10. Kettőhatvány</vt:lpstr>
      <vt:lpstr>Kettőhatvány</vt:lpstr>
      <vt:lpstr>PowerPoint-bemutató</vt:lpstr>
      <vt:lpstr>11. Mi a hatása?</vt:lpstr>
      <vt:lpstr>Algoritmusok bonyolultsága</vt:lpstr>
      <vt:lpstr>Algoritmusok optimalizálása</vt:lpstr>
      <vt:lpstr>Algoritmusok optimalizálása</vt:lpstr>
      <vt:lpstr>12. Gyorshatvány</vt:lpstr>
      <vt:lpstr>Gyorshatvány</vt:lpstr>
      <vt:lpstr>PowerPoint-bemutató</vt:lpstr>
      <vt:lpstr>13. Példa: Orosz szorzás</vt:lpstr>
      <vt:lpstr>PowerPoint-bemutató</vt:lpstr>
      <vt:lpstr>14. Prímszám-e?</vt:lpstr>
      <vt:lpstr>Prím-e?</vt:lpstr>
      <vt:lpstr>Optimalizálások</vt:lpstr>
      <vt:lpstr>További optimalizálások</vt:lpstr>
      <vt:lpstr>További optimalizálások</vt:lpstr>
      <vt:lpstr>PowerPoint-bemutató</vt:lpstr>
      <vt:lpstr>PowerPoint-bemutató</vt:lpstr>
      <vt:lpstr>15. Prímszámok generálása</vt:lpstr>
      <vt:lpstr>PowerPoint-bemutató</vt:lpstr>
      <vt:lpstr>16. Eratoszthenész szitája</vt:lpstr>
      <vt:lpstr>PowerPoint-bemutató</vt:lpstr>
      <vt:lpstr>17. Mi a hatása a következő algoritmusnak?</vt:lpstr>
      <vt:lpstr>Általánosságok </vt:lpstr>
      <vt:lpstr>18. Hasonló számok</vt:lpstr>
      <vt:lpstr>Hasonló számok</vt:lpstr>
      <vt:lpstr>PowerPoint-bemutató</vt:lpstr>
      <vt:lpstr>PowerPoint-bemutató</vt:lpstr>
      <vt:lpstr>PowerPoint-bemutató</vt:lpstr>
      <vt:lpstr>19. Legnagyobb palindrom</vt:lpstr>
      <vt:lpstr>Legnagyobb palindrom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Feladat</dc:title>
  <dc:creator>Ionescu Clara</dc:creator>
  <cp:lastModifiedBy>CLARA IONESCU</cp:lastModifiedBy>
  <cp:revision>91</cp:revision>
  <dcterms:created xsi:type="dcterms:W3CDTF">2014-10-14T10:44:42Z</dcterms:created>
  <dcterms:modified xsi:type="dcterms:W3CDTF">2021-10-30T11:51:29Z</dcterms:modified>
</cp:coreProperties>
</file>