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2" r:id="rId1"/>
  </p:sldMasterIdLst>
  <p:notesMasterIdLst>
    <p:notesMasterId r:id="rId62"/>
  </p:notesMasterIdLst>
  <p:sldIdLst>
    <p:sldId id="256" r:id="rId2"/>
    <p:sldId id="525" r:id="rId3"/>
    <p:sldId id="526" r:id="rId4"/>
    <p:sldId id="527" r:id="rId5"/>
    <p:sldId id="275" r:id="rId6"/>
    <p:sldId id="387" r:id="rId7"/>
    <p:sldId id="416" r:id="rId8"/>
    <p:sldId id="418" r:id="rId9"/>
    <p:sldId id="388" r:id="rId10"/>
    <p:sldId id="389" r:id="rId11"/>
    <p:sldId id="391" r:id="rId12"/>
    <p:sldId id="392" r:id="rId13"/>
    <p:sldId id="394" r:id="rId14"/>
    <p:sldId id="395" r:id="rId15"/>
    <p:sldId id="397" r:id="rId16"/>
    <p:sldId id="399" r:id="rId17"/>
    <p:sldId id="400" r:id="rId18"/>
    <p:sldId id="401" r:id="rId19"/>
    <p:sldId id="402" r:id="rId20"/>
    <p:sldId id="285" r:id="rId21"/>
    <p:sldId id="287" r:id="rId22"/>
    <p:sldId id="288" r:id="rId23"/>
    <p:sldId id="290" r:id="rId24"/>
    <p:sldId id="381" r:id="rId25"/>
    <p:sldId id="292" r:id="rId26"/>
    <p:sldId id="408" r:id="rId27"/>
    <p:sldId id="534" r:id="rId28"/>
    <p:sldId id="291" r:id="rId29"/>
    <p:sldId id="513" r:id="rId30"/>
    <p:sldId id="293" r:id="rId31"/>
    <p:sldId id="294" r:id="rId32"/>
    <p:sldId id="295" r:id="rId33"/>
    <p:sldId id="296" r:id="rId34"/>
    <p:sldId id="297" r:id="rId35"/>
    <p:sldId id="523" r:id="rId36"/>
    <p:sldId id="528" r:id="rId37"/>
    <p:sldId id="524" r:id="rId38"/>
    <p:sldId id="529" r:id="rId39"/>
    <p:sldId id="530" r:id="rId40"/>
    <p:sldId id="531" r:id="rId41"/>
    <p:sldId id="518" r:id="rId42"/>
    <p:sldId id="519" r:id="rId43"/>
    <p:sldId id="521" r:id="rId44"/>
    <p:sldId id="532" r:id="rId45"/>
    <p:sldId id="522" r:id="rId46"/>
    <p:sldId id="533" r:id="rId47"/>
    <p:sldId id="515" r:id="rId48"/>
    <p:sldId id="516" r:id="rId49"/>
    <p:sldId id="502" r:id="rId50"/>
    <p:sldId id="503" r:id="rId51"/>
    <p:sldId id="504" r:id="rId52"/>
    <p:sldId id="505" r:id="rId53"/>
    <p:sldId id="506" r:id="rId54"/>
    <p:sldId id="508" r:id="rId55"/>
    <p:sldId id="509" r:id="rId56"/>
    <p:sldId id="510" r:id="rId57"/>
    <p:sldId id="535" r:id="rId58"/>
    <p:sldId id="536" r:id="rId59"/>
    <p:sldId id="537" r:id="rId60"/>
    <p:sldId id="538" r:id="rId61"/>
  </p:sldIdLst>
  <p:sldSz cx="12192000" cy="6858000"/>
  <p:notesSz cx="6735763" cy="9799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00FFFF"/>
    <a:srgbClr val="FFFF00"/>
    <a:srgbClr val="996600"/>
    <a:srgbClr val="FF9900"/>
    <a:srgbClr val="66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0929"/>
  </p:normalViewPr>
  <p:slideViewPr>
    <p:cSldViewPr>
      <p:cViewPr varScale="1">
        <p:scale>
          <a:sx n="53" d="100"/>
          <a:sy n="53" d="100"/>
        </p:scale>
        <p:origin x="1023" y="5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8CD93-9CEE-4CE7-BB68-B2D0A78F667A}" type="datetimeFigureOut">
              <a:rPr lang="hu-HU" smtClean="0"/>
              <a:t>2021. 11. 11.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01600" y="735013"/>
            <a:ext cx="6532563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5373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B13687-D1ED-4892-A68F-4FC15B035A1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6737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B3250F-7A6B-4334-8794-57D92B4CD325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67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EF220B-D86D-41F0-9043-8389E8CE9E2A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295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8F0727-0B3D-4F69-B3B2-E0EDC22A8E36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8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92D459-274B-489F-AAB2-24A95A95F2F7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19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FB5F7A-E67B-413C-B584-C91D28A9901C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266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D4BF21-3B79-4FC0-864B-8EF368227184}" type="datetime1">
              <a:rPr lang="hu-HU" smtClean="0"/>
              <a:t>2021. 11. 11.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58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6CD155-32D3-485A-A09C-43DB97D32564}" type="datetime1">
              <a:rPr lang="hu-HU" smtClean="0"/>
              <a:t>2021. 11. 11.</a:t>
            </a:fld>
            <a:endParaRPr lang="en-GB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3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0AF04E-FDDE-4D84-897D-9CA7145C8A35}" type="datetime1">
              <a:rPr lang="hu-HU" smtClean="0"/>
              <a:t>2021. 11. 11.</a:t>
            </a:fld>
            <a:endParaRPr lang="en-GB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88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B05A64-FC54-469E-8511-CEC2CE2679A6}" type="datetime1">
              <a:rPr lang="hu-HU" smtClean="0"/>
              <a:t>2021. 11. 11.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49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62B97F-35F3-4A01-B081-3A0B2EF9FD18}" type="datetime1">
              <a:rPr lang="hu-HU" smtClean="0"/>
              <a:t>2021. 11. 11.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953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F434EB-563C-4B10-A280-C0F40906010B}" type="datetime1">
              <a:rPr lang="hu-HU" smtClean="0"/>
              <a:t>2021. 11. 11.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25024CD-BEDA-496F-B165-CE18F6F6D940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784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lara@cs.ubbcluj.r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Cpp/3_maxOsszeg_2.cpp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48000" y="2971800"/>
            <a:ext cx="7620000" cy="15240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hu-HU" sz="660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Tömbök</a:t>
            </a:r>
            <a:endParaRPr lang="hu-H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886200" y="4876801"/>
            <a:ext cx="6248400" cy="10156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hu-HU" dirty="0">
                <a:latin typeface="Arial" pitchFamily="34" charset="0"/>
              </a:rPr>
              <a:t>Dr. </a:t>
            </a:r>
            <a:r>
              <a:rPr lang="hu-HU" dirty="0" err="1">
                <a:latin typeface="Arial" pitchFamily="34" charset="0"/>
              </a:rPr>
              <a:t>Ionescu</a:t>
            </a:r>
            <a:r>
              <a:rPr lang="hu-HU" dirty="0">
                <a:latin typeface="Arial" pitchFamily="34" charset="0"/>
              </a:rPr>
              <a:t> Klára</a:t>
            </a:r>
          </a:p>
          <a:p>
            <a:pPr algn="ctr" eaLnBrk="1" hangingPunct="1">
              <a:spcBef>
                <a:spcPct val="50000"/>
              </a:spcBef>
            </a:pPr>
            <a:r>
              <a:rPr lang="hu-HU" dirty="0" err="1">
                <a:latin typeface="Arial" pitchFamily="34" charset="0"/>
                <a:hlinkClick r:id="rId2"/>
              </a:rPr>
              <a:t>clara</a:t>
            </a:r>
            <a:r>
              <a:rPr lang="en-US">
                <a:latin typeface="Arial" pitchFamily="34" charset="0"/>
                <a:hlinkClick r:id="rId2"/>
              </a:rPr>
              <a:t>@cs.ubbcluj.ro</a:t>
            </a:r>
            <a:endParaRPr lang="hu-HU" dirty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5E45AC1-FACB-4300-9372-13C164CE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Inicializálás és értékadás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BD213C1-1141-48F7-BEA1-7EBAAC0E9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896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double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szamok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[] = { 1.23, 2.34, 3.45, 4.56, 5.67 };</a:t>
            </a:r>
            <a:endParaRPr lang="hu-HU" sz="2400" dirty="0"/>
          </a:p>
          <a:p>
            <a:r>
              <a:rPr lang="hu-HU" sz="2400" dirty="0"/>
              <a:t>A</a:t>
            </a:r>
            <a:r>
              <a:rPr lang="hu-HU" sz="2800" dirty="0"/>
              <a:t> 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szamok</a:t>
            </a:r>
            <a:r>
              <a:rPr lang="hu-HU" sz="2800" dirty="0"/>
              <a:t> </a:t>
            </a:r>
            <a:r>
              <a:rPr lang="hu-HU" sz="2400" dirty="0"/>
              <a:t>tömb elemeinek számát az </a:t>
            </a:r>
            <a:r>
              <a:rPr lang="hu-HU" sz="2400" dirty="0" err="1"/>
              <a:t>inicializációs</a:t>
            </a:r>
            <a:r>
              <a:rPr lang="hu-HU" sz="2400" dirty="0"/>
              <a:t> listában megadott konstansok számának (5) megfelelően állítja be a fordítóprogram. </a:t>
            </a:r>
          </a:p>
          <a:p>
            <a:r>
              <a:rPr lang="hu-HU" sz="2400" dirty="0"/>
              <a:t>Az elemek számát a fentiekben bemutatott módszerrel tudhatjuk meg.</a:t>
            </a:r>
          </a:p>
          <a:p>
            <a:r>
              <a:rPr lang="hu-HU" sz="2400" dirty="0"/>
              <a:t>Az </a:t>
            </a:r>
            <a:r>
              <a:rPr lang="hu-HU" sz="2400" dirty="0" err="1"/>
              <a:t>inicializációs</a:t>
            </a:r>
            <a:r>
              <a:rPr lang="hu-HU" sz="2400" dirty="0"/>
              <a:t> lista tetszőleges </a:t>
            </a:r>
            <a:r>
              <a:rPr lang="hu-HU" sz="2400" dirty="0" err="1"/>
              <a:t>futásidejű</a:t>
            </a:r>
            <a:r>
              <a:rPr lang="hu-HU" sz="2400" dirty="0"/>
              <a:t> kifejezést is tartalmazhat:</a:t>
            </a:r>
          </a:p>
          <a:p>
            <a:pPr marL="0" indent="0">
              <a:buNone/>
            </a:pP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double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eh[3]= {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sqrt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(2.3),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exp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(1.2), sin(3.14159265/4) };</a:t>
            </a:r>
            <a:endParaRPr lang="hu-HU" sz="36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68F12C7-9F54-4E9D-8437-893E0094E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898EF0-8679-4704-98E6-AF9882E12657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8394699-3B33-4AB3-9249-A6D739833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39E813D-11E7-4837-9131-DD01F7A08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10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73DC311-8A0D-4291-BB24-56F5554DB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Két azonos típusú és méretű tömb közötti értékadás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29228F9-05F9-4FCF-8972-A9D3E71B0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/>
              <a:t>Az elemek átmásolását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for</a:t>
            </a:r>
            <a:r>
              <a:rPr lang="hu-HU" sz="2800" dirty="0"/>
              <a:t> </a:t>
            </a:r>
            <a:r>
              <a:rPr lang="hu-HU" sz="2400" dirty="0"/>
              <a:t>ciklusban végezzük:</a:t>
            </a:r>
            <a:endParaRPr lang="hu-HU" sz="2800" dirty="0"/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const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maxn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= 8 ; </a:t>
            </a:r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forras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maxn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]= { 2, 10, 29, 7, 30, 11, 7, 12 }; </a:t>
            </a:r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cel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maxn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]; </a:t>
            </a:r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</a:t>
            </a:r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for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(</a:t>
            </a: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i = 0; i &lt;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maxn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 i++)  </a:t>
            </a:r>
          </a:p>
          <a:p>
            <a:pPr marL="0" indent="0">
              <a:buNone/>
            </a:pP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   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cel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[i] =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forras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[i]; // elemek másolása</a:t>
            </a:r>
          </a:p>
          <a:p>
            <a:pPr marL="0" indent="0">
              <a:buNone/>
            </a:pP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…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9B82A1D-F41F-4027-BE62-5A79E7226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066CD9-403F-4E38-9119-F4FE426DD0D3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041B11F-36CB-43F7-9664-B5E241B18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BF5FC5F-6BBF-42F2-A5FF-6C350A131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DB29381-C320-4CD7-8FF4-B91A95C65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hu-HU" altLang="hu-HU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268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1886C24-BBA6-4B43-893A-E27DCDB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Változó hosszúságú tömbök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D4EF775-014B-4596-8D51-2398E2370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A C++11 szabvány (</a:t>
            </a:r>
            <a:r>
              <a:rPr lang="hu-HU" sz="2400" i="1" dirty="0"/>
              <a:t>Visual C++ 2012</a:t>
            </a:r>
            <a:r>
              <a:rPr lang="hu-HU" sz="2400" dirty="0"/>
              <a:t>) a változó méretű tömbök (</a:t>
            </a:r>
            <a:r>
              <a:rPr lang="hu-HU" sz="2400" i="1" dirty="0" err="1"/>
              <a:t>variable-length</a:t>
            </a:r>
            <a:r>
              <a:rPr lang="hu-HU" sz="2400" i="1" dirty="0"/>
              <a:t> </a:t>
            </a:r>
            <a:r>
              <a:rPr lang="hu-HU" sz="2400" i="1" dirty="0" err="1"/>
              <a:t>array</a:t>
            </a:r>
            <a:r>
              <a:rPr lang="hu-HU" sz="2400" dirty="0"/>
              <a:t>) bevezetésével bővíti a tömbök használatának lehetőségeit. </a:t>
            </a:r>
          </a:p>
          <a:p>
            <a:r>
              <a:rPr lang="hu-HU" sz="2400" dirty="0"/>
              <a:t>A futásidőben létrejövő változó hosszúságú tömb csak lokális változó lehet, és a definíciójában nem kaphat kezdőértéket. </a:t>
            </a:r>
          </a:p>
          <a:p>
            <a:r>
              <a:rPr lang="hu-HU" sz="2400" dirty="0"/>
              <a:t>Ezek a tömbök 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csak függvényben használhatók</a:t>
            </a:r>
            <a:r>
              <a:rPr lang="hu-HU" sz="2400" dirty="0"/>
              <a:t>, így előfordulhat, hogy a tömbök mérete minden híváskor más és más.</a:t>
            </a:r>
          </a:p>
          <a:p>
            <a:r>
              <a:rPr lang="hu-HU" sz="2400" dirty="0"/>
              <a:t>A változó hosszúságú tömb mérete megadható, de így a létrehozást követően a méret nem módosítható. </a:t>
            </a:r>
          </a:p>
          <a:p>
            <a:r>
              <a:rPr lang="hu-HU" sz="2400" dirty="0"/>
              <a:t>A változó méretű tömbökre a </a:t>
            </a:r>
            <a:r>
              <a:rPr lang="hu-HU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sz="2800" dirty="0"/>
              <a:t> </a:t>
            </a:r>
            <a:r>
              <a:rPr lang="hu-HU" sz="2400" dirty="0"/>
              <a:t>operátort alkalmazza a fordító.</a:t>
            </a:r>
            <a:endParaRPr lang="hu-HU" sz="2800" dirty="0"/>
          </a:p>
          <a:p>
            <a:endParaRPr lang="hu-HU" sz="28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BEFCFF1-3EC4-4141-B62E-F75276917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B13520-990A-4E27-BA0A-E8C096088475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3038434-69CA-4835-A904-4088DF283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0815828-FEF9-4F0D-A44A-CAC99F29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579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0A0ECE0-D9AF-4820-9CDE-12FA49367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Mutatók és a tömbök kapcsolata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81B05CE-DC66-4C45-A520-BE9430B2D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A C++ nyelvben a mutatók és a tömbök között szoros kapcsolat áll fenn. </a:t>
            </a:r>
          </a:p>
          <a:p>
            <a:r>
              <a:rPr lang="hu-HU" sz="2400" dirty="0"/>
              <a:t>Minden művelet, ami tömbindexeléssel végezhető, megvalósítható mutatók segítségével is. </a:t>
            </a:r>
          </a:p>
          <a:p>
            <a:r>
              <a:rPr lang="hu-HU" sz="2400" dirty="0"/>
              <a:t>Az egydimenziós tömbök (vektorok) és az egyszeres indirektségű („egycsillagos”) mutatók között teljes a tartalmi és a formai analógia. </a:t>
            </a:r>
          </a:p>
          <a:p>
            <a:r>
              <a:rPr lang="hu-HU" sz="2400" dirty="0"/>
              <a:t>A többdimenziós tömbök és a többszörös indirektségű („többcsillagos”) mutatók esetén ez a kapcsolat csak formai.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1930308-6F95-48DD-9F3C-39D62620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F767C1-A35D-46A7-8CED-764A6C3D9E8A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2EB40DB-6839-4C88-A508-F8B09977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B71CD28-0F87-4C6B-A6C9-A3226B8F0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911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3CC16B3-A7DD-4D09-ADB1-A7BC56F2C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1D7CC25-3E1D-4F06-9030-85CF1FE07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a[5];</a:t>
            </a:r>
          </a:p>
          <a:p>
            <a:r>
              <a:rPr lang="hu-HU" sz="2600" dirty="0"/>
              <a:t>A vektor elemei a memóriában, adott címtől kezdve, folytonosan helyezkednek el. </a:t>
            </a:r>
          </a:p>
          <a:p>
            <a:r>
              <a:rPr lang="hu-HU" sz="2600" dirty="0"/>
              <a:t>Mindegyik elemre </a:t>
            </a:r>
            <a:r>
              <a:rPr lang="hu-H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a[i]</a:t>
            </a:r>
            <a:r>
              <a:rPr lang="hu-HU" sz="2800" dirty="0"/>
              <a:t> </a:t>
            </a:r>
            <a:r>
              <a:rPr lang="hu-HU" sz="2600" dirty="0"/>
              <a:t>formában hivatkozhatunk. </a:t>
            </a:r>
          </a:p>
          <a:p>
            <a:r>
              <a:rPr lang="hu-HU" sz="2600" dirty="0"/>
              <a:t>Legyen </a:t>
            </a:r>
            <a:r>
              <a:rPr lang="hu-H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</a:t>
            </a:r>
            <a:r>
              <a:rPr lang="hu-HU" sz="2600" dirty="0"/>
              <a:t> egy egészre mutató pointer;</a:t>
            </a:r>
          </a:p>
          <a:p>
            <a:r>
              <a:rPr lang="hu-HU" sz="2600" dirty="0"/>
              <a:t>A „címe” operátor segítségével a </a:t>
            </a:r>
            <a:r>
              <a:rPr lang="hu-HU" altLang="hu-H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</a:t>
            </a:r>
            <a:r>
              <a:rPr lang="hu-HU" sz="2600" dirty="0"/>
              <a:t>-t ráállítjuk az </a:t>
            </a:r>
            <a:r>
              <a:rPr lang="hu-H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</a:t>
            </a:r>
            <a:r>
              <a:rPr lang="hu-HU" sz="2800" dirty="0"/>
              <a:t> </a:t>
            </a:r>
            <a:r>
              <a:rPr lang="hu-HU" sz="2600" dirty="0"/>
              <a:t>tömb elejére (a 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0</a:t>
            </a:r>
            <a:r>
              <a:rPr lang="hu-HU" sz="2600" i="1" dirty="0"/>
              <a:t>.</a:t>
            </a:r>
            <a:r>
              <a:rPr lang="hu-HU" sz="2600" dirty="0"/>
              <a:t> elemre):</a:t>
            </a:r>
            <a:endParaRPr lang="hu-HU" sz="2800" dirty="0"/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*p; </a:t>
            </a:r>
          </a:p>
          <a:p>
            <a:pPr marL="0" indent="0">
              <a:buNone/>
            </a:pP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 = &amp;a[0]; </a:t>
            </a:r>
          </a:p>
          <a:p>
            <a:pPr marL="0" indent="0">
              <a:buNone/>
            </a:pP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// vagy szimplán:</a:t>
            </a:r>
          </a:p>
          <a:p>
            <a:pPr marL="0" indent="0">
              <a:buNone/>
            </a:pP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 = a;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anose="02050604050505020204" pitchFamily="18" charset="0"/>
            </a:endParaRPr>
          </a:p>
          <a:p>
            <a:endParaRPr lang="hu-HU" sz="2800" dirty="0"/>
          </a:p>
          <a:p>
            <a:endParaRPr lang="hu-HU" sz="28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02F6A19-1676-4A78-8CAE-72305C095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8BAF19-9AB2-42FE-8AFB-1D3E43C0B31D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66B334F-D252-44DE-82BD-1A2AF1004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5D744D8-854D-43AA-9BF3-9269E4A2E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19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6A1DE2C-BA93-49EA-9F87-13F8C5264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Hivatkozások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6C21916-18C5-4D3A-9DEB-FC19B4C5F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A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</a:t>
            </a:r>
            <a:r>
              <a:rPr lang="hu-HU" sz="2400" dirty="0"/>
              <a:t> mutató szerepe teljesen megegyezik az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</a:t>
            </a:r>
            <a:r>
              <a:rPr lang="hu-HU" sz="2400" dirty="0"/>
              <a:t> tömbnév szerepével (mindkettő az elemek sorozatának kezdetét jelöli ki a memóriában). </a:t>
            </a:r>
          </a:p>
          <a:p>
            <a:r>
              <a:rPr lang="hu-HU" sz="2400" dirty="0"/>
              <a:t>Lényeges különbség a két entitás között: míg a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</a:t>
            </a:r>
            <a:r>
              <a:rPr lang="hu-HU" sz="2400" dirty="0"/>
              <a:t> mutató változó (tehát értéke tetszőlegesen módosítható), addig az 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</a:t>
            </a:r>
            <a:r>
              <a:rPr lang="hu-HU" sz="2400" dirty="0"/>
              <a:t> egy konstans értékű mutató, amelyet a fordító rögzít a memóriában.</a:t>
            </a:r>
          </a:p>
          <a:p>
            <a:pPr marL="0" indent="0">
              <a:buNone/>
            </a:pP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Az alábbi hivatkozások azonosak:</a:t>
            </a:r>
          </a:p>
          <a:p>
            <a:r>
              <a:rPr lang="hu-HU" sz="2400" dirty="0"/>
              <a:t>Az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</a:t>
            </a:r>
            <a:r>
              <a:rPr lang="hu-HU" sz="2400" dirty="0"/>
              <a:t> tömb 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</a:t>
            </a:r>
            <a:r>
              <a:rPr lang="hu-HU" sz="2400" dirty="0"/>
              <a:t>-</a:t>
            </a:r>
            <a:r>
              <a:rPr lang="hu-HU" sz="2400" dirty="0" err="1"/>
              <a:t>dik</a:t>
            </a:r>
            <a:r>
              <a:rPr lang="hu-HU" sz="2400" dirty="0"/>
              <a:t> elemének címe: </a:t>
            </a:r>
            <a:r>
              <a:rPr lang="hu-HU" alt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&amp;a[i], &amp;p[i] , a + i, p + i  </a:t>
            </a:r>
          </a:p>
          <a:p>
            <a:r>
              <a:rPr lang="hu-HU" sz="2400" dirty="0"/>
              <a:t>Az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</a:t>
            </a:r>
            <a:r>
              <a:rPr lang="hu-HU" sz="2400" dirty="0"/>
              <a:t> tömb 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0</a:t>
            </a:r>
            <a:r>
              <a:rPr lang="hu-HU" sz="2400" dirty="0"/>
              <a:t>-dik eleme: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a[0], p[0], *a, *p, </a:t>
            </a:r>
            <a:r>
              <a:rPr lang="hu-HU" alt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*(a + 0), *(p + 0)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</a:p>
          <a:p>
            <a:r>
              <a:rPr lang="hu-HU" sz="2400" dirty="0"/>
              <a:t>Az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</a:t>
            </a:r>
            <a:r>
              <a:rPr lang="hu-HU" sz="2400" dirty="0"/>
              <a:t> tömb 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</a:t>
            </a:r>
            <a:r>
              <a:rPr lang="hu-HU" sz="2400" dirty="0"/>
              <a:t>-</a:t>
            </a:r>
            <a:r>
              <a:rPr lang="hu-HU" sz="2400" dirty="0" err="1"/>
              <a:t>dik</a:t>
            </a:r>
            <a:r>
              <a:rPr lang="hu-HU" sz="2400" dirty="0"/>
              <a:t> eleme: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a[i], p[i], </a:t>
            </a:r>
            <a:r>
              <a:rPr lang="hu-HU" alt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*(a + i), *(p + i)</a:t>
            </a:r>
            <a:endParaRPr lang="hu-HU" sz="26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7359B30-4586-46D4-A93E-49670F201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93E6BC-08F0-4591-A476-E111BD214E11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DC19DA5-5C3B-4D0E-9569-FBA194C7F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024C66B-2B34-4524-BDD8-954FEA95E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997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853E087-5079-43DB-B9DB-CB94F46FF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Dinamikus helyfoglalású tömbök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B90A0BD-C994-4F7E-A6A0-D8033B70AA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sz="2400" dirty="0"/>
              <a:t>A hagyományos tömbök használatának nagy hátránya: méretük már a fordítás során eldől, és csak futás közben derül ki, ha túl nagy memóriát igényeltünk. </a:t>
            </a:r>
          </a:p>
          <a:p>
            <a:pPr lvl="1"/>
            <a:r>
              <a:rPr lang="hu-HU" sz="2400" dirty="0"/>
              <a:t>Különösen igaz ez a függvényekben létrehozott lokális tömbökre.</a:t>
            </a:r>
          </a:p>
          <a:p>
            <a:pPr lvl="1"/>
            <a:r>
              <a:rPr lang="hu-HU" sz="2400" dirty="0"/>
              <a:t>Általános szabály, hogy függvényen belül, csak kisméretű tömböket definiáljunk. </a:t>
            </a:r>
          </a:p>
          <a:p>
            <a:r>
              <a:rPr lang="hu-HU" sz="2400" dirty="0"/>
              <a:t>Amennyiben nagyobb adatmennyiséget kell tárolnunk, alkalmazzuk a dinamikus memóriafoglalás eszközeit, hisz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halomterületen</a:t>
            </a:r>
            <a:r>
              <a:rPr lang="hu-HU" sz="2400" dirty="0"/>
              <a:t> (</a:t>
            </a:r>
            <a:r>
              <a:rPr lang="hu-HU" sz="2400" dirty="0" err="1"/>
              <a:t>heap</a:t>
            </a:r>
            <a:r>
              <a:rPr lang="hu-HU" sz="2400" dirty="0"/>
              <a:t>-memória) sokkal több szabad tárterület áll a rendelkezésünkre, mint a veremben.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F39340A-099D-4A06-ACC7-7A33DE21A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F34BF0-D689-4A92-8C58-F4AEA759099D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1DCC186-3430-43DE-9868-77DF0884A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F7CFEEF-D8A2-40BC-9BBB-2828DF8AE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322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086FBB6-9F56-4247-B701-7E93C04F8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Emlékeztető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C6984AA-5292-481A-B716-DEF0D1C06A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sz="2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new</a:t>
            </a:r>
            <a:r>
              <a:rPr lang="hu-HU" sz="2400" b="1" dirty="0"/>
              <a:t>:</a:t>
            </a:r>
            <a:r>
              <a:rPr lang="hu-HU" sz="2400" dirty="0"/>
              <a:t> egy, vagy több, egymás után elhelyezkedő elemnek </a:t>
            </a:r>
            <a:r>
              <a:rPr lang="hu-HU" sz="2400" dirty="0" err="1"/>
              <a:t>foglalódik</a:t>
            </a:r>
            <a:r>
              <a:rPr lang="hu-HU" sz="2400" dirty="0"/>
              <a:t> hely a memóriában. </a:t>
            </a:r>
          </a:p>
          <a:p>
            <a:r>
              <a:rPr lang="hu-HU" sz="2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delete</a:t>
            </a:r>
            <a:r>
              <a:rPr lang="hu-H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[]</a:t>
            </a:r>
            <a:r>
              <a:rPr lang="hu-HU" sz="2400" b="1" dirty="0"/>
              <a:t>: </a:t>
            </a:r>
            <a:r>
              <a:rPr lang="hu-HU" sz="2400" dirty="0"/>
              <a:t>a lefoglalt tárterület felszabadítása.</a:t>
            </a:r>
          </a:p>
          <a:p>
            <a:pPr marL="0" indent="0">
              <a:buNone/>
            </a:pPr>
            <a:r>
              <a:rPr lang="hu-HU" sz="2400" dirty="0"/>
              <a:t>Szabványos könyvtárfüggvények a </a:t>
            </a:r>
            <a:r>
              <a:rPr lang="hu-HU" sz="2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cstdlib</a:t>
            </a:r>
            <a:r>
              <a:rPr lang="hu-HU" sz="2400" i="1" dirty="0"/>
              <a:t> </a:t>
            </a:r>
            <a:r>
              <a:rPr lang="hu-HU" sz="2400" dirty="0"/>
              <a:t>fejállományban: </a:t>
            </a:r>
          </a:p>
          <a:p>
            <a:r>
              <a:rPr lang="hu-HU" sz="2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malloc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 ()</a:t>
            </a:r>
            <a:r>
              <a:rPr lang="hu-HU" sz="2400" i="1" dirty="0"/>
              <a:t>:</a:t>
            </a:r>
            <a:r>
              <a:rPr lang="hu-HU" sz="2400" dirty="0"/>
              <a:t> adott bájtméretű területet foglal le, és visszaadja a kezdőcímét</a:t>
            </a:r>
          </a:p>
          <a:p>
            <a:r>
              <a:rPr lang="hu-HU" sz="2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calloc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 ()</a:t>
            </a:r>
            <a:r>
              <a:rPr lang="hu-HU" sz="2400" dirty="0"/>
              <a:t>: a tárterület méretét elemszám, elemméret formában kell megadni; lenullázza a lefoglalt memóriablokkot</a:t>
            </a:r>
          </a:p>
          <a:p>
            <a:r>
              <a:rPr lang="hu-HU" sz="2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realloc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 ()</a:t>
            </a:r>
            <a:r>
              <a:rPr lang="hu-HU" sz="2400" i="1" dirty="0"/>
              <a:t>:</a:t>
            </a:r>
            <a:r>
              <a:rPr lang="hu-HU" sz="2400" dirty="0"/>
              <a:t> </a:t>
            </a:r>
            <a:r>
              <a:rPr lang="hu-HU" sz="2400" dirty="0" err="1"/>
              <a:t>újraméretezi</a:t>
            </a:r>
            <a:r>
              <a:rPr lang="hu-HU" sz="2400" dirty="0"/>
              <a:t> a már lefoglalt memóriaterületet, megőrizve annak eredeti tartalmát (ha nagyobbat foglalunk)</a:t>
            </a:r>
          </a:p>
          <a:p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free ()</a:t>
            </a:r>
            <a:r>
              <a:rPr lang="hu-HU" sz="2400" i="1" dirty="0"/>
              <a:t>: </a:t>
            </a:r>
            <a:r>
              <a:rPr lang="hu-HU" sz="2400" dirty="0"/>
              <a:t>felszabadítja a lefoglalt területet.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F275D97-F5B4-4CA8-A183-37FED142F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AC94CD-85B6-4A5B-A37A-330FDBCF3634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72A23BC-8912-4919-B4C3-63C9F3035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B76ABE1-57FF-48C8-A3F0-DAFE39B3F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488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59D1ECD-7AE0-4B52-889D-37B7EC501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Egydimenziós dinamikus tömbök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B75CEC3-DAB4-48F8-A810-E409E3321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/>
              <a:t>Általánosan</a:t>
            </a:r>
            <a:endParaRPr lang="hu-HU" sz="2800" dirty="0"/>
          </a:p>
          <a:p>
            <a:pPr marL="0" indent="0">
              <a:buNone/>
            </a:pPr>
            <a:r>
              <a:rPr lang="hu-HU" sz="2800" i="1" dirty="0"/>
              <a:t>	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típus *mutató;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	mutató = 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new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 típus [elemszám];</a:t>
            </a:r>
          </a:p>
          <a:p>
            <a:r>
              <a:rPr lang="hu-HU" sz="2400" dirty="0"/>
              <a:t>Tömbök esetén különösen fontos, hogy ne feledkezzünk meg a lefoglalt memória szabaddá tételéről:</a:t>
            </a:r>
          </a:p>
          <a:p>
            <a:pPr marL="0" indent="0">
              <a:buNone/>
            </a:pPr>
            <a:r>
              <a:rPr lang="hu-HU" sz="2400" dirty="0"/>
              <a:t>	</a:t>
            </a: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delete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[] mutató; </a:t>
            </a:r>
          </a:p>
          <a:p>
            <a:pPr marL="0" indent="0">
              <a:buNone/>
            </a:pP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Példa:</a:t>
            </a:r>
          </a:p>
          <a:p>
            <a:pPr marL="0" indent="0">
              <a:buNone/>
            </a:pPr>
            <a:r>
              <a:rPr lang="hu-HU" sz="2400" dirty="0"/>
              <a:t>Töltsük fel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n</a:t>
            </a:r>
            <a:r>
              <a:rPr lang="hu-HU" sz="2400" dirty="0"/>
              <a:t> elemű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/>
              <a:t> tömböt véletlenszámokkal.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D52FA8A-48CA-4741-878B-AA3CB8DCE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22CC4C-E68D-49A9-8457-A26143198FD4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1CFD14-46EE-4340-9D3A-555546ED1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94EB8CF-17F5-4685-BB8A-DDCBFD801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890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D6B7118-B11B-4A36-83E6-9A4EB9B5D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0"/>
            <a:ext cx="1104900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main() {	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long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*adatok,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meret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cout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&lt;&lt; "A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tomb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merete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= "; cin &gt;&gt;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meret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 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cin.get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();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try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{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 adatok =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new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long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[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meret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]; 	                        		  // memóriafoglalás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}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catch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(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bad_alloc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) {			                     			// sikertelen foglalás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cerr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&lt;&lt;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endl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&lt;&lt; "Nincs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eleg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memoria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! " &lt;&lt;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endl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return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-1;  				   		    // kilépünk a programból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}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srand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unsigned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time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(0)));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for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i = 0; i &lt;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meret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 i++) {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   adatok[i] =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rand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() % 2020;                           // a tömb feltöltése véletlen számokkal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for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i = 0; i &lt;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meret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 i++) 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 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cout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&lt;&lt;  adatok[i]  &lt;&lt;  " "; 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cout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&lt;&lt;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endl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delete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[] adatok;	                   		         // a lefoglalt memória felszabadítása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}</a:t>
            </a: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247516E9-2338-418E-AE65-9B4475D59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107356-C8B8-412E-8419-45A0A97A4F85}" type="datetime1">
              <a:rPr lang="hu-HU" smtClean="0"/>
              <a:t>2021. 11. 11.</a:t>
            </a:fld>
            <a:endParaRPr lang="en-GB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17A782B3-CECE-49D3-8AB0-7B9375D0B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116C4D5F-9202-4DC8-9328-279185CEA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431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C51809-6AE9-4DD8-AB88-BD2129D59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A tömb lehet statikus és lehet </a:t>
            </a:r>
            <a:b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dinamikus adatszerkezet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5F84EDE-FDC7-4344-9CE0-9A508852E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>
              <a:buFont typeface="Wingdings"/>
              <a:buChar char=""/>
              <a:defRPr/>
            </a:pPr>
            <a:r>
              <a:rPr lang="hu-HU" sz="2400" dirty="0">
                <a:cs typeface="Arial" charset="0"/>
              </a:rPr>
              <a:t>A </a:t>
            </a:r>
            <a:r>
              <a:rPr lang="hu-HU" sz="2400" dirty="0"/>
              <a:t>statikusan implementált </a:t>
            </a:r>
            <a:r>
              <a:rPr lang="hu-HU" sz="2400" dirty="0">
                <a:cs typeface="Arial" charset="0"/>
              </a:rPr>
              <a:t>tömbök számára lefoglalt tárrész (memória)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ugyanaz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és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ugyanakkora méretű </a:t>
            </a:r>
            <a:r>
              <a:rPr lang="hu-HU" sz="2400" dirty="0">
                <a:cs typeface="Arial" charset="0"/>
              </a:rPr>
              <a:t>a lefoglalás pillanatától kezdődően a program végrehajtásának végéig. </a:t>
            </a:r>
            <a:endParaRPr lang="hu-HU" sz="2400" dirty="0"/>
          </a:p>
          <a:p>
            <a:pPr marL="411480">
              <a:buFont typeface="Wingdings"/>
              <a:buChar char=""/>
              <a:defRPr/>
            </a:pPr>
            <a:r>
              <a:rPr lang="hu-HU" sz="2400" dirty="0">
                <a:cs typeface="Arial" charset="0"/>
              </a:rPr>
              <a:t>Ezek az adatszerkezetek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megszületnek</a:t>
            </a:r>
            <a:r>
              <a:rPr lang="hu-HU" sz="2400" dirty="0">
                <a:cs typeface="Arial" charset="0"/>
              </a:rPr>
              <a:t> egy adott pillanatban és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változatlanul léteznek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hu-HU" sz="2400" dirty="0">
                <a:cs typeface="Arial" charset="0"/>
              </a:rPr>
              <a:t>a program bezárásáig.  </a:t>
            </a:r>
            <a:endParaRPr lang="hu-HU" sz="2400" dirty="0"/>
          </a:p>
          <a:p>
            <a:pPr marL="411480">
              <a:buFont typeface="Wingdings"/>
              <a:buChar char=""/>
              <a:defRPr/>
            </a:pPr>
            <a:r>
              <a:rPr lang="hu-HU" sz="2400" dirty="0"/>
              <a:t>Ugyanakkor: a tömböket nem mindig implementáljuk statikusan!</a:t>
            </a:r>
          </a:p>
          <a:p>
            <a:pPr marL="411480">
              <a:buFont typeface="Wingdings"/>
              <a:buChar char=""/>
              <a:defRPr/>
            </a:pPr>
            <a:r>
              <a:rPr lang="hu-HU" sz="2400" dirty="0">
                <a:cs typeface="Arial" charset="0"/>
              </a:rPr>
              <a:t>A tömb elemei azonos típusúak, tehát az adatszerkezet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homogén</a:t>
            </a:r>
            <a:r>
              <a:rPr lang="hu-HU" sz="2400" dirty="0">
                <a:cs typeface="Arial" charset="0"/>
              </a:rPr>
              <a:t>.</a:t>
            </a:r>
            <a:endParaRPr lang="ro-RO" sz="2400" dirty="0"/>
          </a:p>
          <a:p>
            <a:endParaRPr lang="hu-HU" sz="28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D06BF44-F38D-4889-9541-E8C9DD1B6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B74DF0-7697-4AB9-B675-9BB14367D403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963990B-44D2-4BA3-BC14-2E09134E4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C6539DA-F505-4ED7-BCA3-85C3BCEDC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graphicFrame>
        <p:nvGraphicFramePr>
          <p:cNvPr id="7" name="Object 0">
            <a:extLst>
              <a:ext uri="{FF2B5EF4-FFF2-40B4-BE49-F238E27FC236}">
                <a16:creationId xmlns:a16="http://schemas.microsoft.com/office/drawing/2014/main" id="{2FEE09D1-63D2-4BD4-B0F0-528DA8F445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9401395"/>
              </p:ext>
            </p:extLst>
          </p:nvPr>
        </p:nvGraphicFramePr>
        <p:xfrm>
          <a:off x="1524000" y="4980683"/>
          <a:ext cx="8458200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icture" r:id="rId3" imgW="8810244" imgH="1229868" progId="Word.Picture.8">
                  <p:embed/>
                </p:oleObj>
              </mc:Choice>
              <mc:Fallback>
                <p:oleObj name="Picture" r:id="rId3" imgW="8810244" imgH="1229868" progId="Word.Picture.8">
                  <p:embed/>
                  <p:pic>
                    <p:nvPicPr>
                      <p:cNvPr id="15364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980683"/>
                        <a:ext cx="8458200" cy="115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92999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381000"/>
            <a:ext cx="7772400" cy="838200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Háromszögű mátrix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10972800" cy="5181600"/>
          </a:xfrm>
        </p:spPr>
        <p:txBody>
          <a:bodyPr>
            <a:noAutofit/>
          </a:bodyPr>
          <a:lstStyle/>
          <a:p>
            <a:pPr marL="411480">
              <a:lnSpc>
                <a:spcPct val="114000"/>
              </a:lnSpc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 tömbök bizonyos tulajdonságai lehetővé teszik, hogy jelentős méretű tárrészt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mentesítsünk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(takarítsunk meg)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. 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  <a:p>
            <a:pPr marL="0">
              <a:lnSpc>
                <a:spcPct val="114000"/>
              </a:lnSpc>
              <a:spcBef>
                <a:spcPts val="0"/>
              </a:spcBef>
              <a:buNone/>
              <a:defRPr/>
            </a:pPr>
            <a:r>
              <a:rPr lang="hu-HU" sz="11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 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 háromszögű mátrix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egy négyzetes kétdimenziós tömb, amelyben a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főátló fölötti elemek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-val egyenlők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en-US" sz="2400" b="1" i="1" baseline="-25000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ij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0, 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ha j 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&gt; </a:t>
            </a:r>
            <a:r>
              <a:rPr lang="en-US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)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.</a:t>
            </a:r>
            <a:endParaRPr lang="en-US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marL="411480">
              <a:lnSpc>
                <a:spcPct val="114000"/>
              </a:lnSpc>
              <a:buNone/>
              <a:defRPr/>
            </a:pPr>
            <a:r>
              <a:rPr lang="en-US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élda: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első 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=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1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és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utolsó 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=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n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. A mátrix alakja: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  <a:p>
            <a:pPr marL="411480">
              <a:lnSpc>
                <a:spcPct val="114000"/>
              </a:lnSpc>
              <a:buNone/>
              <a:defRPr/>
            </a:pP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11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...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0)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lnSpc>
                <a:spcPct val="114000"/>
              </a:lnSpc>
              <a:buNone/>
              <a:defRPr/>
            </a:pP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21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	a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22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... 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0)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lnSpc>
                <a:spcPct val="114000"/>
              </a:lnSpc>
              <a:buNone/>
              <a:defRPr/>
            </a:pP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31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	a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32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	a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33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... 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0)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lnSpc>
                <a:spcPct val="114000"/>
              </a:lnSpc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...</a:t>
            </a:r>
            <a:endParaRPr lang="ro-RO" sz="2400" b="1" i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lnSpc>
                <a:spcPct val="114000"/>
              </a:lnSpc>
              <a:buNone/>
              <a:defRPr/>
            </a:pP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a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	a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... 	a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nn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)</a:t>
            </a:r>
            <a:r>
              <a:rPr 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endParaRPr lang="hu-H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CD6948-8775-4185-8D89-4310EE1FCB70}" type="datetime1">
              <a:rPr lang="hu-HU" smtClean="0"/>
              <a:t>2021. 11. 11.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324600" y="4691063"/>
            <a:ext cx="43434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Arial" charset="0"/>
              </a:rPr>
              <a:t>A nullától különböző elemek száma: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n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  <a:sym typeface="Symbol" pitchFamily="18" charset="2"/>
              </a:rPr>
              <a:t>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(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n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+ 1)/2</a:t>
            </a: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Arial" charset="0"/>
              </a:rPr>
              <a:t>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68362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Háromszögű mátrix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10744200" cy="5213351"/>
          </a:xfrm>
        </p:spPr>
        <p:txBody>
          <a:bodyPr>
            <a:noAutofit/>
          </a:bodyPr>
          <a:lstStyle/>
          <a:p>
            <a:pPr marL="411480"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Ha szükség van a tárigény csökkentésére, a háromszögű mátrix elemeit egydimenziós tömbben tároljuk: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Cím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Elemek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Sor</a:t>
            </a:r>
            <a:endParaRPr lang="ro-RO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                     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[1, 1]           1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+ 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            </a:t>
            </a:r>
            <a:r>
              <a:rPr lang="hu-HU" sz="12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[2, 1]           2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+ 2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       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[2, </a:t>
            </a:r>
            <a:r>
              <a:rPr lang="hu-HU" sz="2400" b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</a:t>
            </a:r>
            <a:r>
              <a:rPr lang="ro-RO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    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3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h        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[3, 1]           3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+ 4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       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[3, 2]           3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+ 5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       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[3, </a:t>
            </a:r>
            <a:r>
              <a:rPr lang="hu-HU" sz="2400" b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           3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+ 6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       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[4, 1]           4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...                         ...                 ...</a:t>
            </a:r>
            <a:endParaRPr lang="ro-RO" sz="2400" b="1" i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 +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– 1)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n,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   n</a:t>
            </a:r>
            <a:endParaRPr lang="ro-RO" sz="2400" b="1" i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9C8D64-B5D6-46A2-9071-2DF87FCBD308}" type="datetime1">
              <a:rPr lang="hu-HU" smtClean="0"/>
              <a:t>2021. 11. 11.</a:t>
            </a:fld>
            <a:endParaRPr lang="en-GB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Háromszögű mátrix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10972800" cy="4495800"/>
          </a:xfrm>
        </p:spPr>
        <p:txBody>
          <a:bodyPr>
            <a:normAutofit/>
          </a:bodyPr>
          <a:lstStyle/>
          <a:p>
            <a:pPr marL="525780" indent="-457200">
              <a:lnSpc>
                <a:spcPct val="113000"/>
              </a:lnSpc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Ez a tárolás a klasszikussal összehasonlítva 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– 1)/2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bájtot mentesít azáltal, hogy a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-val egyenlő elemeket nem tárolja. 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11480">
              <a:lnSpc>
                <a:spcPct val="113000"/>
              </a:lnSpc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Az eredeti tömb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ij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elemének címe: </a:t>
            </a:r>
          </a:p>
          <a:p>
            <a:pPr marL="411480">
              <a:lnSpc>
                <a:spcPct val="113000"/>
              </a:lnSpc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cím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i="1" baseline="-25000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ij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) =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(1 + 2 + 3 + … +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– 1))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– 1)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=</a:t>
            </a:r>
          </a:p>
          <a:p>
            <a:pPr marL="411480">
              <a:lnSpc>
                <a:spcPct val="113000"/>
              </a:lnSpc>
              <a:buNone/>
              <a:defRPr/>
            </a:pP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    =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– 1)/2 +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– 1)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 marL="411480">
              <a:lnSpc>
                <a:spcPct val="113000"/>
              </a:lnSpc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át kell ugornunk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– 1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sort ahhoz, hogy az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dirty="0" err="1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-edik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sorba jussunk, ahol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darab nullától különböző elem található, amelyek közül az első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– 1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elemet átugorjuk. 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00C07A-316F-486D-AAE0-715E8FD2BBF8}" type="datetime1">
              <a:rPr lang="hu-HU" smtClean="0"/>
              <a:t>2021. 11. 11.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>
          <a:xfrm>
            <a:off x="1995055" y="246929"/>
            <a:ext cx="8229600" cy="1143000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Ritka tömbök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1"/>
            <a:ext cx="6934200" cy="1352729"/>
          </a:xfrm>
        </p:spPr>
        <p:txBody>
          <a:bodyPr>
            <a:normAutofit/>
          </a:bodyPr>
          <a:lstStyle/>
          <a:p>
            <a:pPr marL="411480">
              <a:lnSpc>
                <a:spcPct val="123000"/>
              </a:lnSpc>
              <a:defRPr/>
            </a:pPr>
            <a:r>
              <a:rPr lang="hu-HU" sz="2400" dirty="0">
                <a:cs typeface="Arial" charset="0"/>
              </a:rPr>
              <a:t>A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ritka tömb</a:t>
            </a:r>
            <a:r>
              <a:rPr lang="hu-HU" sz="2400" dirty="0">
                <a:cs typeface="Arial" charset="0"/>
              </a:rPr>
              <a:t>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legtöbb eleme egy bizonyos értékkel </a:t>
            </a:r>
            <a:r>
              <a:rPr lang="hu-HU" sz="2400" dirty="0">
                <a:cs typeface="Arial" charset="0"/>
              </a:rPr>
              <a:t>(például 0-val)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egyenlő</a:t>
            </a:r>
            <a:r>
              <a:rPr lang="hu-HU" sz="2400" dirty="0">
                <a:cs typeface="Arial" charset="0"/>
              </a:rPr>
              <a:t>.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endParaRPr lang="en-US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F79797-4CAA-48C7-A33D-FF6DAC66FAD3}" type="datetime1">
              <a:rPr lang="hu-HU" smtClean="0"/>
              <a:t>2021. 11. 11.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5" name="Szövegdoboz 4"/>
          <p:cNvSpPr txBox="1"/>
          <p:nvPr/>
        </p:nvSpPr>
        <p:spPr>
          <a:xfrm>
            <a:off x="7740073" y="1554540"/>
            <a:ext cx="43757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11480" fontAlgn="auto">
              <a:spcAft>
                <a:spcPts val="0"/>
              </a:spcAft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Példa:</a:t>
            </a:r>
            <a:endParaRPr lang="ro-RO" b="1" i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Times New Roman" pitchFamily="18" charset="0"/>
            </a:endParaRPr>
          </a:p>
          <a:p>
            <a:pPr marL="411480" fontAlgn="auto">
              <a:spcAft>
                <a:spcPts val="0"/>
              </a:spcAft>
              <a:defRPr/>
            </a:pP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 	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5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0 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0     0</a:t>
            </a:r>
            <a:endParaRPr lang="ro-RO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Times New Roman" pitchFamily="18" charset="0"/>
            </a:endParaRPr>
          </a:p>
          <a:p>
            <a:pPr marL="411480" fontAlgn="auto">
              <a:spcAft>
                <a:spcPts val="0"/>
              </a:spcAft>
              <a:defRPr/>
            </a:pP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8	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-2    </a:t>
            </a:r>
            <a:r>
              <a:rPr lang="en-US" sz="1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</a:t>
            </a:r>
            <a:endParaRPr lang="ro-RO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Times New Roman" pitchFamily="18" charset="0"/>
            </a:endParaRPr>
          </a:p>
          <a:p>
            <a:pPr marL="411480" fontAlgn="auto">
              <a:spcAft>
                <a:spcPts val="0"/>
              </a:spcAft>
              <a:defRPr/>
            </a:pP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7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0     0</a:t>
            </a:r>
            <a:endParaRPr lang="hu-HU" dirty="0">
              <a:latin typeface="+mn-lt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609600" y="3017727"/>
            <a:ext cx="10820400" cy="2152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54380" indent="-342900">
              <a:lnSpc>
                <a:spcPct val="113000"/>
              </a:lnSpc>
              <a:buFont typeface="Arial" panose="020B0604020202020204" pitchFamily="34" charset="0"/>
              <a:buChar char="•"/>
              <a:defRPr/>
            </a:pPr>
            <a:r>
              <a:rPr lang="hu-HU" dirty="0">
                <a:latin typeface="+mn-lt"/>
                <a:cs typeface="Arial" charset="0"/>
              </a:rPr>
              <a:t>Ha nem a kétdimenziós tömböt, hanem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egy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tömörített egydimenziósat </a:t>
            </a:r>
            <a:r>
              <a:rPr lang="hu-HU" dirty="0">
                <a:latin typeface="+mn-lt"/>
                <a:cs typeface="Arial" charset="0"/>
              </a:rPr>
              <a:t>tárolunk, amelyben minden elemérték mellett tároljuk az eredeti tömbben elfoglalt hely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indexeit</a:t>
            </a:r>
            <a:r>
              <a:rPr lang="hu-HU" dirty="0">
                <a:latin typeface="+mn-lt"/>
                <a:cs typeface="Arial" charset="0"/>
              </a:rPr>
              <a:t>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is</a:t>
            </a:r>
            <a:r>
              <a:rPr lang="hu-HU" dirty="0">
                <a:latin typeface="+mn-lt"/>
                <a:cs typeface="Arial" charset="0"/>
              </a:rPr>
              <a:t>, jelentős számú bájtot takaríthatunk meg.</a:t>
            </a:r>
          </a:p>
          <a:p>
            <a:pPr marL="754380" indent="-342900" fontAlgn="auto">
              <a:lnSpc>
                <a:spcPct val="113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>
                <a:latin typeface="+mn-lt"/>
                <a:cs typeface="Arial" charset="0"/>
              </a:rPr>
              <a:t>Legyen a nullától különböző elemek száma </a:t>
            </a:r>
            <a:r>
              <a:rPr lang="hu-HU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nn</a:t>
            </a:r>
            <a:r>
              <a:rPr lang="hu-HU" dirty="0">
                <a:latin typeface="+mn-lt"/>
                <a:cs typeface="Arial" charset="0"/>
              </a:rPr>
              <a:t>. </a:t>
            </a:r>
          </a:p>
          <a:p>
            <a:pPr marL="754380" indent="-342900" fontAlgn="auto">
              <a:lnSpc>
                <a:spcPct val="113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>
                <a:latin typeface="+mn-lt"/>
                <a:cs typeface="Arial" charset="0"/>
              </a:rPr>
              <a:t>A klasszikus ábrázolás elpazarol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(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utolsó</a:t>
            </a:r>
            <a:r>
              <a:rPr lang="hu-HU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1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  <a:sym typeface="Symbol" pitchFamily="18" charset="2"/>
              </a:rPr>
              <a:t>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</a:t>
            </a:r>
            <a:r>
              <a:rPr lang="en-US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utols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ó</a:t>
            </a:r>
            <a:r>
              <a:rPr lang="hu-HU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2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– </a:t>
            </a:r>
            <a:r>
              <a:rPr lang="hu-HU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nn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)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  <a:sym typeface="Symbol" pitchFamily="18" charset="2"/>
              </a:rPr>
              <a:t>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h</a:t>
            </a:r>
            <a:r>
              <a:rPr lang="en-US" dirty="0">
                <a:latin typeface="+mn-lt"/>
                <a:cs typeface="Arial" charset="0"/>
              </a:rPr>
              <a:t> </a:t>
            </a:r>
            <a:r>
              <a:rPr lang="en-US" dirty="0" err="1">
                <a:latin typeface="+mn-lt"/>
                <a:cs typeface="Arial" charset="0"/>
              </a:rPr>
              <a:t>bájtot</a:t>
            </a:r>
            <a:r>
              <a:rPr lang="en-US" dirty="0">
                <a:latin typeface="+mn-lt"/>
                <a:cs typeface="Arial" charset="0"/>
              </a:rPr>
              <a:t>.</a:t>
            </a:r>
            <a:endParaRPr lang="hu-HU" dirty="0">
              <a:latin typeface="+mn-lt"/>
              <a:cs typeface="Arial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A ritka mátrix ábrázolása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10972800" cy="4724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 sűrített tö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mb elemei: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&lt;sor, oszlop, érték&gt; </a:t>
            </a:r>
            <a:endParaRPr lang="en-US" sz="2400" b="1" i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defRPr/>
            </a:pP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sűr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í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t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é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st sorfolytonosan v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é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gezzük,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z egy sorhoz tartoz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ó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elemek az oszlopindex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ü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k n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vekvő sorrendj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é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ben 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vetik egym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á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st. 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0-t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ó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l 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ü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l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nb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ző elemek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száma: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ro-RO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elemsz</a:t>
            </a:r>
          </a:p>
          <a:p>
            <a:pPr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sorok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é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s oszlopok sz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á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m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a: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ro-RO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sorsz, oszlopsz</a:t>
            </a:r>
          </a:p>
          <a:p>
            <a:pPr>
              <a:defRPr/>
            </a:pPr>
            <a:r>
              <a:rPr lang="ro-RO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MaxElemSzám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a legnagyobb sz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á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m, amely a 0-t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ó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l 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ü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l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nb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ző elemek sz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á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ma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2428F8-EDF0-4C39-808D-449A7CB2BE05}" type="datetime1">
              <a:rPr lang="hu-HU" smtClean="0"/>
              <a:t>2021. 11. 11.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7444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Ritka tömbök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10972800" cy="4572000"/>
          </a:xfrm>
        </p:spPr>
        <p:txBody>
          <a:bodyPr>
            <a:noAutofit/>
          </a:bodyPr>
          <a:lstStyle/>
          <a:p>
            <a:pPr marL="411480">
              <a:buNone/>
              <a:defRPr/>
            </a:pP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Index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sor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oszlop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érték</a:t>
            </a:r>
            <a:endParaRPr lang="ro-RO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      1        3             5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      2        1             8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            2        5            -2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4            3        2             7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Ez az ábrázolás bonyolítja a mátrix elemeit feldolgozó algoritmusokat, hiszen a feldolgozandó elemet meg kell keresnünk.</a:t>
            </a:r>
          </a:p>
          <a:p>
            <a:pPr marL="411480"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Az elérés már nem közvetlen, mivel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szükség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van egy keresésre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. 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E43D52-88BE-44BA-B4A0-AC7AE7D8AEBD}" type="datetime1">
              <a:rPr lang="hu-HU" smtClean="0"/>
              <a:t>2021. 11. 11.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B101780-6C90-4E40-B4F3-EE21E4399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Ábrázolás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A1A8272-24FB-4DE7-83F2-DB6AE5B2E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hu-HU" sz="2400" dirty="0"/>
              <a:t>A</a:t>
            </a:r>
            <a:r>
              <a:rPr lang="hu-HU" sz="2400" dirty="0">
                <a:cs typeface="Arial" charset="0"/>
              </a:rPr>
              <a:t>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tömörített egydimenziós </a:t>
            </a:r>
            <a:r>
              <a:rPr lang="hu-HU" sz="2400" dirty="0">
                <a:cs typeface="Arial" charset="0"/>
              </a:rPr>
              <a:t>tömbben, minden elemérték mellett tároljuk az eredeti tömbben elfoglalt hely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indexeit</a:t>
            </a:r>
            <a:r>
              <a:rPr lang="hu-HU" sz="2400" dirty="0">
                <a:cs typeface="Arial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is</a:t>
            </a:r>
          </a:p>
          <a:p>
            <a:pPr marL="0" indent="0">
              <a:buNone/>
              <a:defRPr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const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nnmax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= 50; 		 // a nem sajátos értékek (pl. 0) maximális száma</a:t>
            </a:r>
          </a:p>
          <a:p>
            <a:pPr marL="0" indent="0">
              <a:buNone/>
            </a:pP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struct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elem { 			         // a ritka mátrixot ábrázoló tömb elemeinek típusa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	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sor, oszlop; 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float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ertek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;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};</a:t>
            </a:r>
          </a:p>
          <a:p>
            <a:pPr marL="0" indent="0">
              <a:buNone/>
            </a:pP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struct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ritka {                                    		      // a ritka mátrixot ábrázoló struktúra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elem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tomb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[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nnmax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];                                                       		   // a sűrített tömb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hanysor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,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hanyoszlop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;              		     // az eredeti tömb sor- és oszlopszáma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nn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;                                                               		   // a sűrített tömb hossza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};</a:t>
            </a:r>
          </a:p>
          <a:p>
            <a:endParaRPr lang="hu-HU" sz="18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ea typeface="MS Mincho" pitchFamily="49" charset="-128"/>
            </a:endParaRPr>
          </a:p>
          <a:p>
            <a:pPr marL="0" indent="0">
              <a:buNone/>
            </a:pPr>
            <a:endParaRPr lang="hu-HU" sz="24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364A8D-7098-4237-B817-9DA4C4DA2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4A7344-8278-42F1-BF2C-C4F1E1E630BB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1941E7B-0801-4171-B438-DB25E7BBA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4DCED7C-D489-4293-AF75-612057B86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DDA6B-B8B0-48DA-A11A-9AACD3FF2636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2535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9BF0970-2B7F-44C2-9C04-35DBAFFDB0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Feladatok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F3FE2EB1-7005-4424-B402-BCCA572F33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02650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31631" y="274638"/>
            <a:ext cx="10972800" cy="1143000"/>
          </a:xfrm>
        </p:spPr>
        <p:txBody>
          <a:bodyPr>
            <a:no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1. Maximális összegű leghosszabb tömbszakasz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dirty="0"/>
              <a:t>Adott egy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 egész számból álló számsorozat, amely </a:t>
            </a:r>
            <a:r>
              <a:rPr lang="hu-HU" sz="2400" i="1" dirty="0"/>
              <a:t>biztosan tartalmaz legalább egy pozitív számot</a:t>
            </a:r>
            <a:r>
              <a:rPr lang="hu-HU" sz="2400" dirty="0"/>
              <a:t>. Írjunk programot, amely meghatározza azt a </a:t>
            </a:r>
            <a:r>
              <a:rPr lang="hu-HU" sz="2400" i="1" dirty="0"/>
              <a:t>leghosszabb tömbszakaszt</a:t>
            </a:r>
            <a:r>
              <a:rPr lang="hu-HU" sz="2400" dirty="0"/>
              <a:t>, amelynek </a:t>
            </a:r>
            <a:r>
              <a:rPr lang="hu-HU" sz="2400" i="1" dirty="0"/>
              <a:t>összege a lehető legnagyobb</a:t>
            </a:r>
            <a:r>
              <a:rPr lang="hu-HU" sz="2400" dirty="0"/>
              <a:t>. </a:t>
            </a:r>
          </a:p>
          <a:p>
            <a:pPr marL="0" indent="0"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Példa: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10</a:t>
            </a:r>
            <a:r>
              <a:rPr lang="hu-HU" sz="2400" dirty="0"/>
              <a:t>, a sorozat: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1, 2, –6, 3, 4, 5, –2, 10, –5, –6</a:t>
            </a:r>
            <a:r>
              <a:rPr lang="hu-HU" sz="2400" dirty="0"/>
              <a:t>.</a:t>
            </a:r>
            <a:r>
              <a:rPr lang="hu-HU" sz="2400" b="1" dirty="0"/>
              <a:t> </a:t>
            </a:r>
            <a:endParaRPr lang="hu-HU" sz="2400" dirty="0"/>
          </a:p>
          <a:p>
            <a:pPr lvl="0"/>
            <a:r>
              <a:rPr lang="hu-HU" sz="2400" dirty="0"/>
              <a:t>Maximális összeg: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20</a:t>
            </a:r>
            <a:r>
              <a:rPr lang="hu-HU" sz="2400" dirty="0"/>
              <a:t>. </a:t>
            </a:r>
          </a:p>
          <a:p>
            <a:pPr lvl="0"/>
            <a:r>
              <a:rPr lang="hu-HU" sz="2400" dirty="0"/>
              <a:t>A tömbszakasz hossza: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5</a:t>
            </a:r>
            <a:r>
              <a:rPr lang="hu-HU" sz="2400" dirty="0"/>
              <a:t> </a:t>
            </a:r>
          </a:p>
          <a:p>
            <a:pPr lvl="0"/>
            <a:r>
              <a:rPr lang="hu-HU" sz="2400" dirty="0"/>
              <a:t>A tömbszakasz első elemének sorszáma: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4</a:t>
            </a:r>
          </a:p>
          <a:p>
            <a:pPr lvl="0"/>
            <a:r>
              <a:rPr lang="hu-HU" sz="2400" dirty="0"/>
              <a:t>A tömbszakasz utolsó elemének sorszáma: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8</a:t>
            </a:r>
            <a:r>
              <a:rPr lang="hu-HU" sz="2400" dirty="0"/>
              <a:t> </a:t>
            </a:r>
          </a:p>
          <a:p>
            <a:pPr lvl="0"/>
            <a:r>
              <a:rPr lang="hu-HU" sz="2400" dirty="0"/>
              <a:t>A keresett tömbszakasz: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3, 4, 5, –2, 10</a:t>
            </a:r>
            <a:r>
              <a:rPr lang="hu-HU" sz="2400" dirty="0"/>
              <a:t>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2393B93-CE06-4B9D-9B10-4921BCE66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587BD5-E9B9-484C-A7D0-CE1F78288B89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0095009-3FA9-4DEA-97BE-0A951308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DF918D5-2C6A-4D19-8824-D9ED9D829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9588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9578280" cy="1143000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Maximális összegű leghosszabb tömbszakasz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Megoldás</a:t>
            </a:r>
          </a:p>
          <a:p>
            <a:r>
              <a:rPr lang="hu-HU" sz="2400" dirty="0"/>
              <a:t>Generálunk minden </a:t>
            </a:r>
            <a:r>
              <a:rPr lang="hu-HU" sz="2400" i="1" dirty="0"/>
              <a:t>bal</a:t>
            </a:r>
            <a:r>
              <a:rPr lang="hu-HU" sz="2400" dirty="0"/>
              <a:t> és </a:t>
            </a:r>
            <a:r>
              <a:rPr lang="hu-HU" sz="2400" i="1" dirty="0"/>
              <a:t>jobb</a:t>
            </a:r>
            <a:r>
              <a:rPr lang="hu-HU" sz="2400" dirty="0"/>
              <a:t> egész számpárt, ame­lyek­re: </a:t>
            </a:r>
          </a:p>
          <a:p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/>
              </a:rPr>
              <a:t>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bal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/>
              </a:rPr>
              <a:t>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/>
              </a:rPr>
              <a:t>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, és kiszámítjuk a megfelelő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b="1" i="1" baseline="-25000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bal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,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b="1" i="1" baseline="-25000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bal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+1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, ...,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b="1" i="1" baseline="-25000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/>
              <a:t>tömbszakaszok összegét. Közben, kiválasztjuk azt a tömbszakaszt, amelynek összege ma­xi­mális.</a:t>
            </a:r>
          </a:p>
          <a:p>
            <a:r>
              <a:rPr lang="hu-HU" sz="2400" dirty="0"/>
              <a:t>Ennek az algoritmusnak a bonyolultsága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O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baseline="30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3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)</a:t>
            </a:r>
            <a:r>
              <a:rPr lang="hu-HU" sz="2400" dirty="0"/>
              <a:t> mivel három egymásba ágya­zott ciklusból áll. </a:t>
            </a:r>
          </a:p>
          <a:p>
            <a:r>
              <a:rPr lang="hu-HU" sz="2400" dirty="0"/>
              <a:t>Ez a bonyolultság elfogadhatatlan, ezért előbb keresünk egy négyzetes algo­rit­must, majd egy lineárist!</a:t>
            </a:r>
          </a:p>
          <a:p>
            <a:pPr marL="0" indent="0">
              <a:buNone/>
            </a:pPr>
            <a:endParaRPr lang="hu-HU" sz="24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A71D699-0229-4B09-B047-728F61DDF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048436-1B1D-4B68-8E54-301E367B8B59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72C2DFB-9E81-4BBC-8E59-CD3F5CC5E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DE16715-C03B-4B4C-A188-5E676394F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721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6A16899-53F3-4BBD-9820-49363D763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Az elemek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61E495E-A9DD-48EC-B53B-D608FC5C6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11480"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 tömb bármely eleme elérhető (lekérdezhető, értéke megváltoztatható)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O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(1)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időben, mivel a lekérdezés függetlenül attól, hogy milyen indexértékekkel és milyen elemtípusokkal dolgozunk, az elem címének kiszámítását jelenti. 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11480"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gyszerű aritmetikai műveleteket kell elvégezni, amelyeknek száma csak a tömb dimenzióitól függ.</a:t>
            </a:r>
            <a:endParaRPr lang="en-US" sz="2400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 marL="411480">
              <a:lnSpc>
                <a:spcPct val="90000"/>
              </a:lnSpc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Az elem indexe lehet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 marL="411480">
              <a:lnSpc>
                <a:spcPct val="90000"/>
              </a:lnSpc>
              <a:buFont typeface="Wingdings"/>
              <a:buChar char=""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egy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álla</a:t>
            </a:r>
            <a:r>
              <a:rPr lang="en-US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n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dó</a:t>
            </a:r>
            <a:endParaRPr lang="hu-HU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11480">
              <a:lnSpc>
                <a:spcPct val="90000"/>
              </a:lnSpc>
              <a:buFont typeface="Wingdings"/>
              <a:buChar char=""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egy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kifejezés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, amelynek értékét a program fogja kiszámolni a végrehajtás alatt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D451266-29BF-491C-B982-D0BB99FE5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EDFB9A-E04B-47C1-B17E-FC5C350AC44A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70EEE05-EA25-4A81-B826-C5D73A674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71E5DC5-3197-4AFE-8BF7-B502C89D0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2261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MaxÖsszegűTömbszakasz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_1(n, t,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):</a:t>
            </a:r>
          </a:p>
          <a:p>
            <a:pPr marL="0" indent="0"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	    		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bemeneti adatok: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n, t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 kimeneti adat: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t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1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		     		    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 keresett maximális összeg 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Minden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bal = 1, n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végezd el: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 // bal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: a tömbszakasz első elemének indexe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  Minden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jobb = bal, n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végezd el:       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// jobb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: az utolsó elemének indexe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     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0	                                   //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: az aktuális tömbszakasz összege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      Minden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 = bal, jobb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végezd el:</a:t>
            </a:r>
          </a:p>
          <a:p>
            <a:pPr marL="0" indent="0"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		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+ t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      vége(minden)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      Ha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&lt;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akkor 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  	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{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stb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… }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      vége(ha)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  vége(minden)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vége(minden)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Vége(algoritmus)	</a:t>
            </a: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52BFAD8F-C483-466F-946C-D3C6580B5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9461D0-2539-41F7-AA01-5D0DF6A35D08}" type="datetime1">
              <a:rPr lang="hu-HU" smtClean="0"/>
              <a:t>2021. 11. 11.</a:t>
            </a:fld>
            <a:endParaRPr lang="en-GB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7854901C-03B8-42E8-B277-701BAC5D6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15AFDD44-63A4-409A-AFFA-F4D0A6E1A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8573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9722296" cy="1143000"/>
          </a:xfrm>
        </p:spPr>
        <p:txBody>
          <a:bodyPr>
            <a:normAutofit/>
          </a:bodyPr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Maximális összegű leghosszabb tömbszakasz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2. Megoldás</a:t>
            </a:r>
          </a:p>
          <a:p>
            <a:r>
              <a:rPr lang="hu-HU" sz="2400" dirty="0"/>
              <a:t>Észrevesszük, hogy a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</a:t>
            </a:r>
            <a:r>
              <a:rPr lang="hu-HU" sz="2400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+1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...,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jobb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dirty="0"/>
              <a:t>tömbszakasz összegét ki lehet számítani az előző lépésben kiszámolt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</a:t>
            </a:r>
            <a:r>
              <a:rPr lang="hu-HU" sz="2400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+1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...,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jobb</a:t>
            </a:r>
            <a:r>
              <a:rPr lang="hu-HU" sz="2400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</a:t>
            </a:r>
            <a:r>
              <a:rPr lang="hu-HU" sz="2400" b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hu-HU" sz="2400" dirty="0"/>
              <a:t>tömbszakasz összegének segítségével. </a:t>
            </a:r>
          </a:p>
          <a:p>
            <a:r>
              <a:rPr lang="hu-HU" sz="2400" dirty="0"/>
              <a:t>Minden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t</a:t>
            </a:r>
            <a:r>
              <a:rPr lang="hu-HU" sz="2400" b="1" i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</a:t>
            </a:r>
            <a:r>
              <a:rPr lang="hu-HU" sz="2400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+1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...,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jobb</a:t>
            </a:r>
            <a:r>
              <a:rPr lang="hu-HU" sz="2400" dirty="0" err="1"/>
              <a:t>-nak</a:t>
            </a:r>
            <a:r>
              <a:rPr lang="hu-HU" sz="2400" dirty="0"/>
              <a:t> meg­fe­le­lő összeget összehasonlítunk az eddig megtalált maximális összeggel azonnal a kiszámolás után.</a:t>
            </a:r>
          </a:p>
          <a:p>
            <a:r>
              <a:rPr lang="hu-HU" sz="2400" dirty="0"/>
              <a:t>Az algoritmusunk így négyzetes lesz, mivel csak két egymásba ágyazott cik­lust fog tartalmazni: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13D08C2-B823-4BAD-9D5B-54FBF4C99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479B-9AD0-47B0-812B-1077EEAEDA68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8F57E29-F56B-4AC7-A715-4C11AA8D3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E67274B-2B7D-4563-B4DF-A5F380A18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5627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MaxÖsszegűTömbszakasz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_2(n, t,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):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t</a:t>
            </a:r>
            <a:r>
              <a:rPr lang="hu-HU" sz="24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1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                     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bemeneti adatok: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n, t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 kimeneti adat: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	Minden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bal=1,n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végezd el: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0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Minden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jobb = bal, n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végezd el: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		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+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t</a:t>
            </a:r>
            <a:r>
              <a:rPr lang="hu-HU" sz="24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jobb</a:t>
            </a:r>
            <a:endParaRPr lang="hu-HU" sz="2400" baseline="-25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		Ha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&lt;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akkor 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   			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… stb.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		vége(ha)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vége(minden)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	vége(minden)</a:t>
            </a:r>
          </a:p>
          <a:p>
            <a:pPr marL="0" indent="0">
              <a:buNone/>
            </a:pP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)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	</a:t>
            </a:r>
          </a:p>
          <a:p>
            <a:pPr marL="0" indent="0">
              <a:buNone/>
            </a:pPr>
            <a:endParaRPr lang="hu-HU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  <a:hlinkClick r:id="rId2" action="ppaction://hlinkfile"/>
            </a:endParaRP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5F956F28-2D5B-4D95-B5A8-25BC3E05C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2A8EDB-498F-478E-8890-EE18EA3405F4}" type="datetime1">
              <a:rPr lang="hu-HU" smtClean="0"/>
              <a:t>2021. 11. 11.</a:t>
            </a:fld>
            <a:endParaRPr lang="en-GB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3E3B64EF-49B3-4261-8DB2-FE029BB3D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61819E7-7703-4DFC-8F64-6C16087BA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3182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84738" y="274638"/>
            <a:ext cx="9683262" cy="1143000"/>
          </a:xfrm>
        </p:spPr>
        <p:txBody>
          <a:bodyPr>
            <a:normAutofit/>
          </a:bodyPr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Maximális összegű leghosszabb tömbszakasz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9600" y="1600201"/>
            <a:ext cx="10820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3. Megoldás</a:t>
            </a:r>
          </a:p>
          <a:p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A feladat garantálja, hogy a sorozatban van legalább egy pozitív szám! </a:t>
            </a:r>
          </a:p>
          <a:p>
            <a:r>
              <a:rPr lang="hu-HU" sz="2400" dirty="0"/>
              <a:t>Következik, hogy, ha a sorozatnak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–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/>
              <a:t>negatív eleme és egyetlen pozitív ele­me lenne, akkor a maximális összegű tömbszakasz ebből az egyetlen pozitív szám­­ból állna. </a:t>
            </a:r>
          </a:p>
          <a:p>
            <a:r>
              <a:rPr lang="hu-HU" sz="2400" dirty="0"/>
              <a:t>Következik, hogy amíg egy aktuális összeg pozitív, addig az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AktMax</a:t>
            </a:r>
            <a:r>
              <a:rPr lang="hu-HU" sz="2400" dirty="0" err="1"/>
              <a:t>-hoz</a:t>
            </a:r>
            <a:r>
              <a:rPr lang="hu-HU" sz="2400" dirty="0"/>
              <a:t> hozzáadjuk a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dirty="0"/>
              <a:t>-t. </a:t>
            </a:r>
          </a:p>
          <a:p>
            <a:r>
              <a:rPr lang="hu-HU" sz="2400" dirty="0"/>
              <a:t>Ha, egy adott pillanatban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AktMax</a:t>
            </a:r>
            <a:r>
              <a:rPr lang="hu-HU" sz="2400" dirty="0"/>
              <a:t> negatívvá válik, akkor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AktMax</a:t>
            </a:r>
            <a:r>
              <a:rPr lang="hu-HU" sz="2400" dirty="0"/>
              <a:t> új értéke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dirty="0"/>
              <a:t> lesz.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99455DE-817A-4CF8-B9B6-4DE686C1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57413B-DA42-46FC-A14B-473F6A005E9E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FFEEECB-1E33-4D0E-A9B1-CC3B38899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BC4FF4A-BC53-4717-9F0B-862B63711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3113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76200"/>
            <a:ext cx="12192000" cy="6858000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MaxÖsszegűTömbszakasz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_3(n, t, eleje, vége,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):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         		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bemeneti adatok: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n, t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 kimeneti adatok: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, eleje, vége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t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1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 összeg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 kezd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1; eleje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1; vége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1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	Minden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 = 2, n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végezd el: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Ha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összeg &lt; 0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akkor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	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összeg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t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 kezd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különben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összeg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összeg + t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vége(ha)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Ha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&lt; összeg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akkor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		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összeg; eleje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kezd; vége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különben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	Ha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= összeg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és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 – eleje &lt; i – kezd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akkor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		eleje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kezd; vége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	vége(ha)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vége(ha)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vége(minden)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3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</a:t>
            </a:r>
            <a:r>
              <a:rPr lang="en-US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(</a:t>
            </a:r>
            <a:r>
              <a:rPr lang="en-US" sz="23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</a:t>
            </a:r>
            <a:r>
              <a:rPr lang="en-US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)</a:t>
            </a:r>
            <a:endParaRPr lang="hu-HU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0D66F273-D57A-4270-BA76-EA2FC7F5C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ABA62B-1679-4A22-AFE5-E338B7BF7636}" type="datetime1">
              <a:rPr lang="hu-HU" smtClean="0"/>
              <a:t>2021. 11. 11.</a:t>
            </a:fld>
            <a:endParaRPr lang="en-GB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A70F3520-6619-4B7B-8353-A232439EC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670EFCF-95E1-4C85-AAE6-F5F8DFB3E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3327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709EF1A-B5DA-4B0C-8138-C3350E308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2. Körkörös palindrom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73E0000-5CAE-4C51-A760-6D43C2182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base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latin typeface="+mj-lt"/>
              </a:rPr>
              <a:t>Egy természetes számokat tartalmazó sorozatot 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palindrom</a:t>
            </a:r>
            <a:r>
              <a:rPr lang="hu-HU" sz="2400" dirty="0">
                <a:latin typeface="+mj-lt"/>
              </a:rPr>
              <a:t>nak nevezünk, ha balról jobbra ol­vasva, ugyanazt a sorozatot kapjuk, mintha jobbról balra haladva olvasnánk. </a:t>
            </a:r>
          </a:p>
          <a:p>
            <a:pPr fontAlgn="base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latin typeface="+mj-lt"/>
              </a:rPr>
              <a:t>Például az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(1, 2, 3, 2, 1) </a:t>
            </a:r>
            <a:r>
              <a:rPr lang="hu-HU" sz="2400" dirty="0">
                <a:latin typeface="+mj-lt"/>
              </a:rPr>
              <a:t>sorozat palindrom, míg az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(1, 2, 3, 2, 4)</a:t>
            </a:r>
            <a:r>
              <a:rPr lang="hu-HU" sz="2400" dirty="0">
                <a:latin typeface="+mj-lt"/>
              </a:rPr>
              <a:t> nem palindrom. </a:t>
            </a:r>
          </a:p>
          <a:p>
            <a:pPr fontAlgn="base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latin typeface="+mj-lt"/>
              </a:rPr>
              <a:t>Egy természetes számokat tartalmazó sorozat 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körkörös palindrom</a:t>
            </a:r>
            <a:r>
              <a:rPr lang="hu-HU" sz="2400" dirty="0">
                <a:latin typeface="+mj-lt"/>
              </a:rPr>
              <a:t>, ha az elemeinek néhány körkörös permutációjával pa­lindrommá alakítható. Az elemek körkörös permutációja alatt a sorozat elemeinek egy pozíci­óval balra tolását értjük (kivételt képez az első elem, amely a sorozat utolsó pozíciójára ke­rül).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5A0D71B-3742-4EEC-983B-49A471785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A31729-59F7-4E9E-BF67-96BEA42E64CC}" type="datetime1">
              <a:rPr lang="hu-HU" smtClean="0"/>
              <a:t>2021. 11. 11.</a:t>
            </a:fld>
            <a:endParaRPr lang="en-GB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9EA85F1-1956-443B-8A94-882A53CC3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C74049E-081F-47E1-A1DA-4FB8BF7A4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4660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69DC912-A540-46DB-84B9-AAB6980BE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Körkörös palindrom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BE0E197-5C43-488E-A3BF-4B50827031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353800" cy="4525963"/>
          </a:xfrm>
        </p:spPr>
        <p:txBody>
          <a:bodyPr>
            <a:noAutofit/>
          </a:bodyPr>
          <a:lstStyle/>
          <a:p>
            <a:pPr marL="457200" fontAlgn="base">
              <a:lnSpc>
                <a:spcPct val="113000"/>
              </a:lnSpc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/>
              <a:t>Írjunk programot, amely eldönti, hogy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n</a:t>
            </a:r>
            <a:r>
              <a:rPr lang="hu-HU" sz="2400" dirty="0"/>
              <a:t> elemű, természetes számokat tar­talmazó a sorozat körkörös palindrom-e vagy sem, és kiír egy megfelelő üzenetet (Igen/Nem). </a:t>
            </a:r>
          </a:p>
          <a:p>
            <a:pPr marL="457200" fontAlgn="base">
              <a:lnSpc>
                <a:spcPct val="113000"/>
              </a:lnSpc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/>
              <a:t>Ha a döntés eredménye Igen, a program meghatározza azoknak a körkörös permutációknak a számát, amelyekkel a sorozat palindrommá alakítható. </a:t>
            </a:r>
          </a:p>
          <a:p>
            <a:pPr fontAlgn="base">
              <a:lnSpc>
                <a:spcPct val="113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1. Példa: </a:t>
            </a:r>
            <a:r>
              <a:rPr lang="hu-HU" sz="2400" dirty="0"/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a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= (1, 1, 2, 2) </a:t>
            </a:r>
            <a:r>
              <a:rPr lang="hu-HU" sz="2400" dirty="0"/>
              <a:t>sorozat az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(1, 2, 2, 1) </a:t>
            </a:r>
            <a:r>
              <a:rPr lang="hu-HU" sz="2400" dirty="0"/>
              <a:t>egyetlen körkörös permutációval palindrommá alakítható.</a:t>
            </a:r>
          </a:p>
          <a:p>
            <a:pPr fontAlgn="base">
              <a:lnSpc>
                <a:spcPct val="113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2. Példa: </a:t>
            </a:r>
            <a:r>
              <a:rPr lang="hu-HU" sz="2400" dirty="0"/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a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= (3, 4, 3, 2, 1, 1, 2) </a:t>
            </a:r>
            <a:r>
              <a:rPr lang="hu-HU" sz="2400" dirty="0"/>
              <a:t>sorozat öt körkörös permutációval palindrommá alakítha­tó: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(4, 3, 2, 1, 1, 2, 3); (3, 2, 1, 1, 2, 3, 4); (2, 1, 1, 2, 3, 4, 3); (1, 1, 2, 3, 4, 3, 2); (1, 2, 3, 4, 3, 2, 1)</a:t>
            </a:r>
            <a:r>
              <a:rPr lang="hu-HU" sz="2400" dirty="0"/>
              <a:t>. </a:t>
            </a:r>
          </a:p>
          <a:p>
            <a:pPr fontAlgn="base">
              <a:lnSpc>
                <a:spcPct val="113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3. Példa: </a:t>
            </a:r>
            <a:r>
              <a:rPr lang="hu-HU" sz="2400" dirty="0"/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a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= (1, 2, 3) </a:t>
            </a:r>
            <a:r>
              <a:rPr lang="hu-HU" sz="2400" dirty="0"/>
              <a:t>sorozat nem alakítható palindrommá körkörös permutációkkal.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AD84A72-B95C-4B18-BA9D-C352FAB5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81AF51-A584-46D7-8D4D-177031496C9B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B135DBD-FADF-4DF7-9DC1-619C749FE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D47C8DA-AD51-4060-8E24-0ED258A41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3932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7FE9F0E-F1F2-46AF-BD3F-011C1B529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Körkörös palindrom</a:t>
            </a:r>
            <a:endParaRPr lang="hu-H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C8C14BC-40B2-44CE-ADF0-31C984F9D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Megoldás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Nem generáljuk a sorozat körkörös per­mutációit.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Ehelyett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sorozatot meghosszabbít­juk úgy, hogy a végére másoljuk a teljes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sorozatot.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Ebben a sorozatban megtalálhatók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körkörös permutációi, amelyek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hosszúságú tömbszakaszai ennek a megkétszerezett sorozatnak.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Minden lépésben eldöntjük egy-egy ilyen tömbszakaszról, hogy palindrom tulaj­donságú, vagy sem. A tömbszakaszok első elemének indexét 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eleje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változóban, az utolsóét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vége 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változóban tároljuk. </a:t>
            </a:r>
            <a:endParaRPr lang="hu-H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D19F0B7-6216-441F-8FA3-B75F07150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86A0B5-365F-48F3-8227-9F3B9B6A05EC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C98E7CC-2DB5-46EF-AB7F-03ACB1560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4EDB574-BEE1-49D4-B904-926543773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234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3D92BD5-8E67-416C-922F-9E1CE7F42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Körkörös palindrom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8C308D7-3C39-4773-A173-ADA115D15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palindrom(n, a, eleje, vége)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algoritmus eldönti, hogy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aktuális tömbszakasza palindrom tulajdonságú vagy sem. </a:t>
            </a:r>
          </a:p>
          <a:p>
            <a:pPr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Az algoritmusban rendre összehasonlítjuk a sorozat (tömbszakasz) két végén, illetve a végektől egyenlő távol­ságra levő elemeit. </a:t>
            </a:r>
          </a:p>
          <a:p>
            <a:pPr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sorozat bejárása addig tart, amíg az elemek egyenlőek, illetve a két összehasonlítandó elem indexére érvényes, hogy az első nagyobb vagy egyenlő, mint a második. </a:t>
            </a:r>
          </a:p>
          <a:p>
            <a:pPr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 sikerült bejárni a sorozatot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eleje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vége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között, az alprogram </a:t>
            </a:r>
            <a:r>
              <a:rPr lang="hu-HU" sz="2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igaz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hu-HU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térít, különben </a:t>
            </a:r>
            <a:r>
              <a:rPr lang="hu-HU" sz="2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hamis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hu-HU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FBFC96D-45EF-477E-9F9F-6C0EA09F1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D9979B-B8C4-4DC4-8916-08E04001641B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41B470E-D7D3-4064-9BCE-86D4D066C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B5C9C1F-2C4F-46A0-B078-382EAE02C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8878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71308E2-763F-4900-B902-CF5207CEA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Körkörös palindrom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F9354CA-9A15-452C-B038-74413F4E2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palindrom(n, a, eleje, vége) 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alprogramot meghívja a </a:t>
            </a:r>
          </a:p>
          <a:p>
            <a:pPr marL="0" indent="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Times New Roman" panose="02020603050405020304" pitchFamily="18" charset="0"/>
              </a:rPr>
              <a:t>   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ciklikusPalindrom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(n, a)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alprogram, amely implementálja az előbb leírt trükköt.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Így elérjük, hogy nem kell generál­nunk a körkörös permutációkat és rendre vizsgáljuk (legtöbb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-szer), hogy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eleje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vége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közti tömbszakasz palindrom-e vagy sem.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Amikor a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palindrom(n, a, eleje, vége)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algoritmus </a:t>
            </a:r>
            <a:r>
              <a:rPr lang="hu-HU" sz="2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igaz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hu-HU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térít, leállunk, hiszen megtalál­tuk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azon körkörös permutációját, amely palindrom tulajdonságú.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D908195-AB0B-4376-8F18-7D86149AB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999FC8-4690-4AD4-AA81-A4098B05CC90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0B6D325-8B5A-49CE-8B64-E2604589A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BAE76F8-52F3-4D2A-8C56-267CD51E2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758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1D545C-D11C-49C8-8FBD-1EDED32AE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A tömb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D6B70DD-1EFF-492B-BB21-2C2A13686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Megkülönböztetjük: </a:t>
            </a:r>
          </a:p>
          <a:p>
            <a:pPr marL="797814" lvl="1" indent="-342900"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az elemek típusát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alaptípus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)  </a:t>
            </a:r>
          </a:p>
          <a:p>
            <a:pPr marL="797814" lvl="1" indent="-342900"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az indexek típusától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indextípus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). 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 tömb 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&lt;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index, </a:t>
            </a:r>
            <a:r>
              <a:rPr lang="en-US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&gt;</a:t>
            </a:r>
            <a:r>
              <a:rPr lang="en-US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párok halmaza, ahol minden létező indexnek megfelel egy elem.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11480"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Amikor egy programozási nyelvben létrehoztunk egy saját tömbtípust,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két művelet áll a rendelkezésünkre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: </a:t>
            </a:r>
          </a:p>
          <a:p>
            <a:pPr marL="411480"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egy elem lekérdezése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, </a:t>
            </a:r>
          </a:p>
          <a:p>
            <a:pPr marL="411480"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egy elem értékének megváltoztatása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3E11138-0136-45AD-A75D-D36591FBA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BC9210-F76F-473D-911C-10C190F9DF51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9C2A57C-3B10-4182-A5C6-1F4A2CA46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0D66D5-5B34-44F3-95A3-7CC45AB62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9002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CBF38C5-AA1C-4DD7-9048-A6199A57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Körkörös palindrom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852F6BB-4A73-4D04-8870-1DA38882F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277600" cy="4525963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Térítjük az (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1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értéket, mivel az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Amíg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ciklus akkor talált palindrom tulajdonságú részt, amikor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i.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lépés­ben hívta meg a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palindrom(n, a, eleje,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vőge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)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alprogramot (de utána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még nőtt eggyel).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Ez az a szám, ahányszor a körkörös permutálást el kellett volna végeznünk.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 az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Amíg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-</a:t>
            </a:r>
            <a:r>
              <a:rPr lang="hu-HU" sz="2400" dirty="0" err="1">
                <a:cs typeface="Times New Roman" panose="02020603050405020304" pitchFamily="18" charset="0"/>
              </a:rPr>
              <a:t>ból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való kilépés azután történik, miután az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n.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körkörös permutációnak megfelelő lépést is végre­hajtottuk, (következne az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+ 1).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), levonjuk a következtetést, hogy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nem alakít­ható palindrommá körkörös permutálásokkal, és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-1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-et térítünk.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665B764-ABEC-4084-A8C4-61CC175F9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5E83C2-2D51-4330-8D98-81709B0651BE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EB3574-574B-42F2-996E-C1DD6BDC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47DE7C3-FA77-4371-BA2F-7D15B610C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5541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8C43E6F-9A15-4747-9B0F-C5EBFF577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3. Beszúrás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6B98986-759C-4F08-BE85-C19CFA37A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Adott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elemű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 &lt;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n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≤ 10 000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sorozat, amelynek elemei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30 000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-nél kisebb szigorú­an pozitív természetes számok. 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Írjunk programot, amely a sorozat minden eleme után beszúr egy új számot, amely 2-nek az a legnagyobb hatványa, amely kisebb vagy egyenlő az adott elem értékével. </a:t>
            </a:r>
            <a:endParaRPr lang="hu-H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Példa: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ha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4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(3, 1, 24, 9)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akkor az új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sorozat: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(3, 2, 1, 1, 24, 16, 9, 8)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az új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8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(3, 2, 1, 1, 24, 16, 9, 8)</a:t>
            </a:r>
            <a:endParaRPr lang="hu-H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A24FD89-BA57-4214-BBFD-0908526E1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D32FD7-4863-488E-8080-30DEA00E064B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01550AD-A777-4585-900C-BBDD364EB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30A3404-C8E9-4BB2-834E-9EEEE6C01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7511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DB409FB-0A08-4F4C-874E-81D880DF5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Beszúrás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0CBCB0B-CEDB-4531-81AD-B6CE2BAC1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1"/>
            <a:ext cx="10972800" cy="4906964"/>
          </a:xfrm>
        </p:spPr>
        <p:txBody>
          <a:bodyPr>
            <a:noAutofit/>
          </a:bodyPr>
          <a:lstStyle/>
          <a:p>
            <a:pPr marL="0" indent="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Elemzés</a:t>
            </a:r>
          </a:p>
          <a:p>
            <a:pPr marL="0" indent="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Egy </a:t>
            </a:r>
            <a:r>
              <a:rPr lang="hu-HU" sz="2400" dirty="0">
                <a:cs typeface="Times New Roman" panose="02020603050405020304" pitchFamily="18" charset="0"/>
              </a:rPr>
              <a:t>hatékony</a:t>
            </a:r>
            <a:r>
              <a:rPr lang="hu-HU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al­goritmus egyszer fogja bejárni a sorozatot és nem használ segéd adatszerkezete­ket. </a:t>
            </a:r>
            <a:endParaRPr lang="hu-H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Abból a célból, hogy a sorozatot ne kelljen minden lépésben eltolni egy-egy elemmel jobbra (ezáltal helyet szorítva a kettőhatványnak), a sorozatot a vé­gétől az eleje felé haladva dolgozzuk fel. </a:t>
            </a:r>
          </a:p>
          <a:p>
            <a:pPr marL="342900" lvl="0" indent="-34290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Egy bizonyos lépésben elhelyezzük az aktuális elemet a végleges helyére, majd a kettőhatványt utána. </a:t>
            </a:r>
          </a:p>
          <a:p>
            <a:pPr marL="342900" lvl="0" indent="-34290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sorozatot kette­sével járjuk be. Minden elemet egyszer dolgozunk fel, segéd adatszerkezet nél­kül.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4B6580-AF36-4C8C-8D87-665DD5232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63A88C-0C98-41E9-AA08-FE1ECE60FFC7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48CE70D-7244-4A37-9228-794A903C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7E7A5F7-C699-4B50-B8D6-EAC3D2812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6054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31E3CA6-61C3-4A8E-8396-0A8CC04DE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4. Megfeleltetés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361BDC-78B2-4E38-AEA1-D2245849E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Legyen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elemű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≤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≤ 10 000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elemű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≤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≤ 10 000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sorozat, amelyek­nek elemei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30 000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-nél kisebb természetes számok. </a:t>
            </a:r>
          </a:p>
          <a:p>
            <a:pPr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„</a:t>
            </a:r>
            <a:r>
              <a:rPr lang="hu-HU" sz="2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megfeleltethető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”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sorozatnak, ha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sorozatot fel tudjuk osztani </a:t>
            </a:r>
            <a:r>
              <a:rPr lang="hu-HU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diszjunkt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tömbszakaszokra úgy, hogy teljesüljenek a következő tulajdonságok:</a:t>
            </a:r>
          </a:p>
          <a:p>
            <a:pPr lvl="1" indent="-34290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 az összes tömbszakaszt, a felosztás sorrendjében, egymás után ragasztjuk, megkap­juk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sorozatot;</a:t>
            </a:r>
          </a:p>
          <a:p>
            <a:pPr lvl="1" indent="-34290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 az összes tömbszakaszt, a felosztás sorrendjében, behelyettesítjük a megfelelő tömb­szakasz elemeinek összegével, megkapjuk, rendre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elemeit.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9B62BB7-2426-4A55-B830-373E94A8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4B19B-E0BE-47EB-B269-E001B1D3A459}" type="datetime1">
              <a:rPr lang="hu-HU" smtClean="0"/>
              <a:t>2021. 11. 11.</a:t>
            </a:fld>
            <a:endParaRPr lang="en-GB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82F70AD-89DF-4E0C-8B49-22EF3F565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4AFD40B-09C5-42B2-A690-5B4CC9EE3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1479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A14EA51-CE0B-4BAB-8D38-2A481B9CB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4. Megfeleltetés 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164F323-F48C-49CD-8BDF-83B63CC02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4708526"/>
          </a:xfrm>
        </p:spPr>
        <p:txBody>
          <a:bodyPr>
            <a:noAutofit/>
          </a:bodyPr>
          <a:lstStyle/>
          <a:p>
            <a:pPr marL="114300" indent="0">
              <a:lnSpc>
                <a:spcPct val="112000"/>
              </a:lnSpc>
              <a:spcBef>
                <a:spcPts val="5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Írjunk programot, amely eldönti, hogy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</a:t>
            </a:r>
            <a:r>
              <a:rPr lang="hu-HU" sz="2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megfeleltethető vagy sem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sorozatnak. Ha igen, írjuk ki annak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sorozatban található elemnek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indexét, amely egyenlő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leghosszabb tömbszakaszához 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maxHossz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hosszúságú) 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tartozó elemek összegével. 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Ha több leghosszabb tömbszakasz létezik, az elsőt vesszük figyelembe. Ha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válasz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értéke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hamis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és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maxHossz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értéke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-1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hu-H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2000"/>
              </a:lnSpc>
              <a:spcBef>
                <a:spcPts val="5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Példa: 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12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6, 3, 4, 1, 6, 4, 6, 1, 7, 1, 8, 7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4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(13, 7, 18, 16)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akkor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válasz = igaz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mivel: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 + 3 + 4 = 13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+ 6 = 7, 4 + 6 + 1 + 7 = 18, 1 + 8 + 7 = 16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Ezek sze­rint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3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maxHossz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4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12000"/>
              </a:lnSpc>
              <a:spcBef>
                <a:spcPts val="5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Példa: 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17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(10, 12, 11, 2, 2, 3, 2, 3, 13, 3, 41, 5, 4, 5, 6, 5, 2)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6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(33, 4, 15, 41, 25, 2)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akkor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válasz = hamis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mivel: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 + 12 + 11 = 33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+ 2 = 4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de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+ 2 + 3 &lt; 15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és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+ 2 + 3 + 13 &gt; 15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Tehát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b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15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értéket nem tudjuk megfeleltetni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egyik tömbszakaszának sem.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F8D2A00-89A2-465C-B8A9-8BB1BB414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ED0DBA-B84A-4353-926E-162D9D1DD46F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417A17D-C89E-4BE0-8B09-156FCE8A5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84AAF8B-89D0-439E-A6C8-DDDC61EF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805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3F5D24F-CA40-4358-B6B0-293216E38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Megfeleltetés </a:t>
            </a:r>
            <a:r>
              <a:rPr lang="hu-HU" dirty="0"/>
              <a:t>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F96274F-1CE9-43F0-AED9-905C04B1FD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fontAlgn="base">
              <a:lnSpc>
                <a:spcPct val="115000"/>
              </a:lnSpc>
              <a:spcAft>
                <a:spcPts val="8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Megoldás</a:t>
            </a:r>
          </a:p>
          <a:p>
            <a:pPr marL="457200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Ha az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cs typeface="Times New Roman" panose="02020603050405020304" pitchFamily="18" charset="0"/>
              </a:rPr>
              <a:t> sorozat mérete kisebb, mint a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sorozaté, nincs megoldás, hiszen – bármilyen értékei is lennének a két sorozat elemeinek – a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sorozatban maradnának elemek, amelyeknek nincs mit megfeleltetni.</a:t>
            </a:r>
          </a:p>
          <a:p>
            <a:pPr marL="457200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Célszerű a két sorozatot párhuzamosan bejárni. Az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cs typeface="Times New Roman" panose="02020603050405020304" pitchFamily="18" charset="0"/>
              </a:rPr>
              <a:t> sorozat elemeit addig adjuk össze az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összeg</a:t>
            </a:r>
            <a:r>
              <a:rPr lang="hu-HU" sz="2400" dirty="0">
                <a:cs typeface="Times New Roman" panose="02020603050405020304" pitchFamily="18" charset="0"/>
              </a:rPr>
              <a:t> változóban amíg ez az összeg kisebb vagy egyenlő a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 aktuális elemének értékével. </a:t>
            </a:r>
          </a:p>
          <a:p>
            <a:pPr marL="457200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Ha a parciális összeg egy adott elem összeadása után egyenlő a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 aktuális elemével, haladunk tovább mindkét sorozatban.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4DA4ACB-4E49-4DB8-9696-B1BF81D5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737519-F311-452C-99A5-7FF27E2B2623}" type="datetime1">
              <a:rPr lang="hu-HU" smtClean="0"/>
              <a:t>2021. 11. 11.</a:t>
            </a:fld>
            <a:endParaRPr lang="en-GB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097ED03-B2A3-454A-B650-00EE124F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4CC8CC5-056B-483A-8E2C-649524F26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9197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6E19E20-648F-497A-9812-64E3E89F3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Megfeleltetés 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9D3CF44-9073-4C04-BCA4-346D405FF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Ha a parciális összeg nagyobb, mint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 aktuális eleme, az algoritmus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hamis</a:t>
            </a:r>
            <a:r>
              <a:rPr lang="hu-HU" dirty="0">
                <a:cs typeface="Times New Roman" panose="02020603050405020304" pitchFamily="18" charset="0"/>
              </a:rPr>
              <a:t>-</a:t>
            </a:r>
            <a:r>
              <a:rPr lang="hu-HU" dirty="0" err="1">
                <a:cs typeface="Times New Roman" panose="02020603050405020304" pitchFamily="18" charset="0"/>
              </a:rPr>
              <a:t>at</a:t>
            </a:r>
            <a:r>
              <a:rPr lang="hu-HU" sz="2400" dirty="0">
                <a:cs typeface="Times New Roman" panose="02020603050405020304" pitchFamily="18" charset="0"/>
              </a:rPr>
              <a:t> fog téríteni, mivel nem lehet elvégezni a megfeleltetést.</a:t>
            </a:r>
          </a:p>
          <a:p>
            <a:pPr marL="457200">
              <a:lnSpc>
                <a:spcPct val="115000"/>
              </a:lnSpc>
              <a:spcAft>
                <a:spcPts val="8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Abban a különleges esetben, amikor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cs typeface="Times New Roman" panose="02020603050405020304" pitchFamily="18" charset="0"/>
              </a:rPr>
              <a:t> sorozat bejárása véget ér, de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sorozatban még vannak elemek, szintén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hamis</a:t>
            </a:r>
            <a:r>
              <a:rPr lang="hu-HU" sz="2800" dirty="0">
                <a:cs typeface="Times New Roman" panose="02020603050405020304" pitchFamily="18" charset="0"/>
              </a:rPr>
              <a:t>-</a:t>
            </a:r>
            <a:r>
              <a:rPr lang="hu-HU" sz="2800" dirty="0" err="1">
                <a:cs typeface="Times New Roman" panose="02020603050405020304" pitchFamily="18" charset="0"/>
              </a:rPr>
              <a:t>at</a:t>
            </a:r>
            <a:r>
              <a:rPr lang="hu-HU" sz="2400" dirty="0">
                <a:cs typeface="Times New Roman" panose="02020603050405020304" pitchFamily="18" charset="0"/>
              </a:rPr>
              <a:t> térítünk.</a:t>
            </a: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cs typeface="Times New Roman" panose="02020603050405020304" pitchFamily="18" charset="0"/>
              </a:rPr>
              <a:t> sorozat maximális hosszúságú tömbszakaszának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maxHossz</a:t>
            </a:r>
            <a:r>
              <a:rPr lang="hu-HU" sz="2400" dirty="0">
                <a:cs typeface="Times New Roman" panose="02020603050405020304" pitchFamily="18" charset="0"/>
              </a:rPr>
              <a:t> hosszát meghatározzuk a két sorozat bejárása során, anélkül, hogy újra bejárnánk a sorozatokat vagy a tömbszakaszokat. </a:t>
            </a: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A maximális hosszúságú tömbszakasz méretét akkor aktualizáljuk, amikor sikerült „előállítani”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 aktuális elemét.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0553E49-A3F2-49AE-98CB-3AC23641E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9E3185-4054-422B-97D8-C50337A6DCA4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74C7023-2E16-485F-827F-79D9F0100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79BEEF0-6D7D-490F-9E08-DE35B8274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1580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5D18D08-76CF-4E40-B6F1-277FBBECA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5. „Erős” számok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2DED8F0-2FF7-4078-BAF0-4DD515054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125200" cy="4525963"/>
          </a:xfrm>
        </p:spPr>
        <p:txBody>
          <a:bodyPr>
            <a:normAutofit/>
          </a:bodyPr>
          <a:lstStyle/>
          <a:p>
            <a:r>
              <a:rPr lang="hu-HU" sz="2400" dirty="0"/>
              <a:t>Egy nullától különböző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sz</a:t>
            </a:r>
            <a:r>
              <a:rPr lang="hu-HU" sz="2400" dirty="0"/>
              <a:t> természetes számnak az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erőssége</a:t>
            </a:r>
            <a:r>
              <a:rPr lang="hu-HU" sz="2400" dirty="0"/>
              <a:t>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, ha bináris alakjában pontosan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 darab 1-es szám­jegy található. </a:t>
            </a:r>
          </a:p>
          <a:p>
            <a:r>
              <a:rPr lang="hu-HU" sz="2400" dirty="0"/>
              <a:t>Például, a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23</a:t>
            </a:r>
            <a:r>
              <a:rPr lang="hu-HU" sz="2400" dirty="0"/>
              <a:t> erőssége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hu-HU" sz="2400" dirty="0"/>
              <a:t> (kettes számrendszerben felírva,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hu-HU" sz="2400" dirty="0"/>
              <a:t> darab 1-es számjegye van). </a:t>
            </a:r>
          </a:p>
          <a:p>
            <a:r>
              <a:rPr lang="hu-HU" sz="2400" dirty="0"/>
              <a:t>Adott szám­sorozat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erősségű csoport</a:t>
            </a:r>
            <a:r>
              <a:rPr lang="hu-HU" sz="2400" dirty="0"/>
              <a:t>jának nevezzük azt a részsorozatot, amely a sorozat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 erősségű elemeit tartalmazza, az elemek eredeti sorrendjében. </a:t>
            </a:r>
          </a:p>
          <a:p>
            <a:r>
              <a:rPr lang="hu-HU" sz="2400" dirty="0"/>
              <a:t>Például,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hu-HU" sz="2400" dirty="0">
                <a:solidFill>
                  <a:srgbClr val="0000FF"/>
                </a:solidFill>
              </a:rPr>
              <a:t>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(7, 12, 3, 13, 24, 19)</a:t>
            </a:r>
            <a:r>
              <a:rPr lang="hu-HU" sz="2400" dirty="0"/>
              <a:t>, sorozat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2</a:t>
            </a:r>
            <a:r>
              <a:rPr lang="hu-HU" sz="2400" dirty="0"/>
              <a:t> </a:t>
            </a:r>
            <a:r>
              <a:rPr lang="hu-HU" sz="2400" i="1" dirty="0"/>
              <a:t>erősségű</a:t>
            </a:r>
            <a:r>
              <a:rPr lang="hu-HU" sz="2400" dirty="0"/>
              <a:t> </a:t>
            </a:r>
            <a:r>
              <a:rPr lang="hu-HU" sz="2400" i="1" dirty="0"/>
              <a:t>csoportja </a:t>
            </a:r>
            <a:r>
              <a:rPr lang="hu-HU" sz="2400" dirty="0"/>
              <a:t>a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(12, 3, 24)</a:t>
            </a:r>
            <a:r>
              <a:rPr lang="hu-HU" sz="2400" dirty="0"/>
              <a:t> részsorozat.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68DB347-BBF5-466E-B622-C62EBC665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1D21-01AC-4E6E-86BE-0427CC14C649}" type="datetime1">
              <a:rPr lang="hu-HU" smtClean="0"/>
              <a:t>2021. 11. 11.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6680144-EABA-4955-8D38-4E73F6405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47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FD879BF-9F6D-44A1-8CD9-07029AC0E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36227537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71806EB-2A02-4551-9496-FB2825526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„Erős” számok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E648096-9934-4506-B681-CA7369794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3000"/>
              </a:lnSpc>
              <a:spcAft>
                <a:spcPts val="600"/>
              </a:spcAft>
            </a:pPr>
            <a:r>
              <a:rPr lang="hu-HU" sz="2400" dirty="0"/>
              <a:t>Írjunk programot, amely meghatároz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minden erősségi csoportot</a:t>
            </a:r>
            <a:r>
              <a:rPr lang="hu-HU" sz="2400" dirty="0"/>
              <a:t>, amelyek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dirty="0"/>
              <a:t>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&lt;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&lt; 100</a:t>
            </a:r>
            <a:r>
              <a:rPr lang="hu-HU" sz="2400" dirty="0"/>
              <a:t>) elemű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sz="2400" dirty="0"/>
              <a:t> sorozat elemeiből létrehoz­hatók. </a:t>
            </a:r>
          </a:p>
          <a:p>
            <a:pPr>
              <a:lnSpc>
                <a:spcPct val="113000"/>
              </a:lnSpc>
              <a:spcAft>
                <a:spcPts val="600"/>
              </a:spcAft>
            </a:pPr>
            <a:r>
              <a:rPr lang="hu-HU" sz="2400" dirty="0"/>
              <a:t>Az elemek különböző természetes számok és kisebbek, mint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30000</a:t>
            </a:r>
            <a:r>
              <a:rPr lang="hu-HU" sz="2400" dirty="0"/>
              <a:t>. </a:t>
            </a:r>
          </a:p>
          <a:p>
            <a:pPr>
              <a:lnSpc>
                <a:spcPct val="113000"/>
              </a:lnSpc>
              <a:spcAft>
                <a:spcPts val="600"/>
              </a:spcAft>
            </a:pPr>
            <a:r>
              <a:rPr lang="hu-HU" sz="2400" dirty="0"/>
              <a:t>A kimenet a csoportok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csSzáma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dirty="0"/>
              <a:t>darabszáma és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csoportok</a:t>
            </a:r>
            <a:r>
              <a:rPr lang="hu-HU" sz="2400" dirty="0"/>
              <a:t> (a létrehozott csoportok, erősségük szerint növekvően rendezve; a csoporton belül az elemek sorrendje tetszőleges). </a:t>
            </a:r>
          </a:p>
          <a:p>
            <a:pPr marL="0" indent="0" fontAlgn="base">
              <a:lnSpc>
                <a:spcPct val="113000"/>
              </a:lnSpc>
              <a:spcAft>
                <a:spcPts val="600"/>
              </a:spcAft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Példa: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dirty="0"/>
              <a:t>ha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6</a:t>
            </a:r>
            <a:r>
              <a:rPr lang="hu-HU" sz="2400" dirty="0"/>
              <a:t> és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(12, 3, 24, 16, 15, 32)</a:t>
            </a:r>
            <a:r>
              <a:rPr lang="hu-HU" sz="2400" dirty="0"/>
              <a:t>, akkor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csSzáma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3</a:t>
            </a:r>
            <a:r>
              <a:rPr lang="hu-HU" sz="2400" dirty="0"/>
              <a:t>, és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csoportok</a:t>
            </a:r>
            <a:r>
              <a:rPr lang="hu-HU" sz="2400" dirty="0"/>
              <a:t>: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(16, 32), (12, 3, 24), (15)</a:t>
            </a:r>
            <a:r>
              <a:rPr lang="hu-HU" sz="2400" dirty="0"/>
              <a:t>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C55DBCF-A3B9-4F70-8947-269EE9C70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D039D-0DCC-4483-8AF2-A138F6B3F24F}" type="datetime1">
              <a:rPr lang="hu-HU" smtClean="0"/>
              <a:t>2021. 11. 11.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968FE04-ED6A-4E6A-AC0A-379B52418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48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4538AD62-FADF-4BE2-A81D-81092DCA4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10714377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DCD1AF-DE7A-4D5F-A15B-67EF5BF99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„Erős” számok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9E57534-F1A5-4B15-873E-4509A4647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Elemzés</a:t>
            </a:r>
          </a:p>
          <a:p>
            <a:r>
              <a:rPr lang="hu-HU" sz="2400" dirty="0"/>
              <a:t>A megoldás alapművelete az </a:t>
            </a:r>
            <a:r>
              <a:rPr lang="hu-HU" sz="2400" i="1" dirty="0"/>
              <a:t>erősség meghatározása </a:t>
            </a:r>
            <a:r>
              <a:rPr lang="hu-HU" sz="2400" dirty="0"/>
              <a:t>vagyis a szám bináris alakjában található 1-es számjegyek számának meghatározása.</a:t>
            </a:r>
          </a:p>
          <a:p>
            <a:r>
              <a:rPr lang="hu-HU" sz="2400" dirty="0"/>
              <a:t>A következő gondunk: hogyan ábrázoljuk a csoportokat?</a:t>
            </a:r>
          </a:p>
          <a:p>
            <a:r>
              <a:rPr lang="hu-HU" sz="2400" dirty="0"/>
              <a:t>A megoldásban szétosztjuk a számokat erősségük szerint egy kétdimenziós tömbbe.</a:t>
            </a:r>
          </a:p>
          <a:p>
            <a:r>
              <a:rPr lang="hu-HU" sz="2400" dirty="0"/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hu-HU" sz="2400" dirty="0"/>
              <a:t> erősségű számok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hu-HU" sz="2400" dirty="0"/>
              <a:t>. sorba kerülnek.</a:t>
            </a:r>
          </a:p>
          <a:p>
            <a:r>
              <a:rPr lang="hu-HU" sz="2400" dirty="0"/>
              <a:t>A csoport számosságát a </a:t>
            </a:r>
            <a:r>
              <a:rPr lang="hu-HU" sz="2400" b="1" dirty="0">
                <a:solidFill>
                  <a:srgbClr val="0000FF"/>
                </a:solidFill>
              </a:rPr>
              <a:t>0</a:t>
            </a:r>
            <a:r>
              <a:rPr lang="hu-HU" sz="2400" dirty="0"/>
              <a:t> indexű elem tárolja.</a:t>
            </a:r>
          </a:p>
          <a:p>
            <a:endParaRPr lang="hu-HU" sz="24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B8D22B7-EDA1-42A9-950F-526C01895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0ACA-083B-4863-8294-C3C279954ED0}" type="datetime1">
              <a:rPr lang="hu-HU" smtClean="0"/>
              <a:t>2021. 11. 11.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6B4146FB-E863-4C31-8E69-BC9A84329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49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E1C9C14-F409-4CD6-B0C7-D99304265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3064274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9" name="Rectangle 7"/>
          <p:cNvSpPr>
            <a:spLocks noGrp="1" noChangeArrowheads="1"/>
          </p:cNvSpPr>
          <p:nvPr>
            <p:ph type="title"/>
          </p:nvPr>
        </p:nvSpPr>
        <p:spPr>
          <a:xfrm>
            <a:off x="1752600" y="381000"/>
            <a:ext cx="8839200" cy="838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Tömbszakasz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447799"/>
            <a:ext cx="11049000" cy="3073401"/>
          </a:xfrm>
        </p:spPr>
        <p:txBody>
          <a:bodyPr>
            <a:normAutofit/>
          </a:bodyPr>
          <a:lstStyle/>
          <a:p>
            <a:pPr marL="411480"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tömbszakasz</a:t>
            </a:r>
            <a:r>
              <a:rPr lang="hu-HU" sz="2400" b="1" i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szekvencia</a:t>
            </a:r>
            <a:r>
              <a:rPr lang="hu-HU" sz="24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= olyan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részsorozat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, amelyben az eredeti indexek intervallumot fednek le)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a tömb egy része, amely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egymás után elhelyezkedő elemek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ből áll. 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Jelölés: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bal..jobb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Elemei: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bal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],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bal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+ 1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],…,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jobb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</a:t>
            </a: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 tömbszakasz hossza: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jobb – bal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+ 1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. 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300038-DE2D-488D-9C72-40813DF14392}" type="datetime1">
              <a:rPr lang="hu-HU" smtClean="0"/>
              <a:t>2021. 11. 11.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graphicFrame>
        <p:nvGraphicFramePr>
          <p:cNvPr id="2355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765459"/>
              </p:ext>
            </p:extLst>
          </p:nvPr>
        </p:nvGraphicFramePr>
        <p:xfrm>
          <a:off x="1524000" y="4521200"/>
          <a:ext cx="9144000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icture" r:id="rId3" imgW="7853798" imgH="1422569" progId="Word.Picture.8">
                  <p:embed/>
                </p:oleObj>
              </mc:Choice>
              <mc:Fallback>
                <p:oleObj name="Picture" r:id="rId3" imgW="7853798" imgH="1422569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521200"/>
                        <a:ext cx="9144000" cy="1651000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F19FA2BE-F27E-4761-812C-C2D66151A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533400"/>
            <a:ext cx="11201400" cy="3962400"/>
          </a:xfr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erősség(szám):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erő </a:t>
            </a:r>
            <a:r>
              <a:rPr lang="hu-HU" sz="2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Ismételd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szám </a:t>
            </a:r>
            <a:r>
              <a:rPr lang="hu-HU" sz="2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&amp; (szám – 1)  		    // </a:t>
            </a:r>
            <a:r>
              <a:rPr lang="hu-H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bitenkénti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művelet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erő </a:t>
            </a:r>
            <a:r>
              <a:rPr lang="hu-HU" sz="2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erő + 1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ameddig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= 0			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kilépünk, ha a szám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0-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vá vált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térítsd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erő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A3957A1-E7D3-4E4E-BA1F-BF36818B5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86C-2563-4287-BB08-BFE99D4FE264}" type="datetime1">
              <a:rPr lang="hu-HU" smtClean="0"/>
              <a:t>2021. 11. 11.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A465058-DC48-408E-9455-7DC992096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50</a:t>
            </a:fld>
            <a:endParaRPr lang="hu-HU"/>
          </a:p>
        </p:txBody>
      </p:sp>
      <p:sp>
        <p:nvSpPr>
          <p:cNvPr id="2" name="Élőláb helye 1">
            <a:extLst>
              <a:ext uri="{FF2B5EF4-FFF2-40B4-BE49-F238E27FC236}">
                <a16:creationId xmlns:a16="http://schemas.microsoft.com/office/drawing/2014/main" id="{800F9DCA-33A8-4E21-BF27-D52C4CB01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5287240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3C740782-E451-4417-BA2C-004A86F42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pPr marL="0" indent="0">
              <a:lnSpc>
                <a:spcPct val="113000"/>
              </a:lnSpc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csoportok(n, x, f):					  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csoportok meghatározása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 aktuális elemet az erősségnek megfelelő sorba helyezzük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csoport számosságát a 0 indexű elemben tároljuk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Minden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1, 16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f[i][0]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                  				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csoportok számosságának kezdőértékei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vége(minden)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Minden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1, n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             			   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feldolgozzuk a sorozatot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erő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erősség(x[i])		                 			        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x[i]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elem erőssége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f[erő][0] = 0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			      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x[i]-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vel új csoport kezdődik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+ 1 			                			       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nő a csoportok száma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vége(ha)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f[erő][0]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f[erő][0] + 1  				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nő az aktuális erőnek megfelelő sor hossza 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f[erő][f[erő][0]]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x[i]		    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elhelyezzük az elemet az erősségének megfelelő sorba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vége(minden)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térítsd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cs</a:t>
            </a:r>
            <a:endParaRPr lang="hu-HU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lnSpc>
                <a:spcPct val="113000"/>
              </a:lnSpc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A71D380-F6E1-4960-8DF0-7EE47484A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2794-1244-41D4-A41F-B6BB45296045}" type="datetime1">
              <a:rPr lang="hu-HU" smtClean="0"/>
              <a:t>2021. 11. 11.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193B7AF1-1D12-40D2-972B-E83841CA1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51</a:t>
            </a:fld>
            <a:endParaRPr lang="hu-HU"/>
          </a:p>
        </p:txBody>
      </p:sp>
      <p:sp>
        <p:nvSpPr>
          <p:cNvPr id="2" name="Élőláb helye 1">
            <a:extLst>
              <a:ext uri="{FF2B5EF4-FFF2-40B4-BE49-F238E27FC236}">
                <a16:creationId xmlns:a16="http://schemas.microsoft.com/office/drawing/2014/main" id="{4AF72790-542C-410B-ACB7-31678CAD9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22347213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0210994-38EE-4437-9639-A31CA79C4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6. Előszelet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4921578-C3CF-40E3-876A-EB2197E8D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756150"/>
          </a:xfrm>
        </p:spPr>
        <p:txBody>
          <a:bodyPr>
            <a:normAutofit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Sors-számjegy</a:t>
            </a:r>
            <a:r>
              <a:rPr lang="hu-HU" sz="2400" dirty="0"/>
              <a:t>nek hívjuk azt a természetes számot, amelyet adott természetes számra a következőképpen számí­tunk ki: összeadjuk a szám számjegyeit, majd a kapott összeg számjegyeit, és így tovább, amíg a kapott összeg nem válik egyszámjegyű számmá. 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hu-HU" sz="2400" dirty="0"/>
              <a:t>Például, a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182</a:t>
            </a:r>
            <a:r>
              <a:rPr lang="hu-HU" sz="2400" dirty="0"/>
              <a:t> </a:t>
            </a:r>
            <a:r>
              <a:rPr lang="hu-HU" sz="2400" i="1" dirty="0"/>
              <a:t>sors-számjegye</a:t>
            </a:r>
            <a:r>
              <a:rPr lang="hu-HU" sz="2400" dirty="0"/>
              <a:t>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hu-HU" sz="2400" dirty="0"/>
              <a:t>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+ 8 + 2 = 11, 1 + 1 = 2</a:t>
            </a:r>
            <a:r>
              <a:rPr lang="hu-HU" sz="2400" dirty="0"/>
              <a:t>).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hu-HU" sz="2400" dirty="0"/>
              <a:t>Egy pontosan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 számjegyű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hu-HU" sz="2400" dirty="0"/>
              <a:t> számot egy legkevesebb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 számjegyű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</a:t>
            </a:r>
            <a:r>
              <a:rPr lang="hu-HU" sz="2400" dirty="0"/>
              <a:t> szám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előszeleté</a:t>
            </a:r>
            <a:r>
              <a:rPr lang="hu-HU" sz="2400" dirty="0"/>
              <a:t>nek nevezünk, ha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</a:t>
            </a:r>
            <a:r>
              <a:rPr lang="hu-HU" sz="2400" dirty="0"/>
              <a:t> szám első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 számjegyéből alkotott szám (balról jobbra tekintve) egyenlő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hu-HU" sz="2400" dirty="0"/>
              <a:t>-vel. 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hu-HU" sz="2400" dirty="0"/>
              <a:t>Például,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17</a:t>
            </a:r>
            <a:r>
              <a:rPr lang="hu-HU" sz="2400" dirty="0"/>
              <a:t> előszelete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174</a:t>
            </a:r>
            <a:r>
              <a:rPr lang="hu-HU" sz="2400" dirty="0"/>
              <a:t>-nek, és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1713</a:t>
            </a:r>
            <a:r>
              <a:rPr lang="hu-HU" sz="2400" dirty="0"/>
              <a:t> előszelete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1 713 242</a:t>
            </a:r>
            <a:r>
              <a:rPr lang="hu-HU" sz="2400" dirty="0"/>
              <a:t>-nek.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123B624-9BA5-4DEE-90DF-C248CBEAC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FA3A3-892D-4E86-8D1A-BE67BFD12A0B}" type="datetime1">
              <a:rPr lang="hu-HU" smtClean="0"/>
              <a:t>2021. 11. 11.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7960527-0ABB-4029-835D-0C89DEBCE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52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10CFDBD-2FE7-478D-AC81-86435EAFB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171315424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594B3C2-B312-41D4-8842-40D331B30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Előszelet 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F970CFC-9B01-4C65-8C80-C784B8F42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/>
              <a:t>Legyen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sz</a:t>
            </a:r>
            <a:r>
              <a:rPr lang="hu-HU" sz="2400" dirty="0"/>
              <a:t> természetes szám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 &lt;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sz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≤ 10 000</a:t>
            </a:r>
            <a:r>
              <a:rPr lang="hu-HU" sz="2400" dirty="0"/>
              <a:t>) és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hu-HU" sz="2400" dirty="0"/>
              <a:t> sorral és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dirty="0"/>
              <a:t> oszloppal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 &lt;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m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≤ 100, 0 &lt;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≤ 100</a:t>
            </a:r>
            <a:r>
              <a:rPr lang="hu-HU" sz="2400" dirty="0"/>
              <a:t>) rendelkező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b="1" dirty="0"/>
              <a:t> </a:t>
            </a:r>
            <a:r>
              <a:rPr lang="hu-HU" sz="2400" dirty="0"/>
              <a:t>mátrix (kétdimenziós tömb), amelynek elemei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30 000</a:t>
            </a:r>
            <a:r>
              <a:rPr lang="hu-HU" sz="2400" dirty="0"/>
              <a:t>-nél kisebb természetes számok. 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/>
              <a:t>Írjunk programot, amely meghatározza és kiírja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sz</a:t>
            </a:r>
            <a:r>
              <a:rPr lang="hu-HU" sz="2400" dirty="0"/>
              <a:t> szám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leghosszabb előszeletét, amelyet az adott mátrix elemeinek megfelelő sors-számjegyeiből fel lehet építeni</a:t>
            </a:r>
            <a:r>
              <a:rPr lang="hu-HU" sz="2400" dirty="0"/>
              <a:t>. Egy ilyen sors-számjegyet akárhányszor fel lehet használni. 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/>
              <a:t>Ha nem építhető fel előszelet, a program írja ki a „</a:t>
            </a:r>
            <a:r>
              <a:rPr lang="hu-HU" sz="2400" i="1" dirty="0"/>
              <a:t>nem létezik előszelet</a:t>
            </a:r>
            <a:r>
              <a:rPr lang="hu-HU" sz="2400" dirty="0"/>
              <a:t>” üzenetet.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83D6C4E-0D1C-427C-AF2A-60EA7A395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7D6B-53E0-4DE0-A8BF-DF2FE6E58788}" type="datetime1">
              <a:rPr lang="hu-HU" smtClean="0"/>
              <a:t>2021. 11. 11.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4040A3D-77F1-4ACF-8845-C0B7B229E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53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FD13E1A-7A09-4906-8220-F5934FEFB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36407134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7234E896-FD86-4036-854F-1EF074F8D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sorsSzámjegy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(x):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 &gt; 9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  		      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x-</a:t>
            </a:r>
            <a:r>
              <a:rPr lang="hu-H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nek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több, mint egy számjegye van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y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						 			 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másolat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x-</a:t>
            </a:r>
            <a:r>
              <a:rPr lang="hu-H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ről</a:t>
            </a:r>
            <a:endParaRPr lang="hu-HU" sz="24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s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				  			     // x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számjegyeinek összege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y &gt; 0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</a:t>
            </a:r>
            <a:endParaRPr lang="hu-HU" sz="24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s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 + y </a:t>
            </a:r>
            <a:r>
              <a:rPr lang="hu-HU" sz="24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y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y / 10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vége(amíg)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x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	       			           // x-</a:t>
            </a:r>
            <a:r>
              <a:rPr lang="hu-H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et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felülírjuk számjegyeinek összegével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vége(amíg)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térítsd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			   			      // x-</a:t>
            </a:r>
            <a:r>
              <a:rPr lang="hu-H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nek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most egy számjegye van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endParaRPr lang="hu-HU" sz="24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5DF5440-865A-4574-ACC1-C1769F73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B7D9-34D6-433C-807A-F424BA82FDCB}" type="datetime1">
              <a:rPr lang="hu-HU" smtClean="0"/>
              <a:t>2021. 11. 11.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6D03E6E-AB8C-432C-8DC9-03C06B8E6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54</a:t>
            </a:fld>
            <a:endParaRPr lang="hu-HU"/>
          </a:p>
        </p:txBody>
      </p:sp>
      <p:sp>
        <p:nvSpPr>
          <p:cNvPr id="2" name="Élőláb helye 1">
            <a:extLst>
              <a:ext uri="{FF2B5EF4-FFF2-40B4-BE49-F238E27FC236}">
                <a16:creationId xmlns:a16="http://schemas.microsoft.com/office/drawing/2014/main" id="{30F6206D-D415-480A-B354-9A09F59FB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87192466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9FBD906-B905-4837-8F72-6CB387D07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prefixMaxSzámjeggyel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(szám, m, n, A, számjegyek,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):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Minden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0,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maxSzjSz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-1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			 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előfordulások tömbje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előfordulások[i]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vége(minden)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0, m - 1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j = 0, n - 1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előfordulások[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sorsSzámjegy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(A[i][j])]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vége(minden)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vége(minden)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szam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számjegyeinek darabszáma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 &gt; 0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+ 1</a:t>
            </a:r>
            <a:endParaRPr lang="hu-HU" sz="2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számjegyek[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]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</a:t>
            </a:r>
            <a:r>
              <a:rPr lang="hu-HU" sz="22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	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szám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/ 10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vége(amíg)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C83C486-A4B3-460B-B7F1-AA2A8A419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092-911E-4A81-93F4-591657AD43B6}" type="datetime1">
              <a:rPr lang="hu-HU" smtClean="0"/>
              <a:t>2021. 11. 11.</a:t>
            </a:fld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967DBA88-FEE8-4DF1-95F2-D67FF4F0F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55</a:t>
            </a:fld>
            <a:endParaRPr lang="hu-HU"/>
          </a:p>
        </p:txBody>
      </p:sp>
      <p:sp>
        <p:nvSpPr>
          <p:cNvPr id="2" name="Élőláb helye 1">
            <a:extLst>
              <a:ext uri="{FF2B5EF4-FFF2-40B4-BE49-F238E27FC236}">
                <a16:creationId xmlns:a16="http://schemas.microsoft.com/office/drawing/2014/main" id="{8B13ACAA-8B15-4187-8883-99E6A4EC5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902418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50EA8CFB-CEF4-44BB-A9FC-8BF50CDCD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"/>
            <a:ext cx="12192000" cy="6721475"/>
          </a:xfrm>
        </p:spPr>
        <p:txBody>
          <a:bodyPr>
            <a:noAutofit/>
          </a:bodyPr>
          <a:lstStyle/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i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– 1                       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bejárjuk a számjegyek sorozatát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 ≥ 0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előfordulások[számjegyek[i]]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</a:t>
            </a:r>
          </a:p>
          <a:p>
            <a:pPr marL="0" indent="0" algn="r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létezik sorsszámjegy, amely egyenlő az aktuális számjeggyel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i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- 1				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vége(amíg)</a:t>
            </a:r>
            <a:endParaRPr lang="hu-H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térítsd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- i - 1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endParaRPr lang="hu-H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1029A08-5F76-4C21-BBB8-1CB983674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C590-A96E-415D-A35C-E1C59D195F17}" type="datetime1">
              <a:rPr lang="hu-HU" smtClean="0"/>
              <a:t>2021. 11. 11.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0E01B8DE-6A6C-4036-ADA1-74209ACBE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56</a:t>
            </a:fld>
            <a:endParaRPr lang="hu-HU"/>
          </a:p>
        </p:txBody>
      </p:sp>
      <p:sp>
        <p:nvSpPr>
          <p:cNvPr id="2" name="Élőláb helye 1">
            <a:extLst>
              <a:ext uri="{FF2B5EF4-FFF2-40B4-BE49-F238E27FC236}">
                <a16:creationId xmlns:a16="http://schemas.microsoft.com/office/drawing/2014/main" id="{5A27053E-1F66-4348-BF78-3AC820928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205484231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402AB19-DF9F-40BD-AD6E-28464ECC6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7. Páros tömbszakasz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1235F21-597D-4622-AF9E-179C01EF0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hu-HU" sz="2400" dirty="0"/>
              <a:t>Egy sorozat egymás után elhelyezkedő elemekből álló részét, amely legkevesebb két páros számot tartalmaz,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páros tömbszakasz</a:t>
            </a:r>
            <a:r>
              <a:rPr lang="hu-HU" sz="2400" dirty="0"/>
              <a:t>nak nevezzük.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hu-HU" sz="2400" dirty="0"/>
              <a:t>A sorozatnak legtöbb 10</a:t>
            </a:r>
            <a:r>
              <a:rPr lang="hu-HU" sz="2400" baseline="30000" dirty="0"/>
              <a:t>6</a:t>
            </a:r>
            <a:r>
              <a:rPr lang="hu-HU" sz="2400" dirty="0"/>
              <a:t> természetes szám eleme van, ahol 0 ≤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szám</a:t>
            </a:r>
            <a:r>
              <a:rPr lang="hu-HU" sz="2400" dirty="0"/>
              <a:t> ≤ 10</a:t>
            </a:r>
            <a:r>
              <a:rPr lang="hu-HU" sz="2400" baseline="30000" dirty="0"/>
              <a:t>9</a:t>
            </a:r>
            <a:r>
              <a:rPr lang="hu-HU" sz="2400" dirty="0"/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hu-HU" sz="2400" dirty="0"/>
              <a:t>Határozzuk meg az adott sorozat leghosszabb páros tömbszakaszainak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darabszámát</a:t>
            </a:r>
            <a:r>
              <a:rPr lang="hu-HU" sz="2400" dirty="0"/>
              <a:t>. </a:t>
            </a:r>
          </a:p>
          <a:p>
            <a:pPr marL="0" indent="0"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Példa</a:t>
            </a:r>
            <a:r>
              <a:rPr lang="hu-HU" sz="2400" dirty="0"/>
              <a:t>: az 1 2 3 </a:t>
            </a:r>
            <a:r>
              <a:rPr lang="hu-H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4 6 10 2 8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dirty="0"/>
              <a:t>5 7 9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4 6</a:t>
            </a:r>
            <a:r>
              <a:rPr lang="hu-HU" sz="2400" dirty="0"/>
              <a:t> 10 121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20 4</a:t>
            </a:r>
            <a:r>
              <a:rPr lang="hu-HU" sz="2400" dirty="0"/>
              <a:t> 11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10 2</a:t>
            </a:r>
            <a:r>
              <a:rPr lang="hu-HU" sz="2400" dirty="0"/>
              <a:t> 5 </a:t>
            </a:r>
            <a:r>
              <a:rPr lang="hu-H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2 6 8 10 16</a:t>
            </a:r>
            <a:r>
              <a:rPr lang="hu-HU" sz="2400" b="1" dirty="0"/>
              <a:t> </a:t>
            </a:r>
            <a:r>
              <a:rPr lang="hu-HU" sz="2400" dirty="0"/>
              <a:t>sorozatban </a:t>
            </a:r>
            <a:r>
              <a:rPr lang="hu-H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hu-HU" sz="2400" dirty="0"/>
              <a:t> darab leghosszabb páros tömbszakasz található (a hosszúságuk </a:t>
            </a:r>
            <a:r>
              <a:rPr lang="hu-H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hu-HU" sz="2400" dirty="0"/>
              <a:t>).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6D16D53-1D6D-4CBC-B9A8-D8352FDBD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92D459-274B-489F-AAB2-24A95A95F2F7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E73B542-A4A1-4F27-8E23-FBF08D53F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060DC66-E529-4FEF-B8EF-D0AAEFF58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2537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FEBBBB-7D91-4BEA-812F-AECB96B60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Páros tömbszakasz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2BFF3EB-59B0-43F7-AC33-1E2C991DB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400" dirty="0"/>
              <a:t>A sorozatot beolvassuk, tároljuk, és lineárisan dolgozzuk fel. </a:t>
            </a:r>
          </a:p>
          <a:p>
            <a:r>
              <a:rPr lang="hu-HU" sz="2400" dirty="0"/>
              <a:t>Amint véget ért egy páros tömbszakasz, aktualizáljuk – ha szükséges – a leghosszabb tömbszakaszok darabszámát. </a:t>
            </a:r>
          </a:p>
          <a:p>
            <a:r>
              <a:rPr lang="hu-HU" sz="2400" dirty="0"/>
              <a:t>Minden páros tömbszakasz feldolgozása után lenullázzuk az aktuális hosszúságot. </a:t>
            </a:r>
          </a:p>
          <a:p>
            <a:r>
              <a:rPr lang="hu-HU" sz="2400" dirty="0"/>
              <a:t>Vigyáznunk kell arra az esetre, amikor a sorozat utolsó eleme is páros, mivel ezt az utolsó páros tömbszakaszt is fel kell dolgoznunk. </a:t>
            </a:r>
          </a:p>
          <a:p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1BDEB8D-C434-4857-A36C-FD7A9E7D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92D459-274B-489F-AAB2-24A95A95F2F7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43B8942-74D5-4A26-BAB7-1A569B0D3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D76B2D4-2E6F-4F04-A4C8-4309F9624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5687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DE21757-9882-4DB9-99FC-7828CBDB1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"/>
            <a:ext cx="12192000" cy="61261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feldolgoz(n, a):    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megkeresi a leghosszabb páros tömbszakaszt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hossz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                                   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 aktuális páros tömbszakasz hossza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                       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leghosszabb páros tömbszakasz hossza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db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azonos maximális hosszúságú páros tömbszakaszok darabszáma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1, n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a[i] </a:t>
            </a:r>
            <a:r>
              <a:rPr lang="hu-HU" sz="22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2 = 0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hossz = hossz + 1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különben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 ≥ 2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van egymás után legalább 2 páros elem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 &gt;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 algn="r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az aktuális tömbszakasz hossza nagyobb, mint az eddigi legnagyobb 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db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vége(ha)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különben …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11A96DA-80B3-4148-A629-A62579318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92D459-274B-489F-AAB2-24A95A95F2F7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DA07E1-F864-4FFD-B818-164BD85D2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CEF086A-1ED8-4622-8BB1-001D61F42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776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25ABB0E-B9AF-4243-85BB-867E4535E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Példák C++-ban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F306FBA-47B1-424C-8AF6-4C6DC5541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5401"/>
            <a:ext cx="10972800" cy="48307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const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maxDim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= 7;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maxDim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];</a:t>
            </a:r>
          </a:p>
          <a:p>
            <a:r>
              <a:rPr lang="hu-HU" sz="2400" dirty="0"/>
              <a:t>A</a:t>
            </a:r>
            <a:r>
              <a:rPr lang="hu-HU" sz="2800" dirty="0"/>
              <a:t> 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sz="2800" dirty="0"/>
              <a:t> </a:t>
            </a:r>
            <a:r>
              <a:rPr lang="hu-HU" sz="2400" dirty="0"/>
              <a:t>tömb számára lefoglalt memóriaterület bájtban kifejezett mérete a 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)</a:t>
            </a:r>
            <a:r>
              <a:rPr lang="hu-HU" sz="2800" dirty="0"/>
              <a:t> </a:t>
            </a:r>
            <a:r>
              <a:rPr lang="hu-HU" sz="2400" dirty="0"/>
              <a:t>kifejezéssel pontosan lekérdezhető</a:t>
            </a:r>
          </a:p>
          <a:p>
            <a:r>
              <a:rPr lang="hu-HU" sz="2800" dirty="0"/>
              <a:t>A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[0])</a:t>
            </a:r>
            <a:r>
              <a:rPr lang="hu-HU" sz="2800" dirty="0"/>
              <a:t> </a:t>
            </a:r>
            <a:r>
              <a:rPr lang="hu-HU" sz="2400" dirty="0"/>
              <a:t>kifejezés egyetlen elem méretét adja meg. </a:t>
            </a:r>
          </a:p>
          <a:p>
            <a:r>
              <a:rPr lang="hu-HU" sz="2400" dirty="0"/>
              <a:t>Így a két kifejezés hányadosából (egész osztás) megtudható a tömb elemeinek száma:</a:t>
            </a:r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elemszam =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) /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[0]);</a:t>
            </a:r>
          </a:p>
          <a:p>
            <a:pPr marL="0" indent="0">
              <a:buNone/>
            </a:pPr>
            <a:r>
              <a:rPr lang="hu-HU" altLang="hu-HU" sz="2400" dirty="0"/>
              <a:t>De</a:t>
            </a:r>
            <a:r>
              <a:rPr lang="hu-HU" altLang="hu-HU" sz="2800" dirty="0"/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[0]) </a:t>
            </a:r>
            <a:r>
              <a:rPr lang="hu-HU" sz="2400" dirty="0"/>
              <a:t>helyett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/>
              <a:t>írhatjuk: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(int)</a:t>
            </a:r>
            <a:endParaRPr lang="hu-HU" alt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hu-HU" sz="1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EC93BA5-B27D-4B96-8986-F41DF46D6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D13A74-C82F-4824-BA7A-8F8FE085E06E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8F7F2D9-CC38-4A99-BAD2-53671FFB9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F7462B3-7CEA-4C2D-B509-06E50D0B1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9917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1E526E10-2CB0-4BA4-8CA2-566E40151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 =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 algn="r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az aktuális tömbszakasz hossza egyenlő az eddigi legnagyobb hosszával 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    db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db + 1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vége(ha)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vége(ha)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hossz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               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lehet kezdődik egy másik páros tömbszakasz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vége(ha)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vége(minden)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 ≥ 2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 utolsó helyeken található esetleges tömbszakasz</a:t>
            </a:r>
            <a:endParaRPr lang="hu-HU" sz="2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 &gt;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hossz; db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különben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 =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db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db + 1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vége(ha)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vége(ha)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visszatérít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db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</p:spTree>
    <p:extLst>
      <p:ext uri="{BB962C8B-B14F-4D97-AF65-F5344CB8AC3E}">
        <p14:creationId xmlns:p14="http://schemas.microsoft.com/office/powerpoint/2010/main" val="344454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9AE344-AB53-40DB-9616-C91A33BF3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Példák C++-ban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0C75374-7E53-4EF3-B757-75E01A5694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Megjegyzés: </a:t>
            </a:r>
          </a:p>
          <a:p>
            <a:pPr lvl="1"/>
            <a:r>
              <a:rPr lang="hu-HU" sz="2400" dirty="0"/>
              <a:t>a C++ nyelv nem végez a tömb indexeire vonatkozó </a:t>
            </a:r>
            <a:r>
              <a:rPr lang="hu-HU" sz="2400" i="1" dirty="0"/>
              <a:t>ellenőrzést </a:t>
            </a:r>
            <a:r>
              <a:rPr lang="hu-HU" sz="2400" dirty="0"/>
              <a:t> </a:t>
            </a:r>
          </a:p>
          <a:p>
            <a:pPr lvl="1"/>
            <a:r>
              <a:rPr lang="hu-HU" sz="2400" dirty="0"/>
              <a:t>az indexhatár átlépése a legkülönbözőbb futási hibákhoz vezethet</a:t>
            </a:r>
          </a:p>
          <a:p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Az indexhatár átlépésének ellenőrzéséhez használhatjuk az STL-</a:t>
            </a:r>
            <a:r>
              <a:rPr lang="hu-HU" altLang="hu-HU" sz="24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ből</a:t>
            </a:r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vector</a:t>
            </a:r>
            <a:r>
              <a:rPr lang="hu-HU" altLang="hu-HU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típust (</a:t>
            </a:r>
            <a:r>
              <a:rPr lang="hu-HU" altLang="hu-HU" sz="24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template-et</a:t>
            </a:r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):</a:t>
            </a:r>
            <a:r>
              <a:rPr lang="hu-HU" altLang="hu-HU" sz="1000" dirty="0"/>
              <a:t> </a:t>
            </a:r>
            <a:endParaRPr lang="hu-HU" altLang="hu-HU" sz="1050" dirty="0"/>
          </a:p>
          <a:p>
            <a:pPr marL="0" indent="0">
              <a:buNone/>
            </a:pPr>
            <a:r>
              <a:rPr lang="hu-HU" alt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Példa</a:t>
            </a:r>
          </a:p>
          <a:p>
            <a:pPr marL="0" indent="0">
              <a:buNone/>
            </a:pP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#</a:t>
            </a: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include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&lt;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vector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&gt;</a:t>
            </a:r>
          </a:p>
          <a:p>
            <a:pPr marL="0" indent="0">
              <a:buNone/>
            </a:pP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using</a:t>
            </a: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namespace</a:t>
            </a: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std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</a:t>
            </a:r>
          </a:p>
          <a:p>
            <a:pPr marL="0" indent="0">
              <a:buNone/>
            </a:pP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vector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&lt;</a:t>
            </a: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&gt;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maxDim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);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F75C121-62D8-43A6-B4D5-18BB1BCAB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B1359D-A473-44B8-927D-96E8D39A8A17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B79A8BB-EE1D-4215-80B3-9DF921EF2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0557EC7-7E9D-40F5-84DC-30656D30E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100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A145BFA-0779-4A45-9AAF-A37E755F2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hu-HU" sz="3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rPr>
              <a:t>vector</a:t>
            </a: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típus használatának előnyei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A2BD23B-D624-463A-825F-164681C49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dinamikusan változtatható a tömb mérete:</a:t>
            </a:r>
            <a:r>
              <a:rPr lang="hu-HU" altLang="hu-HU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negyzet.resize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ujMeret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elem beszúrása a tömb végére (egyszerű):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negyzet.push_back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(123)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visszatéríthető az elemek száma </a:t>
            </a:r>
            <a:r>
              <a:rPr lang="hu-HU" alt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negyzet.size</a:t>
            </a:r>
            <a:r>
              <a:rPr lang="hu-HU" alt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()</a:t>
            </a:r>
            <a:endParaRPr lang="hu-HU" altLang="hu-HU" sz="20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Stb.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Hátrány: a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vector</a:t>
            </a:r>
            <a:r>
              <a:rPr lang="hu-HU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típusú paraméter </a:t>
            </a:r>
            <a:r>
              <a:rPr lang="hu-HU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bemásolódik</a:t>
            </a:r>
            <a:r>
              <a:rPr lang="hu-H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verembe</a:t>
            </a:r>
            <a:endParaRPr lang="hu-HU" sz="28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7EEE4D2-301E-4CE4-BBC9-350CC455F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9EA30B-3533-4AF1-9F95-EF96B7430F63}" type="datetime1">
              <a:rPr lang="hu-HU" smtClean="0"/>
              <a:t>2021. 11. 11.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F043B42-1B1E-48A4-AE15-10C241DFF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5C2DADA-66F5-4392-A801-75F4DA3A9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623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6023735-0FB5-495D-99B3-0F78ADE2F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92162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Inicializálás és értékadás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7FEA29A-5D2D-4C30-9110-17F475FA8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66801"/>
            <a:ext cx="11353800" cy="50593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Általánosan: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elemtípus tömbnév[méret] = { vesszővel tagolt kezdőérték-lista };</a:t>
            </a:r>
          </a:p>
          <a:p>
            <a:pPr marL="0" indent="0">
              <a:buNone/>
            </a:pP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Példák:</a:t>
            </a:r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primek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[10] = { 2, 3, 5, 7, 11, 13, 17, 19, 23, 29 }; </a:t>
            </a:r>
          </a:p>
          <a:p>
            <a:pPr lvl="1"/>
            <a:r>
              <a:rPr lang="hu-HU" sz="2400" dirty="0"/>
              <a:t>A</a:t>
            </a:r>
            <a:r>
              <a:rPr lang="hu-HU" dirty="0"/>
              <a:t> 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primek</a:t>
            </a:r>
            <a:r>
              <a:rPr lang="hu-HU" dirty="0"/>
              <a:t> </a:t>
            </a:r>
            <a:r>
              <a:rPr lang="hu-HU" sz="2400" dirty="0"/>
              <a:t>tömbben az elemszámnak megfelelő számú értékünk van. </a:t>
            </a:r>
          </a:p>
          <a:p>
            <a:pPr lvl="1"/>
            <a:r>
              <a:rPr lang="hu-HU" sz="2400" dirty="0"/>
              <a:t>Ha több kezdőérték szerepel a listában, egyes fordítók hibával jelzik azt.</a:t>
            </a:r>
            <a:endParaRPr lang="hu-HU" alt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char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nev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[8] = { 'I', 'v', 'á', 'n'};</a:t>
            </a:r>
            <a:endParaRPr lang="hu-HU" sz="2400" dirty="0"/>
          </a:p>
          <a:p>
            <a:pPr lvl="1"/>
            <a:r>
              <a:rPr lang="hu-HU" sz="2400" dirty="0"/>
              <a:t>A tömb </a:t>
            </a:r>
            <a:r>
              <a:rPr lang="hu-HU" sz="2400" dirty="0" err="1"/>
              <a:t>inicializációs</a:t>
            </a:r>
            <a:r>
              <a:rPr lang="hu-HU" sz="2400" dirty="0"/>
              <a:t> listája a tömb elemeinek számánál kevesebb értéket tartalmaz. A tömb első 4 eleme felveszi a megadott értékeket, míg a többi elem értéke 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0</a:t>
            </a:r>
            <a:r>
              <a:rPr lang="hu-HU" sz="2400" dirty="0"/>
              <a:t> / 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'\0'</a:t>
            </a:r>
            <a:r>
              <a:rPr lang="hu-HU" sz="2400" dirty="0"/>
              <a:t> lesz. </a:t>
            </a:r>
          </a:p>
          <a:p>
            <a:pPr lvl="1"/>
            <a:r>
              <a:rPr lang="hu-HU" sz="2400" dirty="0"/>
              <a:t>Bármekkora tömböt egyszerűen lenullázhatunk: </a:t>
            </a: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nagy[2018] = {0};</a:t>
            </a:r>
            <a:endParaRPr lang="hu-HU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7024A56-2277-48A7-8A7F-9677BF0E9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7C338E-B734-4622-8338-F9617598A519}" type="datetime1">
              <a:rPr lang="hu-HU" smtClean="0"/>
              <a:t>2021. 11. 11.</a:t>
            </a:fld>
            <a:endParaRPr lang="en-GB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249E75D-0CC1-4158-82C9-5041719C5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495B5F3-CC0C-4AB1-9396-0566014F2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81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18573</TotalTime>
  <Words>6259</Words>
  <Application>Microsoft Office PowerPoint</Application>
  <PresentationFormat>Szélesvásznú</PresentationFormat>
  <Paragraphs>633</Paragraphs>
  <Slides>60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60</vt:i4>
      </vt:variant>
    </vt:vector>
  </HeadingPairs>
  <TitlesOfParts>
    <vt:vector size="68" baseType="lpstr">
      <vt:lpstr>Arial</vt:lpstr>
      <vt:lpstr>Bookman Old Style</vt:lpstr>
      <vt:lpstr>Calibri</vt:lpstr>
      <vt:lpstr>Symbol</vt:lpstr>
      <vt:lpstr>Times New Roman</vt:lpstr>
      <vt:lpstr>Wingdings</vt:lpstr>
      <vt:lpstr>Office-téma</vt:lpstr>
      <vt:lpstr>Picture</vt:lpstr>
      <vt:lpstr>Tömbök</vt:lpstr>
      <vt:lpstr>A tömb lehet statikus és lehet  dinamikus adatszerkezet</vt:lpstr>
      <vt:lpstr>Az elemek</vt:lpstr>
      <vt:lpstr>A tömb</vt:lpstr>
      <vt:lpstr>Tömbszakasz</vt:lpstr>
      <vt:lpstr>Példák C++-ban</vt:lpstr>
      <vt:lpstr>Példák C++-ban</vt:lpstr>
      <vt:lpstr>A vector típus használatának előnyei</vt:lpstr>
      <vt:lpstr>Inicializálás és értékadás</vt:lpstr>
      <vt:lpstr>Inicializálás és értékadás</vt:lpstr>
      <vt:lpstr>Két azonos típusú és méretű tömb közötti értékadás</vt:lpstr>
      <vt:lpstr>Változó hosszúságú tömbök</vt:lpstr>
      <vt:lpstr>Mutatók és a tömbök kapcsolata</vt:lpstr>
      <vt:lpstr>Példa</vt:lpstr>
      <vt:lpstr>Hivatkozások</vt:lpstr>
      <vt:lpstr>Dinamikus helyfoglalású tömbök</vt:lpstr>
      <vt:lpstr>Emlékeztető</vt:lpstr>
      <vt:lpstr>Egydimenziós dinamikus tömbök</vt:lpstr>
      <vt:lpstr>PowerPoint-bemutató</vt:lpstr>
      <vt:lpstr>Háromszögű mátrix</vt:lpstr>
      <vt:lpstr>Háromszögű mátrix</vt:lpstr>
      <vt:lpstr>Háromszögű mátrix</vt:lpstr>
      <vt:lpstr>Ritka tömbök</vt:lpstr>
      <vt:lpstr>A ritka mátrix ábrázolása</vt:lpstr>
      <vt:lpstr>Ritka tömbök</vt:lpstr>
      <vt:lpstr>Ábrázolás</vt:lpstr>
      <vt:lpstr>Feladatok</vt:lpstr>
      <vt:lpstr>1. Maximális összegű leghosszabb tömbszakasz</vt:lpstr>
      <vt:lpstr>Maximális összegű leghosszabb tömbszakasz</vt:lpstr>
      <vt:lpstr>PowerPoint-bemutató</vt:lpstr>
      <vt:lpstr>Maximális összegű leghosszabb tömbszakasz</vt:lpstr>
      <vt:lpstr>PowerPoint-bemutató</vt:lpstr>
      <vt:lpstr>Maximális összegű leghosszabb tömbszakasz</vt:lpstr>
      <vt:lpstr>PowerPoint-bemutató</vt:lpstr>
      <vt:lpstr>2. Körkörös palindrom</vt:lpstr>
      <vt:lpstr>Körkörös palindrom</vt:lpstr>
      <vt:lpstr>Körkörös palindrom</vt:lpstr>
      <vt:lpstr>Körkörös palindrom</vt:lpstr>
      <vt:lpstr>Körkörös palindrom</vt:lpstr>
      <vt:lpstr>Körkörös palindrom</vt:lpstr>
      <vt:lpstr>3. Beszúrás</vt:lpstr>
      <vt:lpstr>Beszúrás</vt:lpstr>
      <vt:lpstr>4. Megfeleltetés </vt:lpstr>
      <vt:lpstr>4. Megfeleltetés </vt:lpstr>
      <vt:lpstr>Megfeleltetés  </vt:lpstr>
      <vt:lpstr>Megfeleltetés </vt:lpstr>
      <vt:lpstr>5. „Erős” számok</vt:lpstr>
      <vt:lpstr>„Erős” számok</vt:lpstr>
      <vt:lpstr>„Erős” számok</vt:lpstr>
      <vt:lpstr>PowerPoint-bemutató</vt:lpstr>
      <vt:lpstr>PowerPoint-bemutató</vt:lpstr>
      <vt:lpstr>6. Előszelet </vt:lpstr>
      <vt:lpstr>Előszelet </vt:lpstr>
      <vt:lpstr>PowerPoint-bemutató</vt:lpstr>
      <vt:lpstr>PowerPoint-bemutató</vt:lpstr>
      <vt:lpstr>PowerPoint-bemutató</vt:lpstr>
      <vt:lpstr>7. Páros tömbszakasz</vt:lpstr>
      <vt:lpstr>Páros tömbszakasz</vt:lpstr>
      <vt:lpstr>PowerPoint-bemutató</vt:lpstr>
      <vt:lpstr>PowerPoint-bemutató</vt:lpstr>
    </vt:vector>
  </TitlesOfParts>
  <Company>Computer Libris Agora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 Tömbök</dc:title>
  <dc:creator>SNR</dc:creator>
  <cp:lastModifiedBy>CLARA IONESCU</cp:lastModifiedBy>
  <cp:revision>218</cp:revision>
  <cp:lastPrinted>1601-01-01T00:00:00Z</cp:lastPrinted>
  <dcterms:created xsi:type="dcterms:W3CDTF">2003-03-12T07:39:14Z</dcterms:created>
  <dcterms:modified xsi:type="dcterms:W3CDTF">2021-11-13T16:03:53Z</dcterms:modified>
</cp:coreProperties>
</file>