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6"/>
  </p:notesMasterIdLst>
  <p:sldIdLst>
    <p:sldId id="257" r:id="rId2"/>
    <p:sldId id="274" r:id="rId3"/>
    <p:sldId id="258" r:id="rId4"/>
    <p:sldId id="259" r:id="rId5"/>
    <p:sldId id="275" r:id="rId6"/>
    <p:sldId id="260" r:id="rId7"/>
    <p:sldId id="276" r:id="rId8"/>
    <p:sldId id="262" r:id="rId9"/>
    <p:sldId id="277" r:id="rId10"/>
    <p:sldId id="278" r:id="rId11"/>
    <p:sldId id="266" r:id="rId12"/>
    <p:sldId id="279" r:id="rId13"/>
    <p:sldId id="28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4"/>
    <a:srgbClr val="004174"/>
    <a:srgbClr val="003D6D"/>
    <a:srgbClr val="1B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A7B6E-6E06-7CEE-AD27-19FCCF8D30F9}" v="2" dt="2021-12-06T20:20:49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4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7ed7ca152731d78011a9b5aaf79807694a63d8122928b7b603341b14d9d59e4::" providerId="AD" clId="Web-{134A7B6E-6E06-7CEE-AD27-19FCCF8D30F9}"/>
    <pc:docChg chg="modSld">
      <pc:chgData name="Guest User" userId="S::urn:spo:anon#47ed7ca152731d78011a9b5aaf79807694a63d8122928b7b603341b14d9d59e4::" providerId="AD" clId="Web-{134A7B6E-6E06-7CEE-AD27-19FCCF8D30F9}" dt="2021-12-06T20:20:49.260" v="1"/>
      <pc:docMkLst>
        <pc:docMk/>
      </pc:docMkLst>
      <pc:sldChg chg="addSp">
        <pc:chgData name="Guest User" userId="S::urn:spo:anon#47ed7ca152731d78011a9b5aaf79807694a63d8122928b7b603341b14d9d59e4::" providerId="AD" clId="Web-{134A7B6E-6E06-7CEE-AD27-19FCCF8D30F9}" dt="2021-12-06T20:20:49.260" v="1"/>
        <pc:sldMkLst>
          <pc:docMk/>
          <pc:sldMk cId="741964184" sldId="274"/>
        </pc:sldMkLst>
        <pc:spChg chg="add">
          <ac:chgData name="Guest User" userId="S::urn:spo:anon#47ed7ca152731d78011a9b5aaf79807694a63d8122928b7b603341b14d9d59e4::" providerId="AD" clId="Web-{134A7B6E-6E06-7CEE-AD27-19FCCF8D30F9}" dt="2021-12-06T20:20:47.697" v="0"/>
          <ac:spMkLst>
            <pc:docMk/>
            <pc:sldMk cId="741964184" sldId="274"/>
            <ac:spMk id="2" creationId="{FE0A9CB3-41CD-4672-A211-6E9D32CFA13E}"/>
          </ac:spMkLst>
        </pc:spChg>
        <pc:spChg chg="add">
          <ac:chgData name="Guest User" userId="S::urn:spo:anon#47ed7ca152731d78011a9b5aaf79807694a63d8122928b7b603341b14d9d59e4::" providerId="AD" clId="Web-{134A7B6E-6E06-7CEE-AD27-19FCCF8D30F9}" dt="2021-12-06T20:20:49.260" v="1"/>
          <ac:spMkLst>
            <pc:docMk/>
            <pc:sldMk cId="741964184" sldId="274"/>
            <ac:spMk id="3" creationId="{147DEC58-BE4F-4EFC-9F64-2B896DA4E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5EA7-9A42-4DFE-8BAE-66CF57534BD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B253-91B2-42EF-902E-7B0EDCD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4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AC6AA0-939C-4109-965B-D5D8A51A564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6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u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91" y="2830068"/>
            <a:ext cx="1197864" cy="11978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6895" y="2678442"/>
            <a:ext cx="3927642" cy="3544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 dirty="0"/>
              <a:t>Autorul prezentării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24537" y="63695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417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596896" y="3429000"/>
            <a:ext cx="39502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1" y="2811780"/>
            <a:ext cx="1234440" cy="12344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598953" y="3723695"/>
            <a:ext cx="39460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Facultatea de Matematică și Informatică</a:t>
            </a:r>
            <a:br>
              <a:rPr lang="ro-R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o-RO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Universitatea Babeș-Bolyai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01168" y="1369306"/>
            <a:ext cx="8741664" cy="916185"/>
          </a:xfrm>
          <a:effectLst/>
        </p:spPr>
        <p:txBody>
          <a:bodyPr wrap="none" anchor="t">
            <a:normAutofit/>
          </a:bodyPr>
          <a:lstStyle>
            <a:lvl1pPr algn="ctr">
              <a:defRPr sz="5400" b="0" spc="-225" baseline="0">
                <a:solidFill>
                  <a:schemeClr val="accent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o-RO" dirty="0"/>
              <a:t>Titlul prezentării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Imagine panoram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5" y="4731365"/>
            <a:ext cx="8741664" cy="819355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997777"/>
            <a:ext cx="8741664" cy="374611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4" y="5550720"/>
            <a:ext cx="8741664" cy="68247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6918D-AF50-4378-9F46-10F8D870345E}" type="datetime1">
              <a:rPr lang="en-US" smtClean="0"/>
              <a:t>12/6/2021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2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descri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5" y="980303"/>
            <a:ext cx="8741664" cy="313075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6" y="4283676"/>
            <a:ext cx="8741664" cy="1911178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B2F8B-DAFE-4613-8178-42FF53221CBC}" type="datetime1">
              <a:rPr lang="en-US" smtClean="0"/>
              <a:t>12/6/2021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7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descriere complex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8" y="911942"/>
            <a:ext cx="8741664" cy="2992904"/>
          </a:xfrm>
        </p:spPr>
        <p:txBody>
          <a:bodyPr anchor="ctr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7745" y="4038121"/>
            <a:ext cx="874166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45" y="4733580"/>
            <a:ext cx="874166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2AD802-55C1-45FC-9AC9-521FAD9F607A}" type="datetime1">
              <a:rPr lang="en-US" smtClean="0"/>
              <a:t>12/6/2021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5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745" y="2277540"/>
            <a:ext cx="8394192" cy="2511835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o-RO" dirty="0"/>
              <a:t>Titlu secțiune nouă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7744" y="5040051"/>
            <a:ext cx="8394192" cy="1140644"/>
          </a:xfr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 dirty="0"/>
              <a:t>Descriere secțiune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7744" y="4867057"/>
            <a:ext cx="3691803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4" y="257695"/>
            <a:ext cx="1620982" cy="1620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75" y="19528"/>
            <a:ext cx="1508760" cy="21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t pe 3 colo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7744" y="914400"/>
            <a:ext cx="8742071" cy="776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7745" y="1844760"/>
            <a:ext cx="2743200" cy="57626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2381" y="253056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8455" y="1838710"/>
            <a:ext cx="2743200" cy="57626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buNone/>
              <a:defRPr lang="en-US" sz="1800" b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0541" y="252451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6615" y="1838710"/>
            <a:ext cx="2743200" cy="576262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86615" y="2524510"/>
            <a:ext cx="274320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29B2E-114B-4053-86F0-A402057E9421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4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t pe 3 coloane cu imagi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7745" y="3731836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87745" y="1690687"/>
            <a:ext cx="2743200" cy="189594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7745" y="4308099"/>
            <a:ext cx="2743200" cy="1903231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6581" y="3733117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86580" y="1691968"/>
            <a:ext cx="2743200" cy="19021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85565" y="4309378"/>
            <a:ext cx="2743200" cy="190195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6617" y="3726704"/>
            <a:ext cx="2743200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86616" y="1685555"/>
            <a:ext cx="2743200" cy="19010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86524" y="4302963"/>
            <a:ext cx="2743200" cy="190195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98F3E-723A-4C83-8704-B8A57281B56A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87745" y="914400"/>
            <a:ext cx="8394192" cy="776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rgbClr val="0041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7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32945" y="4252321"/>
            <a:ext cx="404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www.cs.ubbcluj.ro</a:t>
            </a:r>
            <a:endParaRPr lang="en-US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58962" y="2524510"/>
            <a:ext cx="0" cy="20971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5" y="2519497"/>
            <a:ext cx="2102156" cy="21021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32945" y="3486086"/>
            <a:ext cx="404899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Str. </a:t>
            </a:r>
            <a:r>
              <a:rPr lang="en-US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Mihail</a:t>
            </a: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Kog</a:t>
            </a:r>
            <a:r>
              <a:rPr lang="ro-RO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ălniceanu nr. 1 </a:t>
            </a:r>
          </a:p>
          <a:p>
            <a:pPr lvl="0" algn="ctr"/>
            <a:r>
              <a:rPr lang="ro-RO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Cluj-Napoca, Cluj, România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32945" y="2658297"/>
            <a:ext cx="404899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o-RO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FACULTATEA DE MATEMATICĂ ȘI INFORMATICĂ</a:t>
            </a:r>
          </a:p>
          <a:p>
            <a:pPr lvl="0" algn="ctr"/>
            <a:r>
              <a:rPr lang="ro-RO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UNIVERSITATEA BABEȘ-BOLYAI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5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si Continut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1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  <a:lvl2pPr>
              <a:defRPr>
                <a:solidFill>
                  <a:srgbClr val="114374"/>
                </a:solidFill>
              </a:defRPr>
            </a:lvl2pPr>
            <a:lvl3pPr>
              <a:defRPr>
                <a:solidFill>
                  <a:srgbClr val="114374"/>
                </a:solidFill>
              </a:defRPr>
            </a:lvl3pPr>
            <a:lvl4pPr>
              <a:defRPr>
                <a:solidFill>
                  <a:srgbClr val="114374"/>
                </a:solidFill>
              </a:defRPr>
            </a:lvl4pPr>
            <a:lvl5pPr>
              <a:defRPr>
                <a:solidFill>
                  <a:srgbClr val="11437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</a:lstStyle>
          <a:p>
            <a:fld id="{23E9C8A1-DF9D-411C-8C5F-FC9619BF422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4374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4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une nou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27870" y="3891566"/>
            <a:ext cx="5954066" cy="1194650"/>
          </a:xfrm>
        </p:spPr>
        <p:txBody>
          <a:bodyPr wrap="none" anchor="t">
            <a:normAutofit/>
          </a:bodyPr>
          <a:lstStyle>
            <a:lvl1pPr algn="l">
              <a:defRPr sz="5400" b="0" spc="-225" baseline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err="1"/>
              <a:t>Titlu</a:t>
            </a:r>
            <a:r>
              <a:rPr lang="en-US" dirty="0"/>
              <a:t> sec</a:t>
            </a:r>
            <a:r>
              <a:rPr lang="ro-RO" dirty="0"/>
              <a:t>țiune nouă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7870" y="5419782"/>
            <a:ext cx="5954066" cy="617822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 dirty="0"/>
              <a:t>Subtitlu secțiune nouă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27870" y="5102692"/>
            <a:ext cx="5954066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28024"/>
            <a:ext cx="1949335" cy="19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t paralel simp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1825625"/>
            <a:ext cx="42336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145" y="1825625"/>
            <a:ext cx="42336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422" y="636223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A29EC-E924-41A3-B5BE-5D0670F2271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2417" y="635113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t paralel compl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1747044"/>
            <a:ext cx="4233672" cy="823912"/>
          </a:xfrm>
          <a:solidFill>
            <a:srgbClr val="00417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22" y="2570956"/>
            <a:ext cx="423367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144" y="1747044"/>
            <a:ext cx="4233672" cy="823912"/>
          </a:xfrm>
          <a:solidFill>
            <a:srgbClr val="00417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None/>
              <a:defRPr lang="en-US" sz="2000" b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6144" y="2570956"/>
            <a:ext cx="423367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AAADCF-EB19-455B-BD58-E7E620490F64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421" y="876854"/>
            <a:ext cx="8741664" cy="769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9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68D6A-48B6-4CD5-A684-04AAD272DA69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61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G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5CEDF-6B39-4773-9E6A-C6BA65DB4B8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8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u si Continu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987426"/>
            <a:ext cx="3386597" cy="1069974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5042425" cy="5125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1" y="2301081"/>
            <a:ext cx="3386597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9FE91-8333-4547-8501-BA7A2E28790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3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Imag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5042425" cy="512524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2932D-E3A9-442E-A26D-21A4F30FC41A}" type="datetime1">
              <a:rPr lang="en-US" smtClean="0"/>
              <a:t>12/6/2021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422" y="987426"/>
            <a:ext cx="3386597" cy="1069974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1" y="2301081"/>
            <a:ext cx="3386597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2421" y="-2"/>
            <a:ext cx="8737395" cy="615553"/>
          </a:xfrm>
          <a:prstGeom prst="rect">
            <a:avLst/>
          </a:prstGeom>
          <a:solidFill>
            <a:srgbClr val="0041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Facultatea de Matematică și Informatică</a:t>
            </a:r>
            <a:b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o-RO" sz="16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Universitatea Babeș-Bolyai</a:t>
            </a:r>
            <a:endParaRPr lang="en-US" sz="16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1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3" y="876854"/>
            <a:ext cx="8737394" cy="769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1" y="1825625"/>
            <a:ext cx="87373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CBF6060-4C2B-4509-BCF7-2CC9DB7F703F}" type="datetime1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416" y="63613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15DF4B7-D390-4743-BC4A-39E25262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02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5" r:id="rId16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Lect. Dr. Șotropa Diana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Prezentare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9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Centre de Cercetare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Facultatea de Matematică și Informatică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it-IT" dirty="0"/>
              <a:t>Centre de cercetare</a:t>
            </a:r>
            <a:br>
              <a:rPr lang="ro-RO" dirty="0"/>
            </a:br>
            <a:r>
              <a:rPr lang="ro-RO" sz="2700" dirty="0"/>
              <a:t>acreditate </a:t>
            </a:r>
            <a:r>
              <a:rPr lang="it-IT" sz="2700" dirty="0"/>
              <a:t>la nivelul Universităţii Babeş-Bolyai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46" b="1" dirty="0" err="1">
                <a:solidFill>
                  <a:srgbClr val="1F4976"/>
                </a:solidFill>
              </a:rPr>
              <a:t>Centrul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Analiză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Aplicată</a:t>
            </a:r>
            <a:r>
              <a:rPr lang="ro-RO" altLang="en-US" sz="1846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Radu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Precup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Centrul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Algebre</a:t>
            </a:r>
            <a:r>
              <a:rPr lang="en-GB" altLang="en-US" sz="1846" b="1" dirty="0">
                <a:solidFill>
                  <a:srgbClr val="1F4976"/>
                </a:solidFill>
              </a:rPr>
              <a:t>, </a:t>
            </a:r>
            <a:r>
              <a:rPr lang="en-GB" altLang="en-US" sz="1846" b="1" dirty="0" err="1">
                <a:solidFill>
                  <a:srgbClr val="1F4976"/>
                </a:solidFill>
              </a:rPr>
              <a:t>Grupuri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şi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Aplicaţii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Andrei </a:t>
            </a:r>
            <a:r>
              <a:rPr lang="en-GB" altLang="en-US" sz="1846" i="1" dirty="0" err="1">
                <a:solidFill>
                  <a:srgbClr val="1F4976"/>
                </a:solidFill>
              </a:rPr>
              <a:t>Mărcuş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pt-BR" altLang="en-US" sz="1846" b="1" dirty="0">
                <a:solidFill>
                  <a:srgbClr val="1F4976"/>
                </a:solidFill>
              </a:rPr>
              <a:t>Centrul de Cercetare Inteligenţă Computaţională Aplicată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pt-BR" altLang="en-US" sz="1846" i="1" dirty="0">
                <a:solidFill>
                  <a:srgbClr val="1F4976"/>
                </a:solidFill>
              </a:rPr>
              <a:t>Coordonator: Prof. dr. Horia F. Pop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it-IT" altLang="en-US" sz="1846" b="1" dirty="0">
                <a:solidFill>
                  <a:srgbClr val="1F4976"/>
                </a:solidFill>
              </a:rPr>
              <a:t>Centrul de Cercetare Inginerie Software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it-IT" altLang="en-US" sz="1846" i="1" dirty="0">
                <a:solidFill>
                  <a:srgbClr val="1F4976"/>
                </a:solidFill>
              </a:rPr>
              <a:t>Coordonator: Conf. dr. Simona Motogna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ro-RO" altLang="en-US" sz="1846" b="1" dirty="0">
                <a:solidFill>
                  <a:srgbClr val="1F4976"/>
                </a:solidFill>
              </a:rPr>
              <a:t>Centrul pentru Studiul Complexităţii</a:t>
            </a:r>
            <a:r>
              <a:rPr lang="ro-RO" altLang="en-US" sz="1846" i="1" dirty="0">
                <a:solidFill>
                  <a:srgbClr val="1F4976"/>
                </a:solidFill>
              </a:rPr>
              <a:t>, Coordonator: Conf. dr. Rodica Lung</a:t>
            </a:r>
          </a:p>
          <a:p>
            <a:endParaRPr lang="en-GB" altLang="en-US" sz="1846" i="1" dirty="0">
              <a:solidFill>
                <a:srgbClr val="1F497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it-IT" dirty="0"/>
              <a:t>Grupuri de cercetare pe domeniul Matematică </a:t>
            </a:r>
            <a:br>
              <a:rPr lang="ro-RO" dirty="0"/>
            </a:br>
            <a:r>
              <a:rPr lang="it-IT" sz="2700" dirty="0"/>
              <a:t>acreditate la nivelul facultăţii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Analiză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şi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optimizare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Coordonatori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Kassay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Gábor</a:t>
            </a:r>
            <a:r>
              <a:rPr lang="en-GB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Nicolae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Popovici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Geometrie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Dorin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Andrica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Analiză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complexă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Gabriela </a:t>
            </a:r>
            <a:r>
              <a:rPr lang="en-GB" altLang="en-US" sz="1846" i="1" dirty="0" err="1">
                <a:solidFill>
                  <a:srgbClr val="1F4976"/>
                </a:solidFill>
              </a:rPr>
              <a:t>Kohr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it-IT" altLang="en-US" sz="1846" b="1" dirty="0">
                <a:solidFill>
                  <a:srgbClr val="1F4976"/>
                </a:solidFill>
              </a:rPr>
              <a:t>Grupul de cercetare Operatori neliniari si ecuaţii diferenţiale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it-IT" altLang="en-US" sz="1846" i="1" dirty="0">
                <a:solidFill>
                  <a:srgbClr val="1F4976"/>
                </a:solidFill>
              </a:rPr>
              <a:t>Coordonatori: Prof. dr. Radu Precup, Prof. dr. Adrian Petruşel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Analiză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numerică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şi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stohastică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Octavian </a:t>
            </a:r>
            <a:r>
              <a:rPr lang="en-GB" altLang="en-US" sz="1846" i="1" dirty="0" err="1">
                <a:solidFill>
                  <a:srgbClr val="1F4976"/>
                </a:solidFill>
              </a:rPr>
              <a:t>Agratini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Mecanică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si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astronomie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Mirela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Kohr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Simulare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şi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modelare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Conf.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Libál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András</a:t>
            </a:r>
            <a:endParaRPr lang="en-GB" altLang="en-US" sz="1846" i="1" dirty="0">
              <a:solidFill>
                <a:srgbClr val="1F497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it-IT" dirty="0"/>
              <a:t>Grupuri de cercetare pe domeniul </a:t>
            </a:r>
            <a:r>
              <a:rPr lang="ro-RO" dirty="0"/>
              <a:t>Informatică</a:t>
            </a:r>
            <a:r>
              <a:rPr lang="it-IT" dirty="0"/>
              <a:t> </a:t>
            </a:r>
            <a:br>
              <a:rPr lang="ro-RO" dirty="0"/>
            </a:br>
            <a:r>
              <a:rPr lang="it-IT" sz="2700" dirty="0"/>
              <a:t>acreditate la nivelul facultăţii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1846" b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dirty="0">
                <a:solidFill>
                  <a:srgbClr val="1F4976"/>
                </a:solidFill>
              </a:rPr>
              <a:t> de </a:t>
            </a:r>
            <a:r>
              <a:rPr lang="en-GB" altLang="en-US" sz="1846" b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Învățare</a:t>
            </a:r>
            <a:r>
              <a:rPr lang="en-GB" altLang="en-US" sz="1846" b="1" dirty="0">
                <a:solidFill>
                  <a:srgbClr val="1F4976"/>
                </a:solidFill>
              </a:rPr>
              <a:t> </a:t>
            </a:r>
            <a:r>
              <a:rPr lang="en-GB" altLang="en-US" sz="1846" b="1" dirty="0" err="1">
                <a:solidFill>
                  <a:srgbClr val="1F4976"/>
                </a:solidFill>
              </a:rPr>
              <a:t>automată</a:t>
            </a:r>
            <a:r>
              <a:rPr lang="ro-RO" altLang="en-US" sz="1846" b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</a:t>
            </a:r>
            <a:r>
              <a:rPr lang="en-GB" altLang="en-US" sz="1846" i="1" dirty="0" err="1">
                <a:solidFill>
                  <a:srgbClr val="1F4976"/>
                </a:solidFill>
              </a:rPr>
              <a:t>Prof.</a:t>
            </a:r>
            <a:r>
              <a:rPr lang="en-GB" altLang="en-US" sz="1846" i="1" dirty="0">
                <a:solidFill>
                  <a:srgbClr val="1F4976"/>
                </a:solidFill>
              </a:rPr>
              <a:t> dr. Gabriela </a:t>
            </a:r>
            <a:r>
              <a:rPr lang="en-GB" altLang="en-US" sz="1846" i="1" dirty="0" err="1">
                <a:solidFill>
                  <a:srgbClr val="1F4976"/>
                </a:solidFill>
              </a:rPr>
              <a:t>Czibula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i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i="1" dirty="0">
                <a:solidFill>
                  <a:srgbClr val="1F4976"/>
                </a:solidFill>
              </a:rPr>
              <a:t> de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Sisteme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Distribuite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şi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Comunicaţii</a:t>
            </a:r>
            <a:r>
              <a:rPr lang="en-GB" altLang="en-US" sz="1846" b="1" i="1" dirty="0">
                <a:solidFill>
                  <a:srgbClr val="1F4976"/>
                </a:solidFill>
              </a:rPr>
              <a:t> Web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Conf. dr. </a:t>
            </a:r>
            <a:r>
              <a:rPr lang="en-GB" altLang="en-US" sz="1846" i="1" dirty="0" err="1">
                <a:solidFill>
                  <a:srgbClr val="1F4976"/>
                </a:solidFill>
              </a:rPr>
              <a:t>Rareş</a:t>
            </a:r>
            <a:r>
              <a:rPr lang="en-GB" altLang="en-US" sz="1846" i="1" dirty="0">
                <a:solidFill>
                  <a:srgbClr val="1F4976"/>
                </a:solidFill>
              </a:rPr>
              <a:t> </a:t>
            </a:r>
            <a:r>
              <a:rPr lang="en-GB" altLang="en-US" sz="1846" i="1" dirty="0" err="1">
                <a:solidFill>
                  <a:srgbClr val="1F4976"/>
                </a:solidFill>
              </a:rPr>
              <a:t>Boian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i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i="1" dirty="0">
                <a:solidFill>
                  <a:srgbClr val="1F4976"/>
                </a:solidFill>
              </a:rPr>
              <a:t> de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Aplicaţii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Interdisciplinare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Bazate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pe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Calcul</a:t>
            </a:r>
            <a:r>
              <a:rPr lang="en-GB" altLang="en-US" sz="1846" b="1" i="1" dirty="0">
                <a:solidFill>
                  <a:srgbClr val="1F4976"/>
                </a:solidFill>
              </a:rPr>
              <a:t> de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Inaltă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Performanţă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Conf. dr. Virginia </a:t>
            </a:r>
            <a:r>
              <a:rPr lang="en-GB" altLang="en-US" sz="1846" i="1" dirty="0" err="1">
                <a:solidFill>
                  <a:srgbClr val="1F4976"/>
                </a:solidFill>
              </a:rPr>
              <a:t>Niculescu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en-GB" altLang="en-US" sz="1846" b="1" i="1" dirty="0" err="1">
                <a:solidFill>
                  <a:srgbClr val="1F4976"/>
                </a:solidFill>
              </a:rPr>
              <a:t>Grupul</a:t>
            </a:r>
            <a:r>
              <a:rPr lang="en-GB" altLang="en-US" sz="1846" b="1" i="1" dirty="0">
                <a:solidFill>
                  <a:srgbClr val="1F4976"/>
                </a:solidFill>
              </a:rPr>
              <a:t> de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cercetare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Analiza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conceptelor</a:t>
            </a:r>
            <a:r>
              <a:rPr lang="en-GB" altLang="en-US" sz="1846" b="1" i="1" dirty="0">
                <a:solidFill>
                  <a:srgbClr val="1F4976"/>
                </a:solidFill>
              </a:rPr>
              <a:t> </a:t>
            </a:r>
            <a:r>
              <a:rPr lang="en-GB" altLang="en-US" sz="1846" b="1" i="1" dirty="0" err="1">
                <a:solidFill>
                  <a:srgbClr val="1F4976"/>
                </a:solidFill>
              </a:rPr>
              <a:t>formale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en-GB" altLang="en-US" sz="1846" i="1" dirty="0" err="1">
                <a:solidFill>
                  <a:srgbClr val="1F4976"/>
                </a:solidFill>
              </a:rPr>
              <a:t>Coordonator</a:t>
            </a:r>
            <a:r>
              <a:rPr lang="en-GB" altLang="en-US" sz="1846" i="1" dirty="0">
                <a:solidFill>
                  <a:srgbClr val="1F4976"/>
                </a:solidFill>
              </a:rPr>
              <a:t>: Conf. dr. Christian </a:t>
            </a:r>
            <a:r>
              <a:rPr lang="en-GB" altLang="en-US" sz="1846" i="1" dirty="0" err="1">
                <a:solidFill>
                  <a:srgbClr val="1F4976"/>
                </a:solidFill>
              </a:rPr>
              <a:t>Săcărea</a:t>
            </a:r>
            <a:endParaRPr lang="ro-RO" altLang="en-US" sz="1846" i="1" dirty="0">
              <a:solidFill>
                <a:srgbClr val="1F4976"/>
              </a:solidFill>
            </a:endParaRPr>
          </a:p>
          <a:p>
            <a:r>
              <a:rPr lang="it-IT" altLang="en-US" sz="1846" b="1" i="1" dirty="0">
                <a:solidFill>
                  <a:srgbClr val="1F4976"/>
                </a:solidFill>
              </a:rPr>
              <a:t>Grupul de cercetare Metaeuristici pentru Sisteme Complexe</a:t>
            </a:r>
            <a:r>
              <a:rPr lang="ro-RO" altLang="en-US" sz="1846" i="1" dirty="0">
                <a:solidFill>
                  <a:srgbClr val="1F4976"/>
                </a:solidFill>
              </a:rPr>
              <a:t>, </a:t>
            </a:r>
            <a:r>
              <a:rPr lang="it-IT" altLang="en-US" sz="1846" i="1" dirty="0">
                <a:solidFill>
                  <a:srgbClr val="1F4976"/>
                </a:solidFill>
              </a:rPr>
              <a:t>Coordonatori: Prof. dr. Anca Andreica, Prof. dr. Laura Dioșan</a:t>
            </a:r>
            <a:endParaRPr lang="en-GB" altLang="en-US" sz="1846" i="1" dirty="0">
              <a:solidFill>
                <a:srgbClr val="1F497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28-9D79-4151-963A-3A60F5DD5E69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/>
              <a:t>Facultatea de Matematică și Informatică</a:t>
            </a:r>
            <a:br>
              <a:rPr lang="ro-RO" sz="3600" dirty="0"/>
            </a:br>
            <a:r>
              <a:rPr lang="ro-RO" sz="2800" dirty="0">
                <a:solidFill>
                  <a:schemeClr val="tx1"/>
                </a:solidFill>
              </a:rPr>
              <a:t>Universitatea Babeș-Bolyai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/>
              <a:t>Motto</a:t>
            </a:r>
            <a:r>
              <a:rPr lang="en-US" dirty="0"/>
              <a:t>: Your Career, Our Duty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A9CB3-41CD-4672-A211-6E9D32CFA13E}"/>
              </a:ext>
            </a:extLst>
          </p:cNvPr>
          <p:cNvSpPr txBox="1"/>
          <p:nvPr/>
        </p:nvSpPr>
        <p:spPr>
          <a:xfrm>
            <a:off x="3200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DEC58-BE4F-4EFC-9F64-2B896DA4EC38}"/>
              </a:ext>
            </a:extLst>
          </p:cNvPr>
          <p:cNvSpPr txBox="1"/>
          <p:nvPr/>
        </p:nvSpPr>
        <p:spPr>
          <a:xfrm>
            <a:off x="3343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196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Componentă</a:t>
            </a:r>
            <a:r>
              <a:rPr lang="en-US" sz="2200" dirty="0"/>
              <a:t> </a:t>
            </a:r>
            <a:r>
              <a:rPr lang="en-US" sz="2200" dirty="0" err="1"/>
              <a:t>importantă</a:t>
            </a:r>
            <a:r>
              <a:rPr lang="en-US" sz="2200" dirty="0"/>
              <a:t> a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/>
              <a:t>Universităţi</a:t>
            </a:r>
            <a:r>
              <a:rPr lang="en-US" sz="2200" dirty="0"/>
              <a:t> de mare </a:t>
            </a:r>
            <a:r>
              <a:rPr lang="en-US" sz="2200" dirty="0" err="1"/>
              <a:t>prestigiu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anvergură</a:t>
            </a:r>
            <a:r>
              <a:rPr lang="en-US" sz="2200" dirty="0"/>
              <a:t>, </a:t>
            </a:r>
            <a:r>
              <a:rPr lang="en-US" sz="2200" dirty="0" err="1"/>
              <a:t>Facultatea</a:t>
            </a:r>
            <a:r>
              <a:rPr lang="en-US" sz="2200" dirty="0"/>
              <a:t> de </a:t>
            </a:r>
            <a:r>
              <a:rPr lang="en-US" sz="2200" dirty="0" err="1"/>
              <a:t>Matematică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Informatică</a:t>
            </a:r>
            <a:r>
              <a:rPr lang="en-US" sz="2200" dirty="0"/>
              <a:t>,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acest</a:t>
            </a:r>
            <a:r>
              <a:rPr lang="en-US" sz="2200" dirty="0"/>
              <a:t> moment o </a:t>
            </a:r>
            <a:r>
              <a:rPr lang="en-US" sz="2200" dirty="0" err="1"/>
              <a:t>împletire</a:t>
            </a:r>
            <a:r>
              <a:rPr lang="en-US" sz="2200" dirty="0"/>
              <a:t> </a:t>
            </a:r>
            <a:r>
              <a:rPr lang="en-US" sz="2200" dirty="0" err="1"/>
              <a:t>fericită</a:t>
            </a:r>
            <a:r>
              <a:rPr lang="en-US" sz="2200" dirty="0"/>
              <a:t> de </a:t>
            </a:r>
            <a:r>
              <a:rPr lang="en-US" sz="2200" dirty="0" err="1"/>
              <a:t>tradiţie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actualitate</a:t>
            </a:r>
            <a:r>
              <a:rPr lang="en-US" sz="2200" dirty="0"/>
              <a:t>, de </a:t>
            </a:r>
            <a:r>
              <a:rPr lang="en-US" sz="2200" dirty="0" err="1"/>
              <a:t>modernitate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experienţă</a:t>
            </a:r>
            <a:r>
              <a:rPr lang="en-US" sz="2200" dirty="0"/>
              <a:t>.</a:t>
            </a:r>
            <a:endParaRPr lang="en-US" altLang="en-US" sz="2200" dirty="0"/>
          </a:p>
          <a:p>
            <a:r>
              <a:rPr lang="ro-RO" altLang="en-US" sz="2200" dirty="0"/>
              <a:t>Clasificarea domeniului Matematică din topurile </a:t>
            </a:r>
            <a:r>
              <a:rPr lang="ro-RO" altLang="en-US" sz="2200" i="1" dirty="0"/>
              <a:t>Best Global Universities</a:t>
            </a:r>
            <a:r>
              <a:rPr lang="ro-RO" altLang="en-US" sz="2200" dirty="0"/>
              <a:t> și </a:t>
            </a:r>
            <a:r>
              <a:rPr lang="ro-RO" altLang="en-US" sz="2200" i="1" dirty="0"/>
              <a:t>The world</a:t>
            </a:r>
            <a:r>
              <a:rPr lang="en-US" altLang="en-US" sz="2200" i="1" dirty="0"/>
              <a:t>’</a:t>
            </a:r>
            <a:r>
              <a:rPr lang="ro-RO" altLang="en-US" sz="2200" i="1" dirty="0"/>
              <a:t>s best universities for Mathematics</a:t>
            </a:r>
            <a:r>
              <a:rPr lang="ro-RO" alt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o </a:t>
            </a:r>
            <a:r>
              <a:rPr lang="en-US" sz="2200" dirty="0" err="1"/>
              <a:t>recunoaştere</a:t>
            </a:r>
            <a:r>
              <a:rPr lang="en-US" sz="2200" dirty="0"/>
              <a:t> </a:t>
            </a:r>
            <a:r>
              <a:rPr lang="en-US" sz="2200" dirty="0" err="1"/>
              <a:t>firească</a:t>
            </a:r>
            <a:r>
              <a:rPr lang="en-US" sz="2200" dirty="0"/>
              <a:t> a </a:t>
            </a:r>
            <a:r>
              <a:rPr lang="en-US" sz="2200" dirty="0" err="1"/>
              <a:t>valorii</a:t>
            </a:r>
            <a:r>
              <a:rPr lang="en-US" sz="2200" dirty="0"/>
              <a:t> </a:t>
            </a:r>
            <a:r>
              <a:rPr lang="en-US" sz="2200" dirty="0" err="1"/>
              <a:t>Şcolii</a:t>
            </a:r>
            <a:r>
              <a:rPr lang="en-US" sz="2200" dirty="0"/>
              <a:t> de </a:t>
            </a:r>
            <a:r>
              <a:rPr lang="en-US" sz="2200" dirty="0" err="1"/>
              <a:t>Matematică</a:t>
            </a:r>
            <a:r>
              <a:rPr lang="en-US" sz="2200" dirty="0"/>
              <a:t> din </a:t>
            </a:r>
            <a:r>
              <a:rPr lang="en-US" sz="2200" dirty="0" err="1"/>
              <a:t>România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particular de la </a:t>
            </a:r>
            <a:r>
              <a:rPr lang="en-US" sz="2200" dirty="0" err="1"/>
              <a:t>Universitatea</a:t>
            </a:r>
            <a:r>
              <a:rPr lang="en-US" sz="2200" dirty="0"/>
              <a:t> </a:t>
            </a:r>
            <a:r>
              <a:rPr lang="en-US" sz="2200" dirty="0" err="1"/>
              <a:t>Babeş-Bolyai</a:t>
            </a:r>
            <a:r>
              <a:rPr lang="en-US" sz="2200" dirty="0"/>
              <a:t> din Cluj-Napoca, </a:t>
            </a:r>
            <a:r>
              <a:rPr lang="en-US" sz="2200" dirty="0" err="1"/>
              <a:t>valoare</a:t>
            </a:r>
            <a:r>
              <a:rPr lang="en-US" sz="2200" dirty="0"/>
              <a:t> </a:t>
            </a:r>
            <a:r>
              <a:rPr lang="en-US" sz="2200" dirty="0" err="1"/>
              <a:t>bazată</a:t>
            </a:r>
            <a:r>
              <a:rPr lang="en-US" sz="2200" dirty="0"/>
              <a:t> </a:t>
            </a:r>
            <a:r>
              <a:rPr lang="en-US" sz="2200" dirty="0" err="1"/>
              <a:t>pe</a:t>
            </a:r>
            <a:r>
              <a:rPr lang="en-US" sz="2200" dirty="0"/>
              <a:t> </a:t>
            </a:r>
            <a:r>
              <a:rPr lang="en-US" sz="2200" dirty="0" err="1"/>
              <a:t>tradiţie</a:t>
            </a:r>
            <a:r>
              <a:rPr lang="en-US" sz="2200" dirty="0"/>
              <a:t>, </a:t>
            </a:r>
            <a:r>
              <a:rPr lang="en-US" sz="2200" dirty="0" err="1"/>
              <a:t>muncă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seriozitate</a:t>
            </a:r>
            <a:r>
              <a:rPr lang="en-US" sz="2200" dirty="0"/>
              <a:t> </a:t>
            </a:r>
            <a:r>
              <a:rPr lang="en-US" sz="2200" dirty="0" err="1"/>
              <a:t>într</a:t>
            </a:r>
            <a:r>
              <a:rPr lang="en-US" sz="2200" dirty="0"/>
              <a:t>-un </a:t>
            </a:r>
            <a:r>
              <a:rPr lang="en-US" sz="2200" dirty="0" err="1"/>
              <a:t>climat</a:t>
            </a:r>
            <a:r>
              <a:rPr lang="en-US" sz="2200" dirty="0"/>
              <a:t> de </a:t>
            </a:r>
            <a:r>
              <a:rPr lang="en-US" sz="2200" dirty="0" err="1"/>
              <a:t>competiţie</a:t>
            </a:r>
            <a:r>
              <a:rPr lang="en-US" sz="2200" dirty="0"/>
              <a:t> </a:t>
            </a:r>
            <a:r>
              <a:rPr lang="en-US" sz="2200" dirty="0" err="1"/>
              <a:t>onestă</a:t>
            </a:r>
            <a:r>
              <a:rPr lang="en-US" sz="2200" dirty="0"/>
              <a:t>.</a:t>
            </a:r>
            <a:endParaRPr lang="en-US" altLang="en-US" sz="2200" dirty="0"/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75CE-F379-4D34-A7B9-453BA1CFD6B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Despre 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1825625"/>
            <a:ext cx="4842874" cy="4351338"/>
          </a:xfrm>
        </p:spPr>
        <p:txBody>
          <a:bodyPr>
            <a:normAutofit/>
          </a:bodyPr>
          <a:lstStyle/>
          <a:p>
            <a:r>
              <a:rPr lang="ro-RO" sz="2200" dirty="0"/>
              <a:t>D</a:t>
            </a:r>
            <a:r>
              <a:rPr lang="en-US" sz="2200" dirty="0" err="1"/>
              <a:t>acă</a:t>
            </a:r>
            <a:r>
              <a:rPr lang="en-US" sz="2200" dirty="0"/>
              <a:t> Cluj-Napoca a </a:t>
            </a:r>
            <a:r>
              <a:rPr lang="en-US" sz="2200" dirty="0" err="1"/>
              <a:t>devenit</a:t>
            </a:r>
            <a:r>
              <a:rPr lang="en-US" sz="2200" dirty="0"/>
              <a:t> un </a:t>
            </a:r>
            <a:r>
              <a:rPr lang="en-US" sz="2200" dirty="0" err="1"/>
              <a:t>centru</a:t>
            </a:r>
            <a:r>
              <a:rPr lang="en-US" sz="2200" dirty="0"/>
              <a:t> important de IT&amp;C </a:t>
            </a:r>
            <a:r>
              <a:rPr lang="en-US" sz="2200" dirty="0" err="1"/>
              <a:t>pe</a:t>
            </a:r>
            <a:r>
              <a:rPr lang="en-US" sz="2200" dirty="0"/>
              <a:t> </a:t>
            </a:r>
            <a:r>
              <a:rPr lang="en-US" sz="2200" dirty="0" err="1"/>
              <a:t>harta</a:t>
            </a:r>
            <a:r>
              <a:rPr lang="en-US" sz="2200" dirty="0"/>
              <a:t> </a:t>
            </a:r>
            <a:r>
              <a:rPr lang="en-US" sz="2200" dirty="0" err="1"/>
              <a:t>Europei</a:t>
            </a:r>
            <a:r>
              <a:rPr lang="en-US" sz="2200" dirty="0"/>
              <a:t>,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lucru</a:t>
            </a:r>
            <a:r>
              <a:rPr lang="en-US" sz="2200" dirty="0"/>
              <a:t> s-a </a:t>
            </a:r>
            <a:r>
              <a:rPr lang="en-US" sz="2200" dirty="0" err="1"/>
              <a:t>ȋntâmplat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datorită</a:t>
            </a:r>
            <a:r>
              <a:rPr lang="en-US" sz="2200" dirty="0"/>
              <a:t> </a:t>
            </a:r>
            <a:r>
              <a:rPr lang="en-US" sz="2200" dirty="0" err="1"/>
              <a:t>bunei</a:t>
            </a:r>
            <a:r>
              <a:rPr lang="en-US" sz="2200" dirty="0"/>
              <a:t> </a:t>
            </a:r>
            <a:r>
              <a:rPr lang="en-US" sz="2200" dirty="0" err="1"/>
              <a:t>pregătiri</a:t>
            </a:r>
            <a:r>
              <a:rPr lang="en-US" sz="2200" dirty="0"/>
              <a:t> a </a:t>
            </a:r>
            <a:r>
              <a:rPr lang="en-US" sz="2200" dirty="0" err="1"/>
              <a:t>absolvenţilor</a:t>
            </a:r>
            <a:r>
              <a:rPr lang="en-US" sz="2200" dirty="0"/>
              <a:t> de </a:t>
            </a:r>
            <a:r>
              <a:rPr lang="en-US" sz="2200" dirty="0" err="1"/>
              <a:t>Informatică</a:t>
            </a:r>
            <a:r>
              <a:rPr lang="en-US" sz="2200" dirty="0"/>
              <a:t> din </a:t>
            </a:r>
            <a:r>
              <a:rPr lang="en-US" sz="2200" dirty="0" err="1"/>
              <a:t>facultatea</a:t>
            </a:r>
            <a:r>
              <a:rPr lang="en-US" sz="2200" dirty="0"/>
              <a:t> </a:t>
            </a:r>
            <a:r>
              <a:rPr lang="en-US" sz="2200" dirty="0" err="1"/>
              <a:t>noastră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 err="1"/>
              <a:t>Absolvenţii</a:t>
            </a:r>
            <a:r>
              <a:rPr lang="en-US" sz="2200" dirty="0"/>
              <a:t> de </a:t>
            </a:r>
            <a:r>
              <a:rPr lang="en-US" sz="2200" dirty="0" err="1"/>
              <a:t>Informatică</a:t>
            </a:r>
            <a:r>
              <a:rPr lang="en-US" sz="2200" dirty="0"/>
              <a:t> din </a:t>
            </a:r>
            <a:r>
              <a:rPr lang="en-US" sz="2200" dirty="0" err="1"/>
              <a:t>Universitatea</a:t>
            </a:r>
            <a:r>
              <a:rPr lang="en-US" sz="2200" dirty="0"/>
              <a:t> </a:t>
            </a:r>
            <a:r>
              <a:rPr lang="en-US" sz="2200" dirty="0" err="1"/>
              <a:t>Babeş-Bolyai</a:t>
            </a:r>
            <a:r>
              <a:rPr lang="en-US" sz="2200" dirty="0"/>
              <a:t> </a:t>
            </a:r>
            <a:r>
              <a:rPr lang="en-US" sz="2200" dirty="0" err="1"/>
              <a:t>sunt</a:t>
            </a:r>
            <a:r>
              <a:rPr lang="en-US" sz="2200" dirty="0"/>
              <a:t> </a:t>
            </a:r>
            <a:r>
              <a:rPr lang="en-US" sz="2200" dirty="0" err="1"/>
              <a:t>extrem</a:t>
            </a:r>
            <a:r>
              <a:rPr lang="en-US" sz="2200" dirty="0"/>
              <a:t> de bine </a:t>
            </a:r>
            <a:r>
              <a:rPr lang="en-US" sz="2200" dirty="0" err="1"/>
              <a:t>apreciaţi</a:t>
            </a:r>
            <a:r>
              <a:rPr lang="en-US" sz="2200" dirty="0"/>
              <a:t> de </a:t>
            </a:r>
            <a:r>
              <a:rPr lang="en-US" sz="2200" dirty="0" err="1"/>
              <a:t>către</a:t>
            </a:r>
            <a:r>
              <a:rPr lang="en-US" sz="2200" dirty="0"/>
              <a:t> </a:t>
            </a:r>
            <a:r>
              <a:rPr lang="en-US" sz="2200" dirty="0" err="1"/>
              <a:t>companiile</a:t>
            </a:r>
            <a:r>
              <a:rPr lang="en-US" sz="2200" dirty="0"/>
              <a:t> de </a:t>
            </a:r>
            <a:r>
              <a:rPr lang="en-US" sz="2200" dirty="0" err="1"/>
              <a:t>profil</a:t>
            </a:r>
            <a:r>
              <a:rPr lang="en-US" sz="2200" dirty="0"/>
              <a:t>, </a:t>
            </a:r>
            <a:r>
              <a:rPr lang="en-US" sz="2200" dirty="0" err="1"/>
              <a:t>existând</a:t>
            </a:r>
            <a:r>
              <a:rPr lang="en-US" sz="2200" dirty="0"/>
              <a:t> o </a:t>
            </a:r>
            <a:r>
              <a:rPr lang="en-US" sz="2200" dirty="0" err="1"/>
              <a:t>adevărată</a:t>
            </a:r>
            <a:r>
              <a:rPr lang="en-US" sz="2200" dirty="0"/>
              <a:t> „</a:t>
            </a:r>
            <a:r>
              <a:rPr lang="en-US" sz="2200" dirty="0" err="1"/>
              <a:t>vânătoare</a:t>
            </a:r>
            <a:r>
              <a:rPr lang="en-US" sz="2200" dirty="0"/>
              <a:t> de </a:t>
            </a:r>
            <a:r>
              <a:rPr lang="en-US" sz="2200" dirty="0" err="1"/>
              <a:t>creiere</a:t>
            </a:r>
            <a:r>
              <a:rPr lang="en-US" sz="2200" dirty="0"/>
              <a:t>” </a:t>
            </a:r>
            <a:r>
              <a:rPr lang="en-US" sz="2200" dirty="0" err="1"/>
              <a:t>ȋncă</a:t>
            </a:r>
            <a:r>
              <a:rPr lang="en-US" sz="2200" dirty="0"/>
              <a:t> din </a:t>
            </a:r>
            <a:r>
              <a:rPr lang="en-US" sz="2200" dirty="0" err="1"/>
              <a:t>anii</a:t>
            </a:r>
            <a:r>
              <a:rPr lang="en-US" sz="2200" dirty="0"/>
              <a:t> </a:t>
            </a:r>
            <a:r>
              <a:rPr lang="en-US" sz="2200" dirty="0" err="1"/>
              <a:t>facultăţii</a:t>
            </a:r>
            <a:r>
              <a:rPr lang="en-US" sz="2200" dirty="0"/>
              <a:t>.</a:t>
            </a:r>
            <a:endParaRPr lang="en-US" altLang="en-US" sz="2200" dirty="0">
              <a:solidFill>
                <a:srgbClr val="1F497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2" y="1646237"/>
            <a:ext cx="2461845" cy="1145044"/>
          </a:xfrm>
          <a:prstGeom prst="roundRect">
            <a:avLst>
              <a:gd name="adj" fmla="val 5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4680605"/>
            <a:ext cx="2461846" cy="114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AB8-EC7E-42D6-BA4E-AA27C66A8154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1" y="3163421"/>
            <a:ext cx="2461845" cy="1145044"/>
          </a:xfrm>
          <a:prstGeom prst="roundRect">
            <a:avLst>
              <a:gd name="adj" fmla="val 5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9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Departamente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Facultatea de Matematică și Informatică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Departamente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585"/>
            <a:ext cx="8229600" cy="351692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o-RO" altLang="en-US" sz="2492" dirty="0"/>
              <a:t>Departamentul de Matematică</a:t>
            </a:r>
          </a:p>
          <a:p>
            <a:pPr algn="just">
              <a:lnSpc>
                <a:spcPct val="90000"/>
              </a:lnSpc>
            </a:pPr>
            <a:r>
              <a:rPr lang="ro-RO" altLang="en-US" sz="2492" dirty="0"/>
              <a:t>Departamentul de Informatică</a:t>
            </a:r>
          </a:p>
          <a:p>
            <a:pPr algn="just">
              <a:lnSpc>
                <a:spcPct val="90000"/>
              </a:lnSpc>
            </a:pPr>
            <a:r>
              <a:rPr lang="ro-RO" altLang="en-US" sz="2492" dirty="0"/>
              <a:t>Departamentul de Matematică și informatică al liniei maghiare</a:t>
            </a:r>
            <a:endParaRPr lang="en-GB" altLang="en-US" sz="2492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358F-FB55-44FD-8DCA-31C60809DAB5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Specializări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Facultatea de Matematică și Informatică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057400" cy="365125"/>
          </a:xfrm>
        </p:spPr>
        <p:txBody>
          <a:bodyPr/>
          <a:lstStyle/>
          <a:p>
            <a:fld id="{71D8FA1B-2438-464E-B6E7-E6523A39051C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1588"/>
            <a:ext cx="2057400" cy="365125"/>
          </a:xfrm>
        </p:spPr>
        <p:txBody>
          <a:bodyPr/>
          <a:lstStyle/>
          <a:p>
            <a:fld id="{F15DF4B7-D390-4743-BC4A-39E252620E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Domeniul Matematică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/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err="1">
                <a:solidFill>
                  <a:srgbClr val="1F4976"/>
                </a:solidFill>
              </a:rPr>
              <a:t>Matematică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română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err="1">
                <a:solidFill>
                  <a:srgbClr val="1F4976"/>
                </a:solidFill>
              </a:rPr>
              <a:t>Matematică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maghiară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err="1">
                <a:solidFill>
                  <a:srgbClr val="1F4976"/>
                </a:solidFill>
              </a:rPr>
              <a:t>Matematică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informatică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română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err="1">
                <a:solidFill>
                  <a:srgbClr val="1F4976"/>
                </a:solidFill>
              </a:rPr>
              <a:t>Matematică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informatică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ro-RO" altLang="en-US" sz="2200" dirty="0">
                <a:solidFill>
                  <a:srgbClr val="1F4976"/>
                </a:solidFill>
              </a:rPr>
              <a:t>m</a:t>
            </a:r>
            <a:r>
              <a:rPr lang="en-GB" altLang="en-US" sz="2200" dirty="0" err="1">
                <a:solidFill>
                  <a:srgbClr val="1F4976"/>
                </a:solidFill>
              </a:rPr>
              <a:t>aghiară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r>
              <a:rPr lang="en-GB" altLang="en-US" sz="2200" dirty="0" err="1">
                <a:solidFill>
                  <a:srgbClr val="1F4976"/>
                </a:solidFill>
              </a:rPr>
              <a:t>Matematică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informatică</a:t>
            </a:r>
            <a:r>
              <a:rPr lang="en-GB" altLang="en-US" sz="2200" dirty="0">
                <a:solidFill>
                  <a:srgbClr val="1F4976"/>
                </a:solidFill>
              </a:rPr>
              <a:t> </a:t>
            </a:r>
            <a:r>
              <a:rPr lang="en-GB" altLang="en-US" sz="2200" dirty="0" err="1">
                <a:solidFill>
                  <a:srgbClr val="1F4976"/>
                </a:solidFill>
              </a:rPr>
              <a:t>engleză</a:t>
            </a:r>
            <a:endParaRPr lang="en-GB" altLang="en-US" sz="2200" dirty="0">
              <a:solidFill>
                <a:srgbClr val="1F4976"/>
              </a:solidFill>
            </a:endParaRPr>
          </a:p>
          <a:p>
            <a:pPr marL="0" indent="0"/>
            <a:endParaRPr lang="en-GB" altLang="en-US" sz="2200" dirty="0">
              <a:solidFill>
                <a:srgbClr val="1F497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Domeniul Informatică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altLang="en-US" sz="2200" dirty="0">
              <a:solidFill>
                <a:srgbClr val="1F4976"/>
              </a:solidFill>
            </a:endParaRPr>
          </a:p>
          <a:p>
            <a:r>
              <a:rPr lang="ro-RO" altLang="en-US" sz="2200" dirty="0">
                <a:solidFill>
                  <a:srgbClr val="1F4976"/>
                </a:solidFill>
              </a:rPr>
              <a:t>Informatică română</a:t>
            </a:r>
          </a:p>
          <a:p>
            <a:r>
              <a:rPr lang="ro-RO" altLang="en-US" sz="2200" dirty="0">
                <a:solidFill>
                  <a:srgbClr val="1F4976"/>
                </a:solidFill>
              </a:rPr>
              <a:t>Informatică engleză</a:t>
            </a:r>
          </a:p>
          <a:p>
            <a:r>
              <a:rPr lang="ro-RO" altLang="en-US" sz="2200" dirty="0">
                <a:solidFill>
                  <a:srgbClr val="1F4976"/>
                </a:solidFill>
              </a:rPr>
              <a:t>Informatică maghiară</a:t>
            </a:r>
          </a:p>
          <a:p>
            <a:r>
              <a:rPr lang="ro-RO" altLang="en-US" sz="2200" dirty="0">
                <a:solidFill>
                  <a:srgbClr val="1F4976"/>
                </a:solidFill>
              </a:rPr>
              <a:t>Informatică germană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Specializări Nivel Licență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B5-6BA9-4B56-9CED-57F9F224B10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build="p"/>
      <p:bldP spid="5" grpId="0" build="p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Specializări Nivel </a:t>
            </a:r>
            <a:r>
              <a:rPr lang="en-US" dirty="0"/>
              <a:t>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Domeniul Matematică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modelare</a:t>
            </a:r>
            <a:r>
              <a:rPr lang="ro-RO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Baze</a:t>
            </a:r>
            <a:r>
              <a:rPr lang="en-US" dirty="0"/>
              <a:t> de date </a:t>
            </a:r>
            <a:r>
              <a:rPr lang="en-US" dirty="0" err="1"/>
              <a:t>română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Calcul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performanţă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volumelor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de date</a:t>
            </a:r>
            <a:r>
              <a:rPr lang="ro-RO" dirty="0"/>
              <a:t>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informaticii</a:t>
            </a:r>
            <a:r>
              <a:rPr lang="en-US" dirty="0"/>
              <a:t> </a:t>
            </a:r>
            <a:r>
              <a:rPr lang="en-US" dirty="0" err="1"/>
              <a:t>română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informaticii</a:t>
            </a:r>
            <a:r>
              <a:rPr lang="en-US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Inginerie</a:t>
            </a:r>
            <a:r>
              <a:rPr lang="en-US" dirty="0"/>
              <a:t> software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Inteligenţă</a:t>
            </a:r>
            <a:r>
              <a:rPr lang="en-US" dirty="0"/>
              <a:t> </a:t>
            </a:r>
            <a:r>
              <a:rPr lang="en-US" dirty="0" err="1"/>
              <a:t>computaţională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aplicaţiilor</a:t>
            </a:r>
            <a:r>
              <a:rPr lang="en-US" dirty="0"/>
              <a:t> Enterprise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distribuite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internet </a:t>
            </a:r>
            <a:r>
              <a:rPr lang="en-US" dirty="0" err="1"/>
              <a:t>română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informatice</a:t>
            </a:r>
            <a:r>
              <a:rPr lang="en-US" dirty="0"/>
              <a:t> </a:t>
            </a:r>
            <a:r>
              <a:rPr lang="en-US" dirty="0" err="1"/>
              <a:t>avansate</a:t>
            </a:r>
            <a:r>
              <a:rPr lang="en-US" dirty="0"/>
              <a:t>: </a:t>
            </a:r>
            <a:r>
              <a:rPr lang="en-US" dirty="0" err="1"/>
              <a:t>modelare</a:t>
            </a:r>
            <a:r>
              <a:rPr lang="en-US" dirty="0"/>
              <a:t>, </a:t>
            </a:r>
            <a:r>
              <a:rPr lang="en-US" dirty="0" err="1"/>
              <a:t>proiectare</a:t>
            </a:r>
            <a:r>
              <a:rPr lang="en-US" dirty="0"/>
              <a:t>,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germană</a:t>
            </a:r>
            <a:r>
              <a:rPr lang="en-US" dirty="0"/>
              <a:t>,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Domeniul Informatică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Matematică</a:t>
            </a:r>
            <a:r>
              <a:rPr lang="en-US" dirty="0"/>
              <a:t> </a:t>
            </a:r>
            <a:r>
              <a:rPr lang="en-US" dirty="0" err="1"/>
              <a:t>computaţională</a:t>
            </a:r>
            <a:r>
              <a:rPr lang="en-US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matematicii</a:t>
            </a:r>
            <a:r>
              <a:rPr lang="en-US" dirty="0"/>
              <a:t> </a:t>
            </a:r>
            <a:r>
              <a:rPr lang="en-US" dirty="0" err="1"/>
              <a:t>română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predarea</a:t>
            </a:r>
            <a:r>
              <a:rPr lang="en-US" dirty="0"/>
              <a:t> </a:t>
            </a:r>
            <a:r>
              <a:rPr lang="en-US" dirty="0" err="1"/>
              <a:t>matematicii</a:t>
            </a:r>
            <a:r>
              <a:rPr lang="en-US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Matematici</a:t>
            </a:r>
            <a:r>
              <a:rPr lang="en-US" dirty="0"/>
              <a:t> </a:t>
            </a:r>
            <a:r>
              <a:rPr lang="en-US" dirty="0" err="1"/>
              <a:t>avansate</a:t>
            </a:r>
            <a:r>
              <a:rPr lang="en-US" dirty="0"/>
              <a:t> </a:t>
            </a:r>
            <a:r>
              <a:rPr lang="en-US" dirty="0" err="1"/>
              <a:t>engleză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ro-RO" dirty="0"/>
              <a:t>Științe ale Educației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Masterat</a:t>
            </a:r>
            <a:r>
              <a:rPr lang="en-US" dirty="0"/>
              <a:t> didactic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Informatică</a:t>
            </a:r>
            <a:r>
              <a:rPr lang="en-US" dirty="0"/>
              <a:t> </a:t>
            </a:r>
            <a:r>
              <a:rPr lang="en-US" dirty="0" err="1"/>
              <a:t>română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Masterat</a:t>
            </a:r>
            <a:r>
              <a:rPr lang="en-US" dirty="0"/>
              <a:t> didactic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Matematică</a:t>
            </a:r>
            <a:r>
              <a:rPr lang="en-US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Masterat</a:t>
            </a:r>
            <a:r>
              <a:rPr lang="en-US" dirty="0"/>
              <a:t> didactic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Informatică</a:t>
            </a:r>
            <a:r>
              <a:rPr lang="en-US" dirty="0"/>
              <a:t> </a:t>
            </a:r>
            <a:r>
              <a:rPr lang="en-US" dirty="0" err="1"/>
              <a:t>maghiară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B5-6BA9-4B56-9CED-57F9F224B10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F4B7-D390-4743-BC4A-39E252620E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build="p"/>
      <p:bldP spid="5" grpId="0" build="p" animBg="1"/>
      <p:bldP spid="14" grpId="0" build="p"/>
      <p:bldP spid="12" grpId="0" build="p" animBg="1"/>
      <p:bldP spid="15" grpId="0" build="p"/>
    </p:bldLst>
  </p:timing>
</p:sld>
</file>

<file path=ppt/theme/theme1.xml><?xml version="1.0" encoding="utf-8"?>
<a:theme xmlns:a="http://schemas.openxmlformats.org/drawingml/2006/main" name="Slide cu continut text">
  <a:themeElements>
    <a:clrScheme name="CSThemeColors">
      <a:dk1>
        <a:srgbClr val="004174"/>
      </a:dk1>
      <a:lt1>
        <a:sysClr val="window" lastClr="FFFFFF"/>
      </a:lt1>
      <a:dk2>
        <a:srgbClr val="004174"/>
      </a:dk2>
      <a:lt2>
        <a:srgbClr val="F5E1BE"/>
      </a:lt2>
      <a:accent1>
        <a:srgbClr val="004174"/>
      </a:accent1>
      <a:accent2>
        <a:srgbClr val="F5E1BE"/>
      </a:accent2>
      <a:accent3>
        <a:srgbClr val="004174"/>
      </a:accent3>
      <a:accent4>
        <a:srgbClr val="F5E1BE"/>
      </a:accent4>
      <a:accent5>
        <a:srgbClr val="004174"/>
      </a:accent5>
      <a:accent6>
        <a:srgbClr val="F5E1BE"/>
      </a:accent6>
      <a:hlink>
        <a:srgbClr val="004174"/>
      </a:hlink>
      <a:folHlink>
        <a:srgbClr val="F5E1BE"/>
      </a:folHlink>
    </a:clrScheme>
    <a:fontScheme name="CSThemeFonts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10610</TotalTime>
  <Words>668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Slide cu continut text</vt:lpstr>
      <vt:lpstr>Prezentare</vt:lpstr>
      <vt:lpstr>Facultatea de Matematică și Informatică Universitatea Babeș-Bolyai</vt:lpstr>
      <vt:lpstr>Despre noi</vt:lpstr>
      <vt:lpstr>Despre noi</vt:lpstr>
      <vt:lpstr>Departamente</vt:lpstr>
      <vt:lpstr>Departamente</vt:lpstr>
      <vt:lpstr>Specializări</vt:lpstr>
      <vt:lpstr>Specializări Nivel Licență</vt:lpstr>
      <vt:lpstr>Specializări Nivel Master</vt:lpstr>
      <vt:lpstr>Centre de Cercetare</vt:lpstr>
      <vt:lpstr>Centre de cercetare acreditate la nivelul Universităţii Babeş-Bolyai</vt:lpstr>
      <vt:lpstr>Grupuri de cercetare pe domeniul Matematică  acreditate la nivelul facultăţii</vt:lpstr>
      <vt:lpstr>Grupuri de cercetare pe domeniul Informatică  acreditate la nivelul facultăţii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DIANA-FLORINA SOTROPA</dc:creator>
  <cp:lastModifiedBy>DIANA-FLORINA SOTROPA</cp:lastModifiedBy>
  <cp:revision>71</cp:revision>
  <dcterms:created xsi:type="dcterms:W3CDTF">2021-11-02T13:21:59Z</dcterms:created>
  <dcterms:modified xsi:type="dcterms:W3CDTF">2021-12-06T20:20:58Z</dcterms:modified>
</cp:coreProperties>
</file>