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16"/>
  </p:notesMasterIdLst>
  <p:sldIdLst>
    <p:sldId id="257" r:id="rId2"/>
    <p:sldId id="274" r:id="rId3"/>
    <p:sldId id="258" r:id="rId4"/>
    <p:sldId id="259" r:id="rId5"/>
    <p:sldId id="275" r:id="rId6"/>
    <p:sldId id="260" r:id="rId7"/>
    <p:sldId id="276" r:id="rId8"/>
    <p:sldId id="262" r:id="rId9"/>
    <p:sldId id="277" r:id="rId10"/>
    <p:sldId id="278" r:id="rId11"/>
    <p:sldId id="266" r:id="rId12"/>
    <p:sldId id="279" r:id="rId13"/>
    <p:sldId id="280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374"/>
    <a:srgbClr val="004174"/>
    <a:srgbClr val="003D6D"/>
    <a:srgbClr val="1B2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4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75EA7-9A42-4DFE-8BAE-66CF57534BDF}" type="datetimeFigureOut">
              <a:rPr lang="en-US" smtClean="0"/>
              <a:t>03/12/2021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B253-91B2-42EF-902E-7B0EDCD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4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AC6AA0-939C-4109-965B-D5D8A51A564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36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u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6895" y="2678442"/>
            <a:ext cx="3927642" cy="35443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o-RO" dirty="0" smtClean="0"/>
              <a:t>Author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24537" y="63695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417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596896" y="3429000"/>
            <a:ext cx="3950208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1" y="2811780"/>
            <a:ext cx="1234440" cy="123444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2277250" y="3723695"/>
            <a:ext cx="49235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Faculty of Mathematics and Computer Science</a:t>
            </a:r>
            <a:r>
              <a:rPr lang="ro-RO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/>
            </a:r>
            <a:br>
              <a:rPr lang="ro-RO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ro-RO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Babeș-Bolyai University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01168" y="1369306"/>
            <a:ext cx="8741664" cy="916185"/>
          </a:xfrm>
          <a:effectLst/>
        </p:spPr>
        <p:txBody>
          <a:bodyPr wrap="none" anchor="t">
            <a:normAutofit/>
          </a:bodyPr>
          <a:lstStyle>
            <a:lvl1pPr algn="ctr">
              <a:defRPr sz="5400" b="0" spc="-225" baseline="0">
                <a:solidFill>
                  <a:schemeClr val="accent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o-RO" dirty="0" smtClean="0"/>
              <a:t>Title of the presentation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91" y="2830068"/>
            <a:ext cx="1197864" cy="1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43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si Imagine panorami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45" y="4731365"/>
            <a:ext cx="8741664" cy="819355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2422" y="997777"/>
            <a:ext cx="8741664" cy="3746118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744" y="5550720"/>
            <a:ext cx="8741664" cy="682472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96918D-AF50-4378-9F46-10F8D870345E}" type="datetime1">
              <a:rPr lang="en-US" smtClean="0"/>
              <a:t>03/12/2021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Faculty of Mathematics and Computer Science</a:t>
            </a:r>
            <a:b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en-US" sz="1600" kern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Babeș-Bolyai</a:t>
            </a:r>
            <a:r>
              <a:rPr lang="en-US" sz="16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University</a:t>
            </a:r>
            <a:endParaRPr lang="en-US" sz="18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42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si descrie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45" y="980303"/>
            <a:ext cx="8741664" cy="3130754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746" y="4283676"/>
            <a:ext cx="8741664" cy="1911178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B2F8B-DAFE-4613-8178-42FF53221CBC}" type="datetime1">
              <a:rPr lang="en-US" smtClean="0"/>
              <a:t>03/12/2021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Faculty of Mathematics and Computer Science</a:t>
            </a:r>
            <a:b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en-US" sz="1600" kern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Babeș-Bolyai</a:t>
            </a:r>
            <a:r>
              <a:rPr lang="en-US" sz="16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University</a:t>
            </a:r>
            <a:endParaRPr lang="en-US" sz="18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27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si descriere complex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58" y="911942"/>
            <a:ext cx="8741664" cy="2992904"/>
          </a:xfrm>
        </p:spPr>
        <p:txBody>
          <a:bodyPr anchor="ctr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87745" y="4038121"/>
            <a:ext cx="874166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745" y="4733580"/>
            <a:ext cx="874166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2AD802-55C1-45FC-9AC9-521FAD9F607A}" type="datetime1">
              <a:rPr lang="en-US" smtClean="0"/>
              <a:t>03/12/2021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Faculty of Mathematics and Computer Science</a:t>
            </a:r>
            <a:b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en-US" sz="1600" kern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Babeș-Bolyai</a:t>
            </a:r>
            <a:r>
              <a:rPr lang="en-US" sz="16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University</a:t>
            </a:r>
            <a:endParaRPr lang="en-US" sz="18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5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a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745" y="2277540"/>
            <a:ext cx="8394192" cy="2511835"/>
          </a:xfrm>
        </p:spPr>
        <p:txBody>
          <a:bodyPr anchor="b">
            <a:normAutofit/>
          </a:bodyPr>
          <a:lstStyle>
            <a:lvl1pPr>
              <a:defRPr sz="405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o-RO" dirty="0" smtClean="0"/>
              <a:t>New section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7744" y="5040051"/>
            <a:ext cx="8394192" cy="1140644"/>
          </a:xfrm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 dirty="0" smtClean="0"/>
              <a:t>Description</a:t>
            </a: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7744" y="4867057"/>
            <a:ext cx="3691803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54" y="257695"/>
            <a:ext cx="1620982" cy="1620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75" y="19528"/>
            <a:ext cx="1508760" cy="213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6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t pe 3 coloa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7744" y="914400"/>
            <a:ext cx="8742071" cy="7762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87745" y="1844760"/>
            <a:ext cx="2743200" cy="576262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02381" y="2530560"/>
            <a:ext cx="274320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98455" y="1838710"/>
            <a:ext cx="2743200" cy="576262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buNone/>
              <a:defRPr lang="en-US" sz="1800" b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90541" y="2524510"/>
            <a:ext cx="274320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86615" y="1838710"/>
            <a:ext cx="2743200" cy="576262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186615" y="2524510"/>
            <a:ext cx="274320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B29B2E-114B-4053-86F0-A402057E9421}" type="datetime1">
              <a:rPr lang="en-US" smtClean="0"/>
              <a:t>03/12/2021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Faculty of Mathematics and Computer Science</a:t>
            </a:r>
            <a:b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en-US" sz="1600" kern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Babeș-Bolyai</a:t>
            </a:r>
            <a:r>
              <a:rPr lang="en-US" sz="16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University</a:t>
            </a:r>
            <a:endParaRPr lang="en-US" sz="18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64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t pe 3 coloane cu imagin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87745" y="3731836"/>
            <a:ext cx="2743200" cy="5762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87745" y="1690687"/>
            <a:ext cx="2743200" cy="189594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87745" y="4308099"/>
            <a:ext cx="2743200" cy="1903231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6581" y="3733117"/>
            <a:ext cx="2743200" cy="5762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86580" y="1691968"/>
            <a:ext cx="2743200" cy="19021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85565" y="4309378"/>
            <a:ext cx="2743200" cy="1901952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86617" y="3726704"/>
            <a:ext cx="2743200" cy="5762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86616" y="1685555"/>
            <a:ext cx="2743200" cy="190108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186524" y="4302963"/>
            <a:ext cx="2743200" cy="1901952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C98F3E-723A-4C83-8704-B8A57281B56A}" type="datetime1">
              <a:rPr lang="en-US" smtClean="0"/>
              <a:t>03/12/2021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187745" y="914400"/>
            <a:ext cx="8394192" cy="7762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rgbClr val="00417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Faculty of Mathematics and Computer Science</a:t>
            </a:r>
            <a:b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en-US" sz="1600" kern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Babeș-Bolyai</a:t>
            </a:r>
            <a:r>
              <a:rPr lang="en-US" sz="16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University</a:t>
            </a:r>
            <a:endParaRPr lang="en-US" sz="18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973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32945" y="4252321"/>
            <a:ext cx="404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www.cs.ubbcluj.ro</a:t>
            </a:r>
            <a:endParaRPr lang="en-US" b="1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58962" y="2524510"/>
            <a:ext cx="0" cy="20971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5" y="2519497"/>
            <a:ext cx="2102156" cy="21021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532945" y="3486086"/>
            <a:ext cx="404899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 </a:t>
            </a:r>
            <a:r>
              <a:rPr lang="en-US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Mihail</a:t>
            </a:r>
            <a:r>
              <a:rPr lang="en-US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Kogălniceanu</a:t>
            </a:r>
            <a:r>
              <a:rPr lang="en-US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Street,</a:t>
            </a:r>
            <a:r>
              <a:rPr lang="ro-RO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o-RO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o-RO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Cluj-Napoca, Cluj, România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532944" y="2658297"/>
            <a:ext cx="4182687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FACULTY OF MATHEMATICS AND COMPUTER SCIENCE</a:t>
            </a:r>
            <a:b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BABEȘ-BOLYAI UNIVERSITY</a:t>
            </a:r>
          </a:p>
        </p:txBody>
      </p:sp>
    </p:spTree>
    <p:extLst>
      <p:ext uri="{BB962C8B-B14F-4D97-AF65-F5344CB8AC3E}">
        <p14:creationId xmlns:p14="http://schemas.microsoft.com/office/powerpoint/2010/main" val="84653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si Continut"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1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374"/>
                </a:solidFill>
              </a:defRPr>
            </a:lvl1pPr>
            <a:lvl2pPr>
              <a:defRPr>
                <a:solidFill>
                  <a:srgbClr val="114374"/>
                </a:solidFill>
              </a:defRPr>
            </a:lvl2pPr>
            <a:lvl3pPr>
              <a:defRPr>
                <a:solidFill>
                  <a:srgbClr val="114374"/>
                </a:solidFill>
              </a:defRPr>
            </a:lvl3pPr>
            <a:lvl4pPr>
              <a:defRPr>
                <a:solidFill>
                  <a:srgbClr val="114374"/>
                </a:solidFill>
              </a:defRPr>
            </a:lvl4pPr>
            <a:lvl5pPr>
              <a:defRPr>
                <a:solidFill>
                  <a:srgbClr val="114374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14374"/>
                </a:solidFill>
              </a:defRPr>
            </a:lvl1pPr>
          </a:lstStyle>
          <a:p>
            <a:fld id="{23E9C8A1-DF9D-411C-8C5F-FC9619BF422F}" type="datetime1">
              <a:rPr lang="en-US" smtClean="0"/>
              <a:t>03/12/2021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14374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Faculty of Mathematics and Computer Science</a:t>
            </a:r>
            <a:r>
              <a:rPr lang="ro-RO" sz="180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/>
            </a:r>
            <a:br>
              <a:rPr lang="ro-RO" sz="180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o-RO" sz="160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Babeș-Bolyai University</a:t>
            </a:r>
            <a:endParaRPr lang="en-US" sz="1600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24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une noua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627870" y="3891566"/>
            <a:ext cx="5954066" cy="1194650"/>
          </a:xfrm>
        </p:spPr>
        <p:txBody>
          <a:bodyPr wrap="none" anchor="t">
            <a:normAutofit/>
          </a:bodyPr>
          <a:lstStyle>
            <a:lvl1pPr algn="l">
              <a:defRPr sz="5400" b="0" spc="-225" baseline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o-RO" dirty="0" smtClean="0"/>
              <a:t>New section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27870" y="5419782"/>
            <a:ext cx="5954066" cy="617822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o-RO" dirty="0" smtClean="0"/>
              <a:t>New section subtitle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27870" y="5102692"/>
            <a:ext cx="5954066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28024"/>
            <a:ext cx="1949335" cy="19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8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inut paralel simp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22" y="1825625"/>
            <a:ext cx="423367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6145" y="1825625"/>
            <a:ext cx="423367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2422" y="6362236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A29EC-E924-41A3-B5BE-5D0670F22716}" type="datetime1">
              <a:rPr lang="en-US" smtClean="0"/>
              <a:t>03/12/2021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2417" y="635113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Faculty of Mathematics and Computer Science</a:t>
            </a:r>
            <a:b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en-US" sz="1600" kern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Babeș-Bolyai</a:t>
            </a:r>
            <a:r>
              <a:rPr lang="en-US" sz="16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University</a:t>
            </a:r>
            <a:endParaRPr lang="en-US" sz="18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60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t paralel comple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22" y="1747044"/>
            <a:ext cx="4233672" cy="823912"/>
          </a:xfrm>
          <a:solidFill>
            <a:srgbClr val="00417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422" y="2570956"/>
            <a:ext cx="4233672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6144" y="1747044"/>
            <a:ext cx="4233672" cy="823912"/>
          </a:xfrm>
          <a:solidFill>
            <a:srgbClr val="004174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buNone/>
              <a:defRPr lang="en-US" sz="2000" b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6144" y="2570956"/>
            <a:ext cx="4233672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AAADCF-EB19-455B-BD58-E7E620490F64}" type="datetime1">
              <a:rPr lang="en-US" smtClean="0"/>
              <a:t>03/12/2021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2421" y="876854"/>
            <a:ext cx="8741664" cy="7693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Faculty of Mathematics and Computer Science</a:t>
            </a:r>
            <a:b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en-US" sz="1600" kern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Babeș-Bolyai</a:t>
            </a:r>
            <a:r>
              <a:rPr lang="en-US" sz="16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University</a:t>
            </a:r>
            <a:endParaRPr lang="en-US" sz="18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39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F68D6A-48B6-4CD5-A684-04AAD272DA69}" type="datetime1">
              <a:rPr lang="en-US" smtClean="0"/>
              <a:t>03/12/2021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Faculty of Mathematics and Computer Science</a:t>
            </a:r>
            <a:b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en-US" sz="1600" kern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Babeș-Bolyai</a:t>
            </a:r>
            <a:r>
              <a:rPr lang="en-US" sz="16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University</a:t>
            </a:r>
            <a:endParaRPr lang="en-US" sz="18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6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G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5CEDF-6B39-4773-9E6A-C6BA65DB4B8E}" type="datetime1">
              <a:rPr lang="en-US" smtClean="0"/>
              <a:t>03/12/2021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Faculty of Mathematics and Computer Science</a:t>
            </a:r>
            <a:b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en-US" sz="1600" kern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Babeș-Bolyai</a:t>
            </a:r>
            <a:r>
              <a:rPr lang="en-US" sz="16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University</a:t>
            </a:r>
            <a:endParaRPr lang="en-US" sz="18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18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u si Continu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2" y="987426"/>
            <a:ext cx="3386597" cy="1069974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5042425" cy="51252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21" y="2301081"/>
            <a:ext cx="3386597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59FE91-8333-4547-8501-BA7A2E28790A}" type="datetime1">
              <a:rPr lang="en-US" smtClean="0"/>
              <a:t>03/12/2021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Faculty of Mathematics and Computer Science</a:t>
            </a:r>
            <a:b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en-US" sz="1600" kern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Babeș-Bolyai</a:t>
            </a:r>
            <a:r>
              <a:rPr lang="en-US" sz="16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University</a:t>
            </a:r>
            <a:endParaRPr lang="en-US" sz="18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63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si Imag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5042425" cy="512524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12932D-E3A9-442E-A26D-21A4F30FC41A}" type="datetime1">
              <a:rPr lang="en-US" smtClean="0"/>
              <a:t>03/12/2021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2422" y="987426"/>
            <a:ext cx="3386597" cy="1069974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21" y="2301081"/>
            <a:ext cx="3386597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Faculty of Mathematics and Computer Science</a:t>
            </a:r>
            <a:br>
              <a:rPr lang="en-US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en-US" sz="1600" kern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Babeș-Bolyai</a:t>
            </a:r>
            <a:r>
              <a:rPr lang="en-US" sz="16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University</a:t>
            </a:r>
            <a:endParaRPr lang="en-US" sz="18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71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23" y="876854"/>
            <a:ext cx="8737394" cy="769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21" y="1825625"/>
            <a:ext cx="87373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42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7CBF6060-4C2B-4509-BCF7-2CC9DB7F703F}" type="datetime1">
              <a:rPr lang="en-US" smtClean="0"/>
              <a:pPr/>
              <a:t>03/12/2021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416" y="63613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02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5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dirty="0" smtClean="0"/>
              <a:t>Șotropa Diana</a:t>
            </a:r>
            <a:r>
              <a:rPr lang="en-US" dirty="0" smtClean="0"/>
              <a:t>, PHD, Lecturer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Research Centers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Faculty of Mathematics and Computer </a:t>
            </a:r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62700"/>
            <a:ext cx="2057400" cy="365125"/>
          </a:xfrm>
        </p:spPr>
        <p:txBody>
          <a:bodyPr/>
          <a:lstStyle/>
          <a:p>
            <a:fld id="{71D8FA1B-2438-464E-B6E7-E6523A39051C}" type="datetime1">
              <a:rPr lang="en-US" smtClean="0"/>
              <a:t>03/12/2021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1588"/>
            <a:ext cx="2057400" cy="365125"/>
          </a:xfrm>
        </p:spPr>
        <p:txBody>
          <a:bodyPr/>
          <a:lstStyle/>
          <a:p>
            <a:fld id="{F15DF4B7-D390-4743-BC4A-39E252620E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dirty="0"/>
              <a:t>Accredited Research Centers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by </a:t>
            </a:r>
            <a:r>
              <a:rPr lang="en-US" sz="2700" dirty="0"/>
              <a:t>the </a:t>
            </a:r>
            <a:r>
              <a:rPr lang="en-US" sz="2700" dirty="0" err="1"/>
              <a:t>Babeş-Bolyai</a:t>
            </a:r>
            <a:r>
              <a:rPr lang="en-US" sz="2700" dirty="0"/>
              <a:t> University</a:t>
            </a:r>
            <a:endParaRPr lang="it-IT" sz="2000" dirty="0"/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46" b="1" dirty="0">
                <a:solidFill>
                  <a:srgbClr val="1F4976"/>
                </a:solidFill>
              </a:rPr>
              <a:t>Research Center of Applied Analysis</a:t>
            </a:r>
            <a:r>
              <a:rPr lang="ro-RO" altLang="en-US" sz="1846" dirty="0" smtClean="0">
                <a:solidFill>
                  <a:srgbClr val="1F4976"/>
                </a:solidFill>
              </a:rPr>
              <a:t>, </a:t>
            </a:r>
            <a:r>
              <a:rPr lang="en-GB" altLang="en-US" sz="1846" i="1" dirty="0">
                <a:solidFill>
                  <a:srgbClr val="1F4976"/>
                </a:solidFill>
              </a:rPr>
              <a:t>Supervisor: </a:t>
            </a:r>
            <a:r>
              <a:rPr lang="en-GB" altLang="en-US" sz="1846" i="1" dirty="0" err="1">
                <a:solidFill>
                  <a:srgbClr val="1F4976"/>
                </a:solidFill>
              </a:rPr>
              <a:t>Dr.</a:t>
            </a:r>
            <a:r>
              <a:rPr lang="en-GB" altLang="en-US" sz="1846" i="1" dirty="0">
                <a:solidFill>
                  <a:srgbClr val="1F4976"/>
                </a:solidFill>
              </a:rPr>
              <a:t> </a:t>
            </a:r>
            <a:r>
              <a:rPr lang="en-GB" altLang="en-US" sz="1846" i="1" dirty="0" err="1">
                <a:solidFill>
                  <a:srgbClr val="1F4976"/>
                </a:solidFill>
              </a:rPr>
              <a:t>Radu</a:t>
            </a:r>
            <a:r>
              <a:rPr lang="en-GB" altLang="en-US" sz="1846" i="1" dirty="0">
                <a:solidFill>
                  <a:srgbClr val="1F4976"/>
                </a:solidFill>
              </a:rPr>
              <a:t> </a:t>
            </a:r>
            <a:r>
              <a:rPr lang="en-GB" altLang="en-US" sz="1846" i="1" dirty="0" err="1">
                <a:solidFill>
                  <a:srgbClr val="1F4976"/>
                </a:solidFill>
              </a:rPr>
              <a:t>Precup</a:t>
            </a:r>
            <a:r>
              <a:rPr lang="en-GB" altLang="en-US" sz="1846" i="1" dirty="0">
                <a:solidFill>
                  <a:srgbClr val="1F4976"/>
                </a:solidFill>
              </a:rPr>
              <a:t>, Professor</a:t>
            </a:r>
            <a:endParaRPr lang="ro-RO" altLang="en-US" sz="1846" i="1" dirty="0" smtClean="0">
              <a:solidFill>
                <a:srgbClr val="1F4976"/>
              </a:solidFill>
            </a:endParaRPr>
          </a:p>
          <a:p>
            <a:r>
              <a:rPr lang="en-US" altLang="en-US" sz="1846" b="1" dirty="0">
                <a:solidFill>
                  <a:srgbClr val="1F4976"/>
                </a:solidFill>
              </a:rPr>
              <a:t>Research Center of Algebras, Groups and Application</a:t>
            </a:r>
            <a:r>
              <a:rPr lang="ro-RO" altLang="en-US" sz="1846" i="1" dirty="0" smtClean="0">
                <a:solidFill>
                  <a:srgbClr val="1F4976"/>
                </a:solidFill>
              </a:rPr>
              <a:t>, </a:t>
            </a:r>
            <a:r>
              <a:rPr lang="en-GB" altLang="en-US" sz="1846" i="1" dirty="0">
                <a:solidFill>
                  <a:srgbClr val="1F4976"/>
                </a:solidFill>
              </a:rPr>
              <a:t>Supervisor: </a:t>
            </a:r>
            <a:r>
              <a:rPr lang="en-GB" altLang="en-US" sz="1846" i="1" dirty="0" err="1">
                <a:solidFill>
                  <a:srgbClr val="1F4976"/>
                </a:solidFill>
              </a:rPr>
              <a:t>Dr.</a:t>
            </a:r>
            <a:r>
              <a:rPr lang="en-GB" altLang="en-US" sz="1846" i="1" dirty="0">
                <a:solidFill>
                  <a:srgbClr val="1F4976"/>
                </a:solidFill>
              </a:rPr>
              <a:t> Andrei </a:t>
            </a:r>
            <a:r>
              <a:rPr lang="en-GB" altLang="en-US" sz="1846" i="1" dirty="0" err="1">
                <a:solidFill>
                  <a:srgbClr val="1F4976"/>
                </a:solidFill>
              </a:rPr>
              <a:t>Mărcuş</a:t>
            </a:r>
            <a:r>
              <a:rPr lang="en-GB" altLang="en-US" sz="1846" i="1" dirty="0">
                <a:solidFill>
                  <a:srgbClr val="1F4976"/>
                </a:solidFill>
              </a:rPr>
              <a:t>, Professor</a:t>
            </a:r>
            <a:endParaRPr lang="ro-RO" altLang="en-US" sz="1846" i="1" dirty="0" smtClean="0">
              <a:solidFill>
                <a:srgbClr val="1F4976"/>
              </a:solidFill>
            </a:endParaRPr>
          </a:p>
          <a:p>
            <a:r>
              <a:rPr lang="en-US" altLang="en-US" sz="1846" b="1" dirty="0">
                <a:solidFill>
                  <a:srgbClr val="1F4976"/>
                </a:solidFill>
              </a:rPr>
              <a:t>Applied Computational Intelligence Research Center</a:t>
            </a:r>
            <a:r>
              <a:rPr lang="ro-RO" altLang="en-US" sz="1846" i="1" dirty="0" smtClean="0">
                <a:solidFill>
                  <a:srgbClr val="1F4976"/>
                </a:solidFill>
              </a:rPr>
              <a:t>, </a:t>
            </a:r>
            <a:r>
              <a:rPr lang="pt-BR" altLang="en-US" sz="1846" i="1" dirty="0">
                <a:solidFill>
                  <a:srgbClr val="1F4976"/>
                </a:solidFill>
              </a:rPr>
              <a:t>Supervisor: Dr. Horia F. Pop, </a:t>
            </a:r>
            <a:r>
              <a:rPr lang="pt-BR" altLang="en-US" sz="1846" i="1" dirty="0" smtClean="0">
                <a:solidFill>
                  <a:srgbClr val="1F4976"/>
                </a:solidFill>
              </a:rPr>
              <a:t>Professor</a:t>
            </a:r>
          </a:p>
          <a:p>
            <a:r>
              <a:rPr lang="it-IT" altLang="en-US" sz="1846" b="1" dirty="0">
                <a:solidFill>
                  <a:srgbClr val="1F4976"/>
                </a:solidFill>
              </a:rPr>
              <a:t>Software Engineering Research Center</a:t>
            </a:r>
            <a:r>
              <a:rPr lang="ro-RO" altLang="en-US" sz="1846" i="1" dirty="0" smtClean="0">
                <a:solidFill>
                  <a:srgbClr val="1F4976"/>
                </a:solidFill>
              </a:rPr>
              <a:t>, </a:t>
            </a:r>
            <a:r>
              <a:rPr lang="it-IT" altLang="en-US" sz="1846" i="1" dirty="0">
                <a:solidFill>
                  <a:srgbClr val="1F4976"/>
                </a:solidFill>
              </a:rPr>
              <a:t>Supervisor: Dr. Simona Motogna, Associate Professor</a:t>
            </a:r>
            <a:endParaRPr lang="ro-RO" altLang="en-US" sz="1846" i="1" dirty="0" smtClean="0">
              <a:solidFill>
                <a:srgbClr val="1F4976"/>
              </a:solidFill>
            </a:endParaRPr>
          </a:p>
          <a:p>
            <a:r>
              <a:rPr lang="en-US" altLang="en-US" sz="1846" b="1" dirty="0">
                <a:solidFill>
                  <a:srgbClr val="1F4976"/>
                </a:solidFill>
              </a:rPr>
              <a:t>Centre for the Study of Complexity</a:t>
            </a:r>
            <a:r>
              <a:rPr lang="ro-RO" altLang="en-US" sz="1846" i="1" dirty="0" smtClean="0">
                <a:solidFill>
                  <a:srgbClr val="1F4976"/>
                </a:solidFill>
              </a:rPr>
              <a:t>, </a:t>
            </a:r>
            <a:r>
              <a:rPr lang="it-IT" altLang="en-US" sz="1846" i="1" dirty="0">
                <a:solidFill>
                  <a:srgbClr val="1F4976"/>
                </a:solidFill>
              </a:rPr>
              <a:t>Supervisor: Dr. Rodica Lung, Associate Professor</a:t>
            </a:r>
            <a:endParaRPr lang="ro-RO" altLang="en-US" sz="1846" i="1" dirty="0" smtClean="0">
              <a:solidFill>
                <a:srgbClr val="1F4976"/>
              </a:solidFill>
            </a:endParaRPr>
          </a:p>
          <a:p>
            <a:endParaRPr lang="en-GB" altLang="en-US" sz="1846" i="1" dirty="0">
              <a:solidFill>
                <a:srgbClr val="1F4976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6328-9D79-4151-963A-3A60F5DD5E69}" type="datetime1">
              <a:rPr lang="en-US" smtClean="0"/>
              <a:t>03/12/2021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F4B7-D390-4743-BC4A-39E252620E6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dirty="0"/>
              <a:t>Research groups on Mathematics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accredited </a:t>
            </a:r>
            <a:r>
              <a:rPr lang="en-US" sz="2700" dirty="0"/>
              <a:t>by the faculty</a:t>
            </a:r>
            <a:endParaRPr lang="it-IT" sz="2000" dirty="0"/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1846" b="1" dirty="0">
                <a:solidFill>
                  <a:srgbClr val="1F4976"/>
                </a:solidFill>
              </a:rPr>
              <a:t>Analysis and Optimization Research </a:t>
            </a:r>
            <a:r>
              <a:rPr lang="en-US" altLang="en-US" sz="1846" b="1" dirty="0" smtClean="0">
                <a:solidFill>
                  <a:srgbClr val="1F4976"/>
                </a:solidFill>
              </a:rPr>
              <a:t>Group, 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Supervisors</a:t>
            </a:r>
            <a:r>
              <a:rPr lang="en-US" altLang="en-US" sz="1846" i="1" dirty="0">
                <a:solidFill>
                  <a:srgbClr val="1F4976"/>
                </a:solidFill>
              </a:rPr>
              <a:t>: Dr. </a:t>
            </a:r>
            <a:r>
              <a:rPr lang="en-US" altLang="en-US" sz="1846" i="1" dirty="0" err="1">
                <a:solidFill>
                  <a:srgbClr val="1F4976"/>
                </a:solidFill>
              </a:rPr>
              <a:t>Kassay</a:t>
            </a:r>
            <a:r>
              <a:rPr lang="en-US" altLang="en-US" sz="1846" i="1" dirty="0">
                <a:solidFill>
                  <a:srgbClr val="1F4976"/>
                </a:solidFill>
              </a:rPr>
              <a:t> </a:t>
            </a:r>
            <a:r>
              <a:rPr lang="en-US" altLang="en-US" sz="1846" i="1" dirty="0" err="1">
                <a:solidFill>
                  <a:srgbClr val="1F4976"/>
                </a:solidFill>
              </a:rPr>
              <a:t>Gábor</a:t>
            </a:r>
            <a:r>
              <a:rPr lang="en-US" altLang="en-US" sz="1846" i="1" dirty="0">
                <a:solidFill>
                  <a:srgbClr val="1F4976"/>
                </a:solidFill>
              </a:rPr>
              <a:t>, Professor and Dr. </a:t>
            </a:r>
            <a:r>
              <a:rPr lang="en-US" altLang="en-US" sz="1846" i="1" dirty="0" err="1">
                <a:solidFill>
                  <a:srgbClr val="1F4976"/>
                </a:solidFill>
              </a:rPr>
              <a:t>Nicolae</a:t>
            </a:r>
            <a:r>
              <a:rPr lang="en-US" altLang="en-US" sz="1846" i="1" dirty="0">
                <a:solidFill>
                  <a:srgbClr val="1F4976"/>
                </a:solidFill>
              </a:rPr>
              <a:t> </a:t>
            </a:r>
            <a:r>
              <a:rPr lang="en-US" altLang="en-US" sz="1846" i="1" dirty="0" err="1">
                <a:solidFill>
                  <a:srgbClr val="1F4976"/>
                </a:solidFill>
              </a:rPr>
              <a:t>Popovici</a:t>
            </a:r>
            <a:r>
              <a:rPr lang="en-US" altLang="en-US" sz="1846" i="1" dirty="0">
                <a:solidFill>
                  <a:srgbClr val="1F4976"/>
                </a:solidFill>
              </a:rPr>
              <a:t>, 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Professor</a:t>
            </a:r>
          </a:p>
          <a:p>
            <a:r>
              <a:rPr lang="en-US" altLang="en-US" sz="1846" b="1" dirty="0">
                <a:solidFill>
                  <a:srgbClr val="1F4976"/>
                </a:solidFill>
              </a:rPr>
              <a:t>Geometry Research </a:t>
            </a:r>
            <a:r>
              <a:rPr lang="en-US" altLang="en-US" sz="1846" b="1" dirty="0" smtClean="0">
                <a:solidFill>
                  <a:srgbClr val="1F4976"/>
                </a:solidFill>
              </a:rPr>
              <a:t>Group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, Supervisor</a:t>
            </a:r>
            <a:r>
              <a:rPr lang="en-US" altLang="en-US" sz="1846" i="1" dirty="0">
                <a:solidFill>
                  <a:srgbClr val="1F4976"/>
                </a:solidFill>
              </a:rPr>
              <a:t>: Dr. </a:t>
            </a:r>
            <a:r>
              <a:rPr lang="en-US" altLang="en-US" sz="1846" i="1" dirty="0" err="1">
                <a:solidFill>
                  <a:srgbClr val="1F4976"/>
                </a:solidFill>
              </a:rPr>
              <a:t>Dorin</a:t>
            </a:r>
            <a:r>
              <a:rPr lang="en-US" altLang="en-US" sz="1846" i="1" dirty="0">
                <a:solidFill>
                  <a:srgbClr val="1F4976"/>
                </a:solidFill>
              </a:rPr>
              <a:t> </a:t>
            </a:r>
            <a:r>
              <a:rPr lang="en-US" altLang="en-US" sz="1846" i="1" dirty="0" err="1">
                <a:solidFill>
                  <a:srgbClr val="1F4976"/>
                </a:solidFill>
              </a:rPr>
              <a:t>Andrica</a:t>
            </a:r>
            <a:r>
              <a:rPr lang="en-US" altLang="en-US" sz="1846" i="1" dirty="0">
                <a:solidFill>
                  <a:srgbClr val="1F4976"/>
                </a:solidFill>
              </a:rPr>
              <a:t>, 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Professor</a:t>
            </a:r>
          </a:p>
          <a:p>
            <a:r>
              <a:rPr lang="en-US" altLang="en-US" sz="1846" b="1" dirty="0">
                <a:solidFill>
                  <a:srgbClr val="1F4976"/>
                </a:solidFill>
              </a:rPr>
              <a:t>Complex Analysis Research </a:t>
            </a:r>
            <a:r>
              <a:rPr lang="en-US" altLang="en-US" sz="1846" b="1" dirty="0" smtClean="0">
                <a:solidFill>
                  <a:srgbClr val="1F4976"/>
                </a:solidFill>
              </a:rPr>
              <a:t>Group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, Supervisor</a:t>
            </a:r>
            <a:r>
              <a:rPr lang="en-US" altLang="en-US" sz="1846" i="1" dirty="0">
                <a:solidFill>
                  <a:srgbClr val="1F4976"/>
                </a:solidFill>
              </a:rPr>
              <a:t>: Dr. Gabriela </a:t>
            </a:r>
            <a:r>
              <a:rPr lang="en-US" altLang="en-US" sz="1846" i="1" dirty="0" err="1">
                <a:solidFill>
                  <a:srgbClr val="1F4976"/>
                </a:solidFill>
              </a:rPr>
              <a:t>Kohr</a:t>
            </a:r>
            <a:r>
              <a:rPr lang="en-US" altLang="en-US" sz="1846" i="1" dirty="0">
                <a:solidFill>
                  <a:srgbClr val="1F4976"/>
                </a:solidFill>
              </a:rPr>
              <a:t>, 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Professor</a:t>
            </a:r>
          </a:p>
          <a:p>
            <a:r>
              <a:rPr lang="en-US" altLang="en-US" sz="1846" b="1" dirty="0">
                <a:solidFill>
                  <a:srgbClr val="1F4976"/>
                </a:solidFill>
              </a:rPr>
              <a:t>Nonlinear Operators and Differential Equations Research </a:t>
            </a:r>
            <a:r>
              <a:rPr lang="en-US" altLang="en-US" sz="1846" b="1" dirty="0" smtClean="0">
                <a:solidFill>
                  <a:srgbClr val="1F4976"/>
                </a:solidFill>
              </a:rPr>
              <a:t>Group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, Supervisors</a:t>
            </a:r>
            <a:r>
              <a:rPr lang="en-US" altLang="en-US" sz="1846" i="1" dirty="0">
                <a:solidFill>
                  <a:srgbClr val="1F4976"/>
                </a:solidFill>
              </a:rPr>
              <a:t>: Dr. </a:t>
            </a:r>
            <a:r>
              <a:rPr lang="en-US" altLang="en-US" sz="1846" i="1" dirty="0" err="1">
                <a:solidFill>
                  <a:srgbClr val="1F4976"/>
                </a:solidFill>
              </a:rPr>
              <a:t>Radu</a:t>
            </a:r>
            <a:r>
              <a:rPr lang="en-US" altLang="en-US" sz="1846" i="1" dirty="0">
                <a:solidFill>
                  <a:srgbClr val="1F4976"/>
                </a:solidFill>
              </a:rPr>
              <a:t> </a:t>
            </a:r>
            <a:r>
              <a:rPr lang="en-US" altLang="en-US" sz="1846" i="1" dirty="0" err="1">
                <a:solidFill>
                  <a:srgbClr val="1F4976"/>
                </a:solidFill>
              </a:rPr>
              <a:t>Precup</a:t>
            </a:r>
            <a:r>
              <a:rPr lang="en-US" altLang="en-US" sz="1846" i="1" dirty="0">
                <a:solidFill>
                  <a:srgbClr val="1F4976"/>
                </a:solidFill>
              </a:rPr>
              <a:t>, Professor and Dr. Adrian </a:t>
            </a:r>
            <a:r>
              <a:rPr lang="en-US" altLang="en-US" sz="1846" i="1" dirty="0" err="1">
                <a:solidFill>
                  <a:srgbClr val="1F4976"/>
                </a:solidFill>
              </a:rPr>
              <a:t>Petruşel</a:t>
            </a:r>
            <a:r>
              <a:rPr lang="en-US" altLang="en-US" sz="1846" i="1" dirty="0">
                <a:solidFill>
                  <a:srgbClr val="1F4976"/>
                </a:solidFill>
              </a:rPr>
              <a:t>, 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Professor</a:t>
            </a:r>
          </a:p>
          <a:p>
            <a:r>
              <a:rPr lang="en-US" altLang="en-US" sz="1846" b="1" dirty="0">
                <a:solidFill>
                  <a:srgbClr val="1F4976"/>
                </a:solidFill>
              </a:rPr>
              <a:t>Numerical and Stochastic Analysis Research </a:t>
            </a:r>
            <a:r>
              <a:rPr lang="en-US" altLang="en-US" sz="1846" b="1" dirty="0" smtClean="0">
                <a:solidFill>
                  <a:srgbClr val="1F4976"/>
                </a:solidFill>
              </a:rPr>
              <a:t>Group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, Supervisor</a:t>
            </a:r>
            <a:r>
              <a:rPr lang="en-US" altLang="en-US" sz="1846" i="1" dirty="0">
                <a:solidFill>
                  <a:srgbClr val="1F4976"/>
                </a:solidFill>
              </a:rPr>
              <a:t>: Dr. Octavian </a:t>
            </a:r>
            <a:r>
              <a:rPr lang="en-US" altLang="en-US" sz="1846" i="1" dirty="0" err="1">
                <a:solidFill>
                  <a:srgbClr val="1F4976"/>
                </a:solidFill>
              </a:rPr>
              <a:t>Agratini</a:t>
            </a:r>
            <a:r>
              <a:rPr lang="en-US" altLang="en-US" sz="1846" i="1" dirty="0">
                <a:solidFill>
                  <a:srgbClr val="1F4976"/>
                </a:solidFill>
              </a:rPr>
              <a:t>, 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Professor</a:t>
            </a:r>
          </a:p>
          <a:p>
            <a:r>
              <a:rPr lang="en-US" altLang="en-US" sz="1846" b="1" dirty="0">
                <a:solidFill>
                  <a:srgbClr val="1F4976"/>
                </a:solidFill>
              </a:rPr>
              <a:t>Mechanics and Astronomy Research </a:t>
            </a:r>
            <a:r>
              <a:rPr lang="en-US" altLang="en-US" sz="1846" b="1" dirty="0" smtClean="0">
                <a:solidFill>
                  <a:srgbClr val="1F4976"/>
                </a:solidFill>
              </a:rPr>
              <a:t>Group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, Supervisor</a:t>
            </a:r>
            <a:r>
              <a:rPr lang="en-US" altLang="en-US" sz="1846" i="1" dirty="0">
                <a:solidFill>
                  <a:srgbClr val="1F4976"/>
                </a:solidFill>
              </a:rPr>
              <a:t>: Dr. </a:t>
            </a:r>
            <a:r>
              <a:rPr lang="en-US" altLang="en-US" sz="1846" i="1" dirty="0" err="1">
                <a:solidFill>
                  <a:srgbClr val="1F4976"/>
                </a:solidFill>
              </a:rPr>
              <a:t>Mirela</a:t>
            </a:r>
            <a:r>
              <a:rPr lang="en-US" altLang="en-US" sz="1846" i="1" dirty="0">
                <a:solidFill>
                  <a:srgbClr val="1F4976"/>
                </a:solidFill>
              </a:rPr>
              <a:t> </a:t>
            </a:r>
            <a:r>
              <a:rPr lang="en-US" altLang="en-US" sz="1846" i="1" dirty="0" err="1">
                <a:solidFill>
                  <a:srgbClr val="1F4976"/>
                </a:solidFill>
              </a:rPr>
              <a:t>Kohr</a:t>
            </a:r>
            <a:r>
              <a:rPr lang="en-US" altLang="en-US" sz="1846" i="1" dirty="0">
                <a:solidFill>
                  <a:srgbClr val="1F4976"/>
                </a:solidFill>
              </a:rPr>
              <a:t>, 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Professor</a:t>
            </a:r>
          </a:p>
          <a:p>
            <a:r>
              <a:rPr lang="en-US" altLang="en-US" sz="1846" b="1" dirty="0">
                <a:solidFill>
                  <a:srgbClr val="1F4976"/>
                </a:solidFill>
              </a:rPr>
              <a:t>Simulation Modelling Control and Visualization Research </a:t>
            </a:r>
            <a:r>
              <a:rPr lang="en-US" altLang="en-US" sz="1846" b="1" dirty="0" smtClean="0">
                <a:solidFill>
                  <a:srgbClr val="1F4976"/>
                </a:solidFill>
              </a:rPr>
              <a:t>Group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, Supervisor</a:t>
            </a:r>
            <a:r>
              <a:rPr lang="en-US" altLang="en-US" sz="1846" i="1" dirty="0">
                <a:solidFill>
                  <a:srgbClr val="1F4976"/>
                </a:solidFill>
              </a:rPr>
              <a:t>: Dr. </a:t>
            </a:r>
            <a:r>
              <a:rPr lang="en-US" altLang="en-US" sz="1846" i="1" dirty="0" err="1">
                <a:solidFill>
                  <a:srgbClr val="1F4976"/>
                </a:solidFill>
              </a:rPr>
              <a:t>Libál</a:t>
            </a:r>
            <a:r>
              <a:rPr lang="en-US" altLang="en-US" sz="1846" i="1" dirty="0">
                <a:solidFill>
                  <a:srgbClr val="1F4976"/>
                </a:solidFill>
              </a:rPr>
              <a:t> </a:t>
            </a:r>
            <a:r>
              <a:rPr lang="en-US" altLang="en-US" sz="1846" i="1" dirty="0" err="1">
                <a:solidFill>
                  <a:srgbClr val="1F4976"/>
                </a:solidFill>
              </a:rPr>
              <a:t>András</a:t>
            </a:r>
            <a:r>
              <a:rPr lang="en-US" altLang="en-US" sz="1846" i="1" dirty="0">
                <a:solidFill>
                  <a:srgbClr val="1F4976"/>
                </a:solidFill>
              </a:rPr>
              <a:t>, Associate Professor</a:t>
            </a:r>
            <a:endParaRPr lang="en-GB" altLang="en-US" sz="1846" i="1" dirty="0">
              <a:solidFill>
                <a:srgbClr val="1F4976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6328-9D79-4151-963A-3A60F5DD5E69}" type="datetime1">
              <a:rPr lang="en-US" smtClean="0"/>
              <a:t>03/12/2021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F4B7-D390-4743-BC4A-39E252620E6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4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dirty="0"/>
              <a:t>Research groups on Computer Science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accredited </a:t>
            </a:r>
            <a:r>
              <a:rPr lang="en-US" sz="2700" dirty="0"/>
              <a:t>by the faculty</a:t>
            </a:r>
            <a:endParaRPr lang="it-IT" sz="2000" dirty="0"/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1846" b="1" dirty="0">
                <a:solidFill>
                  <a:srgbClr val="1F4976"/>
                </a:solidFill>
              </a:rPr>
              <a:t>Research group on Machine </a:t>
            </a:r>
            <a:r>
              <a:rPr lang="en-US" altLang="en-US" sz="1846" b="1" dirty="0" smtClean="0">
                <a:solidFill>
                  <a:srgbClr val="1F4976"/>
                </a:solidFill>
              </a:rPr>
              <a:t>Learning, 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Supervisor</a:t>
            </a:r>
            <a:r>
              <a:rPr lang="en-US" altLang="en-US" sz="1846" i="1" dirty="0">
                <a:solidFill>
                  <a:srgbClr val="1F4976"/>
                </a:solidFill>
              </a:rPr>
              <a:t>: Dr. Gabriela </a:t>
            </a:r>
            <a:r>
              <a:rPr lang="en-US" altLang="en-US" sz="1846" i="1" dirty="0" err="1">
                <a:solidFill>
                  <a:srgbClr val="1F4976"/>
                </a:solidFill>
              </a:rPr>
              <a:t>Czibula</a:t>
            </a:r>
            <a:r>
              <a:rPr lang="en-US" altLang="en-US" sz="1846" i="1" dirty="0">
                <a:solidFill>
                  <a:srgbClr val="1F4976"/>
                </a:solidFill>
              </a:rPr>
              <a:t>, 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Professor</a:t>
            </a:r>
          </a:p>
          <a:p>
            <a:r>
              <a:rPr lang="en-US" altLang="en-US" sz="1846" b="1" dirty="0">
                <a:solidFill>
                  <a:srgbClr val="1F4976"/>
                </a:solidFill>
              </a:rPr>
              <a:t>Distributed Systems and Web Communication Research </a:t>
            </a:r>
            <a:r>
              <a:rPr lang="en-US" altLang="en-US" sz="1846" b="1" dirty="0" smtClean="0">
                <a:solidFill>
                  <a:srgbClr val="1F4976"/>
                </a:solidFill>
              </a:rPr>
              <a:t>Group, 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Supervisor</a:t>
            </a:r>
            <a:r>
              <a:rPr lang="en-US" altLang="en-US" sz="1846" i="1" dirty="0">
                <a:solidFill>
                  <a:srgbClr val="1F4976"/>
                </a:solidFill>
              </a:rPr>
              <a:t>: Dr. </a:t>
            </a:r>
            <a:r>
              <a:rPr lang="en-US" altLang="en-US" sz="1846" i="1" dirty="0" err="1">
                <a:solidFill>
                  <a:srgbClr val="1F4976"/>
                </a:solidFill>
              </a:rPr>
              <a:t>Rareş</a:t>
            </a:r>
            <a:r>
              <a:rPr lang="en-US" altLang="en-US" sz="1846" i="1" dirty="0">
                <a:solidFill>
                  <a:srgbClr val="1F4976"/>
                </a:solidFill>
              </a:rPr>
              <a:t> </a:t>
            </a:r>
            <a:r>
              <a:rPr lang="en-US" altLang="en-US" sz="1846" i="1" dirty="0" err="1">
                <a:solidFill>
                  <a:srgbClr val="1F4976"/>
                </a:solidFill>
              </a:rPr>
              <a:t>Boian</a:t>
            </a:r>
            <a:r>
              <a:rPr lang="en-US" altLang="en-US" sz="1846" i="1" dirty="0">
                <a:solidFill>
                  <a:srgbClr val="1F4976"/>
                </a:solidFill>
              </a:rPr>
              <a:t>, Associate 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Professor</a:t>
            </a:r>
          </a:p>
          <a:p>
            <a:r>
              <a:rPr lang="en-US" altLang="en-US" sz="1846" b="1" dirty="0">
                <a:solidFill>
                  <a:srgbClr val="1F4976"/>
                </a:solidFill>
              </a:rPr>
              <a:t>High Performance Interdisciplinary Applications Research </a:t>
            </a:r>
            <a:r>
              <a:rPr lang="en-US" altLang="en-US" sz="1846" b="1" dirty="0" smtClean="0">
                <a:solidFill>
                  <a:srgbClr val="1F4976"/>
                </a:solidFill>
              </a:rPr>
              <a:t>Group, 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Supervisor</a:t>
            </a:r>
            <a:r>
              <a:rPr lang="en-US" altLang="en-US" sz="1846" i="1" dirty="0">
                <a:solidFill>
                  <a:srgbClr val="1F4976"/>
                </a:solidFill>
              </a:rPr>
              <a:t>: Dr. Virginia </a:t>
            </a:r>
            <a:r>
              <a:rPr lang="en-US" altLang="en-US" sz="1846" i="1" dirty="0" err="1">
                <a:solidFill>
                  <a:srgbClr val="1F4976"/>
                </a:solidFill>
              </a:rPr>
              <a:t>Niculescu</a:t>
            </a:r>
            <a:r>
              <a:rPr lang="en-US" altLang="en-US" sz="1846" i="1" dirty="0">
                <a:solidFill>
                  <a:srgbClr val="1F4976"/>
                </a:solidFill>
              </a:rPr>
              <a:t>, Associate 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Professor</a:t>
            </a:r>
          </a:p>
          <a:p>
            <a:r>
              <a:rPr lang="en-US" altLang="en-US" sz="1846" b="1" dirty="0">
                <a:solidFill>
                  <a:srgbClr val="1F4976"/>
                </a:solidFill>
              </a:rPr>
              <a:t>Formal Concept Analysis Research </a:t>
            </a:r>
            <a:r>
              <a:rPr lang="en-US" altLang="en-US" sz="1846" b="1" dirty="0" smtClean="0">
                <a:solidFill>
                  <a:srgbClr val="1F4976"/>
                </a:solidFill>
              </a:rPr>
              <a:t>Group, 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Supervisor</a:t>
            </a:r>
            <a:r>
              <a:rPr lang="en-US" altLang="en-US" sz="1846" i="1" dirty="0">
                <a:solidFill>
                  <a:srgbClr val="1F4976"/>
                </a:solidFill>
              </a:rPr>
              <a:t>: Dr. Christian </a:t>
            </a:r>
            <a:r>
              <a:rPr lang="en-US" altLang="en-US" sz="1846" i="1" dirty="0" err="1">
                <a:solidFill>
                  <a:srgbClr val="1F4976"/>
                </a:solidFill>
              </a:rPr>
              <a:t>Săcărea</a:t>
            </a:r>
            <a:r>
              <a:rPr lang="en-US" altLang="en-US" sz="1846" i="1" dirty="0">
                <a:solidFill>
                  <a:srgbClr val="1F4976"/>
                </a:solidFill>
              </a:rPr>
              <a:t>, Associate </a:t>
            </a:r>
            <a:r>
              <a:rPr lang="en-US" altLang="en-US" sz="1846" i="1" dirty="0" smtClean="0">
                <a:solidFill>
                  <a:srgbClr val="1F4976"/>
                </a:solidFill>
              </a:rPr>
              <a:t>Professor</a:t>
            </a:r>
          </a:p>
          <a:p>
            <a:r>
              <a:rPr lang="en-GB" altLang="en-US" sz="1846" b="1" dirty="0">
                <a:solidFill>
                  <a:srgbClr val="1F4976"/>
                </a:solidFill>
              </a:rPr>
              <a:t>Metaheuristics for Complex Systems Research </a:t>
            </a:r>
            <a:r>
              <a:rPr lang="en-GB" altLang="en-US" sz="1846" b="1" dirty="0" smtClean="0">
                <a:solidFill>
                  <a:srgbClr val="1F4976"/>
                </a:solidFill>
              </a:rPr>
              <a:t>Group, </a:t>
            </a:r>
            <a:r>
              <a:rPr lang="en-GB" altLang="en-US" sz="1846" i="1" dirty="0" smtClean="0">
                <a:solidFill>
                  <a:srgbClr val="1F4976"/>
                </a:solidFill>
              </a:rPr>
              <a:t>Supervisors</a:t>
            </a:r>
            <a:r>
              <a:rPr lang="en-GB" altLang="en-US" sz="1846" i="1" dirty="0">
                <a:solidFill>
                  <a:srgbClr val="1F4976"/>
                </a:solidFill>
              </a:rPr>
              <a:t>: </a:t>
            </a:r>
            <a:r>
              <a:rPr lang="en-GB" altLang="en-US" sz="1846" i="1" dirty="0" err="1">
                <a:solidFill>
                  <a:srgbClr val="1F4976"/>
                </a:solidFill>
              </a:rPr>
              <a:t>Dr.</a:t>
            </a:r>
            <a:r>
              <a:rPr lang="en-GB" altLang="en-US" sz="1846" i="1" dirty="0">
                <a:solidFill>
                  <a:srgbClr val="1F4976"/>
                </a:solidFill>
              </a:rPr>
              <a:t> </a:t>
            </a:r>
            <a:r>
              <a:rPr lang="en-GB" altLang="en-US" sz="1846" i="1" dirty="0" err="1">
                <a:solidFill>
                  <a:srgbClr val="1F4976"/>
                </a:solidFill>
              </a:rPr>
              <a:t>Anca</a:t>
            </a:r>
            <a:r>
              <a:rPr lang="en-GB" altLang="en-US" sz="1846" i="1" dirty="0">
                <a:solidFill>
                  <a:srgbClr val="1F4976"/>
                </a:solidFill>
              </a:rPr>
              <a:t> </a:t>
            </a:r>
            <a:r>
              <a:rPr lang="en-GB" altLang="en-US" sz="1846" i="1" dirty="0" err="1">
                <a:solidFill>
                  <a:srgbClr val="1F4976"/>
                </a:solidFill>
              </a:rPr>
              <a:t>Andreica</a:t>
            </a:r>
            <a:r>
              <a:rPr lang="en-GB" altLang="en-US" sz="1846" i="1" dirty="0">
                <a:solidFill>
                  <a:srgbClr val="1F4976"/>
                </a:solidFill>
              </a:rPr>
              <a:t>, Professor and </a:t>
            </a:r>
            <a:r>
              <a:rPr lang="en-GB" altLang="en-US" sz="1846" i="1" dirty="0" err="1">
                <a:solidFill>
                  <a:srgbClr val="1F4976"/>
                </a:solidFill>
              </a:rPr>
              <a:t>Dr.</a:t>
            </a:r>
            <a:r>
              <a:rPr lang="en-GB" altLang="en-US" sz="1846" i="1" dirty="0">
                <a:solidFill>
                  <a:srgbClr val="1F4976"/>
                </a:solidFill>
              </a:rPr>
              <a:t> Laura </a:t>
            </a:r>
            <a:r>
              <a:rPr lang="en-GB" altLang="en-US" sz="1846" i="1" dirty="0" err="1">
                <a:solidFill>
                  <a:srgbClr val="1F4976"/>
                </a:solidFill>
              </a:rPr>
              <a:t>Dioșan</a:t>
            </a:r>
            <a:r>
              <a:rPr lang="en-GB" altLang="en-US" sz="1846" i="1" dirty="0">
                <a:solidFill>
                  <a:srgbClr val="1F4976"/>
                </a:solidFill>
              </a:rPr>
              <a:t>, Professor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6328-9D79-4151-963A-3A60F5DD5E69}" type="datetime1">
              <a:rPr lang="en-US" smtClean="0"/>
              <a:t>03/12/2021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F4B7-D390-4743-BC4A-39E252620E6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3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Faculty of Mathematics and Computer </a:t>
            </a:r>
            <a:r>
              <a:rPr lang="en-US" sz="3600" dirty="0" smtClean="0"/>
              <a:t>Science</a:t>
            </a:r>
            <a:br>
              <a:rPr lang="en-US" sz="3600" dirty="0" smtClean="0"/>
            </a:br>
            <a:r>
              <a:rPr lang="en-US" sz="2800" dirty="0" smtClean="0"/>
              <a:t>Babe</a:t>
            </a:r>
            <a:r>
              <a:rPr lang="ro-RO" sz="2800" dirty="0" smtClean="0"/>
              <a:t>ș</a:t>
            </a:r>
            <a:r>
              <a:rPr lang="en-US" sz="2800" dirty="0" smtClean="0"/>
              <a:t>-</a:t>
            </a:r>
            <a:r>
              <a:rPr lang="en-US" sz="2800" dirty="0" err="1" smtClean="0"/>
              <a:t>Bolyai</a:t>
            </a:r>
            <a:r>
              <a:rPr lang="en-US" sz="2800" dirty="0" smtClean="0"/>
              <a:t> University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dirty="0" smtClean="0"/>
              <a:t>Motto</a:t>
            </a:r>
            <a:r>
              <a:rPr lang="en-US" dirty="0" smtClean="0"/>
              <a:t>: Your Career, Our Duty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Being an important component of a prestigious University, the Faculty of Mathematics and Computer Science is now a perfect blending of tradition and present, modernity and experience</a:t>
            </a:r>
            <a:r>
              <a:rPr lang="en-US" sz="2200" dirty="0" smtClean="0"/>
              <a:t>.</a:t>
            </a:r>
          </a:p>
          <a:p>
            <a:r>
              <a:rPr lang="en-US" altLang="en-US" sz="2200" dirty="0" smtClean="0"/>
              <a:t>The classification of the Mathematics field in</a:t>
            </a:r>
            <a:r>
              <a:rPr lang="ro-RO" altLang="en-US" sz="2200" dirty="0" smtClean="0"/>
              <a:t> </a:t>
            </a:r>
            <a:r>
              <a:rPr lang="ro-RO" altLang="en-US" sz="2200" i="1" dirty="0" smtClean="0"/>
              <a:t>Best Global Universities</a:t>
            </a:r>
            <a:r>
              <a:rPr lang="ro-RO" altLang="en-US" sz="2200" dirty="0" smtClean="0"/>
              <a:t> </a:t>
            </a:r>
            <a:r>
              <a:rPr lang="en-US" altLang="en-US" sz="2200" dirty="0" smtClean="0"/>
              <a:t>and</a:t>
            </a:r>
            <a:r>
              <a:rPr lang="ro-RO" altLang="en-US" sz="2200" dirty="0" smtClean="0"/>
              <a:t> </a:t>
            </a:r>
            <a:r>
              <a:rPr lang="ro-RO" altLang="en-US" sz="2200" i="1" dirty="0" smtClean="0"/>
              <a:t>The world</a:t>
            </a:r>
            <a:r>
              <a:rPr lang="en-US" altLang="en-US" sz="2200" i="1" dirty="0" smtClean="0"/>
              <a:t>’</a:t>
            </a:r>
            <a:r>
              <a:rPr lang="ro-RO" altLang="en-US" sz="2200" i="1" dirty="0" smtClean="0"/>
              <a:t>s best universities for Mathematics</a:t>
            </a:r>
            <a:r>
              <a:rPr lang="ro-RO" altLang="en-US" sz="2200" dirty="0" smtClean="0"/>
              <a:t> </a:t>
            </a:r>
            <a:r>
              <a:rPr lang="en-US" altLang="en-US" sz="2200" dirty="0" smtClean="0"/>
              <a:t>rankings</a:t>
            </a:r>
            <a:r>
              <a:rPr lang="en-US" sz="2200" dirty="0" smtClean="0"/>
              <a:t> </a:t>
            </a:r>
            <a:r>
              <a:rPr lang="en-US" sz="2200" dirty="0"/>
              <a:t>is a recognition of the value of the School of Mathematics from Romania and in particular from Babes-</a:t>
            </a:r>
            <a:r>
              <a:rPr lang="en-US" sz="2200" dirty="0" err="1"/>
              <a:t>Bolyai</a:t>
            </a:r>
            <a:r>
              <a:rPr lang="en-US" sz="2200" dirty="0"/>
              <a:t> University in Cluj-Napoca, a value based on tradition, work and seriousness in a climate of honest competition.</a:t>
            </a:r>
            <a:endParaRPr lang="en-US" altLang="en-US" sz="2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75CE-F379-4D34-A7B9-453BA1CFD6BF}" type="datetime1">
              <a:rPr lang="en-US" smtClean="0"/>
              <a:t>03/12/2021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F4B7-D390-4743-BC4A-39E252620E6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1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22" y="1825625"/>
            <a:ext cx="4842874" cy="4351338"/>
          </a:xfrm>
        </p:spPr>
        <p:txBody>
          <a:bodyPr>
            <a:normAutofit/>
          </a:bodyPr>
          <a:lstStyle/>
          <a:p>
            <a:r>
              <a:rPr lang="en-US" sz="2200" dirty="0"/>
              <a:t>Cluj-Napoca has become an important </a:t>
            </a:r>
            <a:r>
              <a:rPr lang="en-US" sz="2200" dirty="0" err="1"/>
              <a:t>centre</a:t>
            </a:r>
            <a:r>
              <a:rPr lang="en-US" sz="2200" dirty="0"/>
              <a:t> for Information Technology and Communications on the map of Europe due to the good training of the Computer Science graduates from our faculty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Graduates of Computer Science at Babes-</a:t>
            </a:r>
            <a:r>
              <a:rPr lang="en-US" sz="2200" dirty="0" err="1"/>
              <a:t>Bolyai</a:t>
            </a:r>
            <a:r>
              <a:rPr lang="en-US" sz="2200" dirty="0"/>
              <a:t> University are highly valued by companies in the field, with a real "talent hunting" going on even since their student years.</a:t>
            </a:r>
            <a:endParaRPr lang="en-US" altLang="en-US" sz="2200" dirty="0">
              <a:solidFill>
                <a:srgbClr val="1F497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72" y="1646237"/>
            <a:ext cx="2461845" cy="1145044"/>
          </a:xfrm>
          <a:prstGeom prst="roundRect">
            <a:avLst>
              <a:gd name="adj" fmla="val 5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1" y="4680605"/>
            <a:ext cx="2461846" cy="1145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AB8-EC7E-42D6-BA4E-AA27C66A8154}" type="datetime1">
              <a:rPr lang="en-US" smtClean="0"/>
              <a:t>03/12/2021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F4B7-D390-4743-BC4A-39E252620E6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71" y="3163421"/>
            <a:ext cx="2461845" cy="1145044"/>
          </a:xfrm>
          <a:prstGeom prst="roundRect">
            <a:avLst>
              <a:gd name="adj" fmla="val 5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69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Depart</a:t>
            </a:r>
            <a:r>
              <a:rPr lang="ro-RO" dirty="0" smtClean="0"/>
              <a:t>a</a:t>
            </a:r>
            <a:r>
              <a:rPr lang="en-US" dirty="0" err="1" smtClean="0"/>
              <a:t>ments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Faculty of Mathematics and Computer </a:t>
            </a:r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62700"/>
            <a:ext cx="2057400" cy="365125"/>
          </a:xfrm>
        </p:spPr>
        <p:txBody>
          <a:bodyPr/>
          <a:lstStyle/>
          <a:p>
            <a:fld id="{71D8FA1B-2438-464E-B6E7-E6523A39051C}" type="datetime1">
              <a:rPr lang="en-US" smtClean="0"/>
              <a:t>03/12/2021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1588"/>
            <a:ext cx="2057400" cy="365125"/>
          </a:xfrm>
        </p:spPr>
        <p:txBody>
          <a:bodyPr/>
          <a:lstStyle/>
          <a:p>
            <a:fld id="{F15DF4B7-D390-4743-BC4A-39E252620E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Departaments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3585"/>
            <a:ext cx="8229600" cy="3516923"/>
          </a:xfrm>
        </p:spPr>
        <p:txBody>
          <a:bodyPr>
            <a:normAutofit/>
          </a:bodyPr>
          <a:lstStyle/>
          <a:p>
            <a:pPr algn="just"/>
            <a:r>
              <a:rPr lang="ro-RO" altLang="en-US" sz="2492" dirty="0" smtClean="0"/>
              <a:t> </a:t>
            </a:r>
            <a:r>
              <a:rPr lang="en-US" altLang="en-US" sz="2492" dirty="0" smtClean="0"/>
              <a:t>Department </a:t>
            </a:r>
            <a:r>
              <a:rPr lang="en-US" altLang="en-US" sz="2492" dirty="0"/>
              <a:t>of Mathematics</a:t>
            </a:r>
          </a:p>
          <a:p>
            <a:pPr algn="just"/>
            <a:r>
              <a:rPr lang="en-US" altLang="en-US" sz="2492" dirty="0"/>
              <a:t> Department of Computer Science</a:t>
            </a:r>
          </a:p>
          <a:p>
            <a:pPr algn="just"/>
            <a:r>
              <a:rPr lang="en-US" altLang="en-US" sz="2492" dirty="0"/>
              <a:t> Department of Mathematics and Computer Science in Hungarian</a:t>
            </a:r>
            <a:endParaRPr lang="en-GB" altLang="en-US" sz="2492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358F-FB55-44FD-8DCA-31C60809DAB5}" type="datetime1">
              <a:rPr lang="en-US" smtClean="0"/>
              <a:t>03/12/2021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F4B7-D390-4743-BC4A-39E252620E6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Specialisations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Faculty of Mathematics and Computer </a:t>
            </a:r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62700"/>
            <a:ext cx="2057400" cy="365125"/>
          </a:xfrm>
        </p:spPr>
        <p:txBody>
          <a:bodyPr/>
          <a:lstStyle/>
          <a:p>
            <a:fld id="{71D8FA1B-2438-464E-B6E7-E6523A39051C}" type="datetime1">
              <a:rPr lang="en-US" smtClean="0"/>
              <a:t>03/12/2021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1588"/>
            <a:ext cx="2057400" cy="365125"/>
          </a:xfrm>
        </p:spPr>
        <p:txBody>
          <a:bodyPr/>
          <a:lstStyle/>
          <a:p>
            <a:fld id="{F15DF4B7-D390-4743-BC4A-39E252620E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/>
            <a:endParaRPr lang="en-GB" altLang="en-US" sz="2200" dirty="0" smtClean="0">
              <a:solidFill>
                <a:srgbClr val="1F4976"/>
              </a:solidFill>
            </a:endParaRPr>
          </a:p>
          <a:p>
            <a:pPr marL="0" indent="0"/>
            <a:r>
              <a:rPr lang="en-GB" altLang="en-US" sz="2200" dirty="0" smtClean="0">
                <a:solidFill>
                  <a:srgbClr val="1F4976"/>
                </a:solidFill>
              </a:rPr>
              <a:t>Mathematics </a:t>
            </a:r>
            <a:r>
              <a:rPr lang="en-GB" altLang="en-US" sz="2200" dirty="0">
                <a:solidFill>
                  <a:srgbClr val="1F4976"/>
                </a:solidFill>
              </a:rPr>
              <a:t>Romanian</a:t>
            </a:r>
          </a:p>
          <a:p>
            <a:pPr marL="0" indent="0"/>
            <a:r>
              <a:rPr lang="en-GB" altLang="en-US" sz="2200" dirty="0">
                <a:solidFill>
                  <a:srgbClr val="1F4976"/>
                </a:solidFill>
              </a:rPr>
              <a:t>Mathematics </a:t>
            </a:r>
            <a:r>
              <a:rPr lang="en-GB" altLang="en-US" sz="2200" dirty="0" smtClean="0">
                <a:solidFill>
                  <a:srgbClr val="1F4976"/>
                </a:solidFill>
              </a:rPr>
              <a:t>Hungarian</a:t>
            </a:r>
            <a:endParaRPr lang="en-GB" altLang="en-US" sz="2200" dirty="0">
              <a:solidFill>
                <a:srgbClr val="1F4976"/>
              </a:solidFill>
            </a:endParaRPr>
          </a:p>
          <a:p>
            <a:pPr marL="0" indent="0"/>
            <a:r>
              <a:rPr lang="en-GB" altLang="en-US" sz="2200" dirty="0">
                <a:solidFill>
                  <a:srgbClr val="1F4976"/>
                </a:solidFill>
              </a:rPr>
              <a:t>Mathematics Computer Science Romanian</a:t>
            </a:r>
          </a:p>
          <a:p>
            <a:pPr marL="0" indent="0"/>
            <a:r>
              <a:rPr lang="en-GB" altLang="en-US" sz="2200" dirty="0">
                <a:solidFill>
                  <a:srgbClr val="1F4976"/>
                </a:solidFill>
              </a:rPr>
              <a:t>Mathematics Computer Science </a:t>
            </a:r>
            <a:r>
              <a:rPr lang="en-GB" altLang="en-US" sz="2200" dirty="0" smtClean="0">
                <a:solidFill>
                  <a:srgbClr val="1F4976"/>
                </a:solidFill>
              </a:rPr>
              <a:t>Hungarian</a:t>
            </a:r>
            <a:endParaRPr lang="en-GB" altLang="en-US" sz="2200" dirty="0">
              <a:solidFill>
                <a:srgbClr val="1F4976"/>
              </a:solidFill>
            </a:endParaRPr>
          </a:p>
          <a:p>
            <a:pPr marL="0" indent="0"/>
            <a:r>
              <a:rPr lang="en-GB" altLang="en-US" sz="2200" dirty="0">
                <a:solidFill>
                  <a:srgbClr val="1F4976"/>
                </a:solidFill>
              </a:rPr>
              <a:t>Mathematics Computer Science </a:t>
            </a:r>
            <a:r>
              <a:rPr lang="en-GB" altLang="en-US" sz="2200" dirty="0" smtClean="0">
                <a:solidFill>
                  <a:srgbClr val="1F4976"/>
                </a:solidFill>
              </a:rPr>
              <a:t>English</a:t>
            </a:r>
            <a:endParaRPr lang="en-GB" altLang="en-US" sz="2200" dirty="0">
              <a:solidFill>
                <a:srgbClr val="1F497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Computer science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altLang="en-US" sz="2200" dirty="0" smtClean="0">
              <a:solidFill>
                <a:srgbClr val="1F4976"/>
              </a:solidFill>
            </a:endParaRPr>
          </a:p>
          <a:p>
            <a:r>
              <a:rPr lang="en-US" altLang="en-US" sz="2200" dirty="0" smtClean="0">
                <a:solidFill>
                  <a:srgbClr val="1F4976"/>
                </a:solidFill>
              </a:rPr>
              <a:t>Computer </a:t>
            </a:r>
            <a:r>
              <a:rPr lang="en-US" altLang="en-US" sz="2200" dirty="0">
                <a:solidFill>
                  <a:srgbClr val="1F4976"/>
                </a:solidFill>
              </a:rPr>
              <a:t>Science Romanian</a:t>
            </a:r>
          </a:p>
          <a:p>
            <a:r>
              <a:rPr lang="en-US" altLang="en-US" sz="2200" dirty="0">
                <a:solidFill>
                  <a:srgbClr val="1F4976"/>
                </a:solidFill>
              </a:rPr>
              <a:t>Computer </a:t>
            </a:r>
            <a:r>
              <a:rPr lang="en-US" altLang="en-US" sz="2200" dirty="0" smtClean="0">
                <a:solidFill>
                  <a:srgbClr val="1F4976"/>
                </a:solidFill>
              </a:rPr>
              <a:t>Science English</a:t>
            </a:r>
          </a:p>
          <a:p>
            <a:r>
              <a:rPr lang="en-US" altLang="en-US" sz="2200" dirty="0" smtClean="0">
                <a:solidFill>
                  <a:srgbClr val="1F4976"/>
                </a:solidFill>
              </a:rPr>
              <a:t>Computer </a:t>
            </a:r>
            <a:r>
              <a:rPr lang="en-US" altLang="en-US" sz="2200" dirty="0">
                <a:solidFill>
                  <a:srgbClr val="1F4976"/>
                </a:solidFill>
              </a:rPr>
              <a:t>Science </a:t>
            </a:r>
            <a:r>
              <a:rPr lang="en-US" altLang="en-US" sz="2200" dirty="0" smtClean="0">
                <a:solidFill>
                  <a:srgbClr val="1F4976"/>
                </a:solidFill>
              </a:rPr>
              <a:t>Hungarian</a:t>
            </a:r>
            <a:endParaRPr lang="en-US" altLang="en-US" sz="2200" dirty="0">
              <a:solidFill>
                <a:srgbClr val="1F4976"/>
              </a:solidFill>
            </a:endParaRPr>
          </a:p>
          <a:p>
            <a:r>
              <a:rPr lang="en-US" altLang="en-US" sz="2200" dirty="0">
                <a:solidFill>
                  <a:srgbClr val="1F4976"/>
                </a:solidFill>
              </a:rPr>
              <a:t>Computer </a:t>
            </a:r>
            <a:r>
              <a:rPr lang="en-US" altLang="en-US" sz="2200" dirty="0" smtClean="0">
                <a:solidFill>
                  <a:srgbClr val="1F4976"/>
                </a:solidFill>
              </a:rPr>
              <a:t>Science German</a:t>
            </a:r>
            <a:endParaRPr lang="en-US" altLang="en-US" sz="2200" dirty="0">
              <a:solidFill>
                <a:srgbClr val="1F497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Bachelor’</a:t>
            </a:r>
            <a:r>
              <a:rPr lang="ro-RO" dirty="0"/>
              <a:t>s academic program</a:t>
            </a:r>
            <a:r>
              <a:rPr lang="en-US" dirty="0" err="1"/>
              <a:t>mes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B5-6BA9-4B56-9CED-57F9F224B107}" type="datetime1">
              <a:rPr lang="en-US" smtClean="0"/>
              <a:t>03/12/2021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F4B7-D390-4743-BC4A-39E252620E6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6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3" grpId="0" build="p"/>
      <p:bldP spid="5" grpId="0" build="p" animBg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Master</a:t>
            </a:r>
            <a:r>
              <a:rPr lang="en-US" dirty="0" smtClean="0"/>
              <a:t>’</a:t>
            </a:r>
            <a:r>
              <a:rPr lang="ro-RO" dirty="0" smtClean="0"/>
              <a:t>s academic program</a:t>
            </a:r>
            <a:r>
              <a:rPr lang="en-US" dirty="0" err="1" smtClean="0"/>
              <a:t>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Computer science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5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Data Analysis and </a:t>
            </a:r>
            <a:r>
              <a:rPr lang="en-US" dirty="0" smtClean="0"/>
              <a:t>Modelling Hungarian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Databases </a:t>
            </a:r>
            <a:r>
              <a:rPr lang="en-US" dirty="0"/>
              <a:t>Romanian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High Performance Computing and Big Data </a:t>
            </a:r>
            <a:r>
              <a:rPr lang="en-US" dirty="0" smtClean="0"/>
              <a:t>Analytics </a:t>
            </a:r>
            <a:r>
              <a:rPr lang="en-US" dirty="0"/>
              <a:t>English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Modern Methods in Teaching Computer </a:t>
            </a:r>
            <a:r>
              <a:rPr lang="en-US" dirty="0" smtClean="0"/>
              <a:t>Science </a:t>
            </a:r>
            <a:r>
              <a:rPr lang="en-US" dirty="0"/>
              <a:t>Romanian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Modern Methods in Teaching Computer </a:t>
            </a:r>
            <a:r>
              <a:rPr lang="en-US" dirty="0" smtClean="0"/>
              <a:t>Science </a:t>
            </a:r>
            <a:r>
              <a:rPr lang="en-US" dirty="0"/>
              <a:t>Hungarian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Software </a:t>
            </a:r>
            <a:r>
              <a:rPr lang="en-US" dirty="0" smtClean="0"/>
              <a:t>Engineering </a:t>
            </a:r>
            <a:r>
              <a:rPr lang="en-US" dirty="0"/>
              <a:t>English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Applied Computational </a:t>
            </a:r>
            <a:r>
              <a:rPr lang="en-US" dirty="0" smtClean="0"/>
              <a:t>Intelligence </a:t>
            </a:r>
            <a:r>
              <a:rPr lang="en-US" dirty="0"/>
              <a:t>English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Component-Based </a:t>
            </a:r>
            <a:r>
              <a:rPr lang="en-US" dirty="0" smtClean="0"/>
              <a:t>Programming </a:t>
            </a:r>
            <a:r>
              <a:rPr lang="en-US" dirty="0"/>
              <a:t>English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Enterprise Software Design and </a:t>
            </a:r>
            <a:r>
              <a:rPr lang="en-US" dirty="0" smtClean="0"/>
              <a:t>Development </a:t>
            </a:r>
            <a:r>
              <a:rPr lang="en-US" dirty="0"/>
              <a:t>Hungarian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Distributed Systems in </a:t>
            </a:r>
            <a:r>
              <a:rPr lang="en-US" dirty="0" smtClean="0"/>
              <a:t>Internet </a:t>
            </a:r>
            <a:r>
              <a:rPr lang="en-US" dirty="0"/>
              <a:t>Romanian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Advanced Computer Science Systems: Modeling, Design and </a:t>
            </a:r>
            <a:r>
              <a:rPr lang="en-US" dirty="0" smtClean="0"/>
              <a:t>Development German</a:t>
            </a:r>
            <a:r>
              <a:rPr lang="en-US" dirty="0"/>
              <a:t>, English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Computational </a:t>
            </a:r>
            <a:r>
              <a:rPr lang="en-US" dirty="0" smtClean="0"/>
              <a:t>Mathematics </a:t>
            </a:r>
            <a:r>
              <a:rPr lang="en-US" dirty="0"/>
              <a:t>Hungarian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Modern Methods in Teaching </a:t>
            </a:r>
            <a:r>
              <a:rPr lang="en-US" dirty="0" smtClean="0"/>
              <a:t>Mathematics </a:t>
            </a:r>
            <a:r>
              <a:rPr lang="en-US" dirty="0"/>
              <a:t>Romanian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Modern Methods in Teaching </a:t>
            </a:r>
            <a:r>
              <a:rPr lang="en-US" dirty="0" smtClean="0"/>
              <a:t>Mathematics </a:t>
            </a:r>
            <a:r>
              <a:rPr lang="en-US" dirty="0"/>
              <a:t>Hungarian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Advanced </a:t>
            </a:r>
            <a:r>
              <a:rPr lang="en-US" dirty="0" smtClean="0"/>
              <a:t>Mathematics </a:t>
            </a:r>
            <a:r>
              <a:rPr lang="en-US" dirty="0"/>
              <a:t>English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Education Sciences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Master in Didactics - Computer Science Romanian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Master in Didactics - Mathematics Hungarian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Master in Didactics - Computer Science Hungarian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B5-6BA9-4B56-9CED-57F9F224B107}" type="datetime1">
              <a:rPr lang="en-US" smtClean="0"/>
              <a:t>03/12/2021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F4B7-D390-4743-BC4A-39E252620E6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3" grpId="0" build="p"/>
      <p:bldP spid="5" grpId="0" build="p" animBg="1"/>
      <p:bldP spid="14" grpId="0" build="p"/>
      <p:bldP spid="12" grpId="0" build="p" animBg="1"/>
      <p:bldP spid="15" grpId="0" build="p"/>
    </p:bldLst>
  </p:timing>
</p:sld>
</file>

<file path=ppt/theme/theme1.xml><?xml version="1.0" encoding="utf-8"?>
<a:theme xmlns:a="http://schemas.openxmlformats.org/drawingml/2006/main" name="Slide cu continut text">
  <a:themeElements>
    <a:clrScheme name="CSThemeColors">
      <a:dk1>
        <a:srgbClr val="004174"/>
      </a:dk1>
      <a:lt1>
        <a:sysClr val="window" lastClr="FFFFFF"/>
      </a:lt1>
      <a:dk2>
        <a:srgbClr val="004174"/>
      </a:dk2>
      <a:lt2>
        <a:srgbClr val="F5E1BE"/>
      </a:lt2>
      <a:accent1>
        <a:srgbClr val="004174"/>
      </a:accent1>
      <a:accent2>
        <a:srgbClr val="F5E1BE"/>
      </a:accent2>
      <a:accent3>
        <a:srgbClr val="004174"/>
      </a:accent3>
      <a:accent4>
        <a:srgbClr val="F5E1BE"/>
      </a:accent4>
      <a:accent5>
        <a:srgbClr val="004174"/>
      </a:accent5>
      <a:accent6>
        <a:srgbClr val="F5E1BE"/>
      </a:accent6>
      <a:hlink>
        <a:srgbClr val="004174"/>
      </a:hlink>
      <a:folHlink>
        <a:srgbClr val="F5E1BE"/>
      </a:folHlink>
    </a:clrScheme>
    <a:fontScheme name="CSThemeFonts">
      <a:majorFont>
        <a:latin typeface="Oswald Regular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</TotalTime>
  <Words>675</Words>
  <Application>Microsoft Office PowerPoint</Application>
  <PresentationFormat>On-screen Show (4:3)</PresentationFormat>
  <Paragraphs>99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Lato</vt:lpstr>
      <vt:lpstr>Oswald Regular</vt:lpstr>
      <vt:lpstr>Slide cu continut text</vt:lpstr>
      <vt:lpstr>Presentation</vt:lpstr>
      <vt:lpstr>Faculty of Mathematics and Computer Science Babeș-Bolyai University</vt:lpstr>
      <vt:lpstr>About us</vt:lpstr>
      <vt:lpstr>About us</vt:lpstr>
      <vt:lpstr>Departaments</vt:lpstr>
      <vt:lpstr>Departaments</vt:lpstr>
      <vt:lpstr>Specialisations</vt:lpstr>
      <vt:lpstr>Bachelor’s academic programmes</vt:lpstr>
      <vt:lpstr>Master’s academic programmes</vt:lpstr>
      <vt:lpstr>Research Centers</vt:lpstr>
      <vt:lpstr>Accredited Research Centers  by the Babeş-Bolyai University</vt:lpstr>
      <vt:lpstr>Research groups on Mathematics  accredited by the faculty</vt:lpstr>
      <vt:lpstr>Research groups on Computer Science  accredited by the faculty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DIANA-FLORINA SOTROPA</dc:creator>
  <cp:lastModifiedBy>DIANA-FLORINA SOTROPA</cp:lastModifiedBy>
  <cp:revision>73</cp:revision>
  <dcterms:created xsi:type="dcterms:W3CDTF">2021-11-02T13:21:59Z</dcterms:created>
  <dcterms:modified xsi:type="dcterms:W3CDTF">2021-12-03T06:50:00Z</dcterms:modified>
</cp:coreProperties>
</file>